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4"/>
  </p:sldMasterIdLst>
  <p:notesMasterIdLst>
    <p:notesMasterId r:id="rId94"/>
  </p:notesMasterIdLst>
  <p:handoutMasterIdLst>
    <p:handoutMasterId r:id="rId95"/>
  </p:handoutMasterIdLst>
  <p:sldIdLst>
    <p:sldId id="470" r:id="rId5"/>
    <p:sldId id="550" r:id="rId6"/>
    <p:sldId id="1140" r:id="rId7"/>
    <p:sldId id="988" r:id="rId8"/>
    <p:sldId id="956" r:id="rId9"/>
    <p:sldId id="957" r:id="rId10"/>
    <p:sldId id="958" r:id="rId11"/>
    <p:sldId id="1141" r:id="rId12"/>
    <p:sldId id="959" r:id="rId13"/>
    <p:sldId id="960" r:id="rId14"/>
    <p:sldId id="951" r:id="rId15"/>
    <p:sldId id="952" r:id="rId16"/>
    <p:sldId id="989" r:id="rId17"/>
    <p:sldId id="955" r:id="rId18"/>
    <p:sldId id="1086" r:id="rId19"/>
    <p:sldId id="1142" r:id="rId20"/>
    <p:sldId id="1101" r:id="rId21"/>
    <p:sldId id="1106" r:id="rId22"/>
    <p:sldId id="1143" r:id="rId23"/>
    <p:sldId id="1144" r:id="rId24"/>
    <p:sldId id="1145" r:id="rId25"/>
    <p:sldId id="1146" r:id="rId26"/>
    <p:sldId id="1147" r:id="rId27"/>
    <p:sldId id="1103" r:id="rId28"/>
    <p:sldId id="1148" r:id="rId29"/>
    <p:sldId id="1149" r:id="rId30"/>
    <p:sldId id="1150" r:id="rId31"/>
    <p:sldId id="1151" r:id="rId32"/>
    <p:sldId id="1152" r:id="rId33"/>
    <p:sldId id="1153" r:id="rId34"/>
    <p:sldId id="1154" r:id="rId35"/>
    <p:sldId id="1155" r:id="rId36"/>
    <p:sldId id="1156" r:id="rId37"/>
    <p:sldId id="1102" r:id="rId38"/>
    <p:sldId id="1157" r:id="rId39"/>
    <p:sldId id="1104" r:id="rId40"/>
    <p:sldId id="1107" r:id="rId41"/>
    <p:sldId id="1108" r:id="rId42"/>
    <p:sldId id="256" r:id="rId43"/>
    <p:sldId id="1158" r:id="rId44"/>
    <p:sldId id="1159" r:id="rId45"/>
    <p:sldId id="1160" r:id="rId46"/>
    <p:sldId id="1161" r:id="rId47"/>
    <p:sldId id="1162" r:id="rId48"/>
    <p:sldId id="1163" r:id="rId49"/>
    <p:sldId id="1164" r:id="rId50"/>
    <p:sldId id="1165" r:id="rId51"/>
    <p:sldId id="1166" r:id="rId52"/>
    <p:sldId id="1167" r:id="rId53"/>
    <p:sldId id="1168" r:id="rId54"/>
    <p:sldId id="1169" r:id="rId55"/>
    <p:sldId id="1170" r:id="rId56"/>
    <p:sldId id="1171" r:id="rId57"/>
    <p:sldId id="1172" r:id="rId58"/>
    <p:sldId id="1173" r:id="rId59"/>
    <p:sldId id="1174" r:id="rId60"/>
    <p:sldId id="1175" r:id="rId61"/>
    <p:sldId id="1176" r:id="rId62"/>
    <p:sldId id="1177" r:id="rId63"/>
    <p:sldId id="1178" r:id="rId64"/>
    <p:sldId id="1179" r:id="rId65"/>
    <p:sldId id="1180" r:id="rId66"/>
    <p:sldId id="1181" r:id="rId67"/>
    <p:sldId id="1182" r:id="rId68"/>
    <p:sldId id="1183" r:id="rId69"/>
    <p:sldId id="1184" r:id="rId70"/>
    <p:sldId id="1185" r:id="rId71"/>
    <p:sldId id="1186" r:id="rId72"/>
    <p:sldId id="1187" r:id="rId73"/>
    <p:sldId id="1188" r:id="rId74"/>
    <p:sldId id="1189" r:id="rId75"/>
    <p:sldId id="1190" r:id="rId76"/>
    <p:sldId id="1191" r:id="rId77"/>
    <p:sldId id="1109" r:id="rId78"/>
    <p:sldId id="1110" r:id="rId79"/>
    <p:sldId id="1111" r:id="rId80"/>
    <p:sldId id="1112" r:id="rId81"/>
    <p:sldId id="1192" r:id="rId82"/>
    <p:sldId id="1193" r:id="rId83"/>
    <p:sldId id="1194" r:id="rId84"/>
    <p:sldId id="1195" r:id="rId85"/>
    <p:sldId id="1196" r:id="rId86"/>
    <p:sldId id="1197" r:id="rId87"/>
    <p:sldId id="1198" r:id="rId88"/>
    <p:sldId id="1199" r:id="rId89"/>
    <p:sldId id="1200" r:id="rId90"/>
    <p:sldId id="1201" r:id="rId91"/>
    <p:sldId id="1202" r:id="rId92"/>
    <p:sldId id="1203" r:id="rId93"/>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タイトル" id="{86D2C3E9-7291-4AB7-989A-2BE0C916663A}">
          <p14:sldIdLst>
            <p14:sldId id="470"/>
            <p14:sldId id="550"/>
          </p14:sldIdLst>
        </p14:section>
        <p14:section name="はじめに" id="{4B53CDC1-E053-466F-B6EA-4DE4A1BFECF2}">
          <p14:sldIdLst>
            <p14:sldId id="1140"/>
          </p14:sldIdLst>
        </p14:section>
        <p14:section name="地図" id="{0F28C44A-4282-48B7-9753-097D6DA2EAA1}">
          <p14:sldIdLst>
            <p14:sldId id="988"/>
            <p14:sldId id="956"/>
            <p14:sldId id="957"/>
            <p14:sldId id="958"/>
            <p14:sldId id="1141"/>
            <p14:sldId id="959"/>
            <p14:sldId id="960"/>
            <p14:sldId id="951"/>
            <p14:sldId id="952"/>
            <p14:sldId id="989"/>
            <p14:sldId id="955"/>
          </p14:sldIdLst>
        </p14:section>
        <p14:section name="利用状況調査" id="{277CB4EA-A1B7-43AF-8F20-AC989F7B7D8F}">
          <p14:sldIdLst>
            <p14:sldId id="1086"/>
            <p14:sldId id="1142"/>
            <p14:sldId id="1101"/>
            <p14:sldId id="1106"/>
            <p14:sldId id="1143"/>
            <p14:sldId id="1144"/>
            <p14:sldId id="1145"/>
            <p14:sldId id="1146"/>
            <p14:sldId id="1147"/>
            <p14:sldId id="1103"/>
            <p14:sldId id="1148"/>
            <p14:sldId id="1149"/>
            <p14:sldId id="1150"/>
            <p14:sldId id="1151"/>
            <p14:sldId id="1152"/>
            <p14:sldId id="1153"/>
            <p14:sldId id="1154"/>
            <p14:sldId id="1155"/>
            <p14:sldId id="1156"/>
            <p14:sldId id="1102"/>
            <p14:sldId id="1157"/>
            <p14:sldId id="1104"/>
            <p14:sldId id="1107"/>
            <p14:sldId id="1108"/>
          </p14:sldIdLst>
        </p14:section>
        <p14:section name="CSV一括更新補正機能" id="{F49EED9C-F3A2-4F9D-88A3-F77C6DEBA667}">
          <p14:sldIdLst>
            <p14:sldId id="256"/>
            <p14:sldId id="1158"/>
            <p14:sldId id="1159"/>
            <p14:sldId id="1160"/>
            <p14:sldId id="1161"/>
            <p14:sldId id="1162"/>
            <p14:sldId id="1163"/>
            <p14:sldId id="1164"/>
            <p14:sldId id="1165"/>
            <p14:sldId id="1166"/>
            <p14:sldId id="1167"/>
            <p14:sldId id="1168"/>
            <p14:sldId id="1169"/>
            <p14:sldId id="1170"/>
            <p14:sldId id="1171"/>
            <p14:sldId id="1172"/>
            <p14:sldId id="1173"/>
            <p14:sldId id="1174"/>
            <p14:sldId id="1175"/>
            <p14:sldId id="1176"/>
            <p14:sldId id="1177"/>
            <p14:sldId id="1178"/>
            <p14:sldId id="1179"/>
            <p14:sldId id="1180"/>
            <p14:sldId id="1181"/>
            <p14:sldId id="1182"/>
            <p14:sldId id="1183"/>
            <p14:sldId id="1184"/>
            <p14:sldId id="1185"/>
            <p14:sldId id="1186"/>
            <p14:sldId id="1187"/>
            <p14:sldId id="1188"/>
            <p14:sldId id="1189"/>
            <p14:sldId id="1190"/>
            <p14:sldId id="1191"/>
            <p14:sldId id="1109"/>
            <p14:sldId id="1110"/>
            <p14:sldId id="1111"/>
            <p14:sldId id="1112"/>
            <p14:sldId id="1192"/>
            <p14:sldId id="1193"/>
            <p14:sldId id="1194"/>
            <p14:sldId id="1195"/>
            <p14:sldId id="1196"/>
            <p14:sldId id="1197"/>
            <p14:sldId id="1198"/>
            <p14:sldId id="1199"/>
            <p14:sldId id="1200"/>
            <p14:sldId id="1201"/>
            <p14:sldId id="1202"/>
            <p14:sldId id="1203"/>
          </p14:sldIdLst>
        </p14:section>
      </p14:sectionLst>
    </p:ext>
    <p:ext uri="{EFAFB233-063F-42B5-8137-9DF3F51BA10A}">
      <p15:sldGuideLst xmlns:p15="http://schemas.microsoft.com/office/powerpoint/2012/main">
        <p15:guide id="1" orient="horz" pos="709" userDrawn="1">
          <p15:clr>
            <a:srgbClr val="A4A3A4"/>
          </p15:clr>
        </p15:guide>
        <p15:guide id="2" orient="horz" pos="4065" userDrawn="1">
          <p15:clr>
            <a:srgbClr val="A4A3A4"/>
          </p15:clr>
        </p15:guide>
        <p15:guide id="3" orient="horz" pos="2160" userDrawn="1">
          <p15:clr>
            <a:srgbClr val="A4A3A4"/>
          </p15:clr>
        </p15:guide>
        <p15:guide id="4" pos="3840" userDrawn="1">
          <p15:clr>
            <a:srgbClr val="A4A3A4"/>
          </p15:clr>
        </p15:guide>
        <p15:guide id="7" pos="267" userDrawn="1">
          <p15:clr>
            <a:srgbClr val="A4A3A4"/>
          </p15:clr>
        </p15:guide>
        <p15:guide id="8" pos="742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澤谷　拓郎（SBT　Web　Webマーケティング部）" initials="澤谷" lastIdx="1" clrIdx="0"/>
  <p:cmAuthor id="1" name="Ogura, Koji (JP - Tokyo)" initials="OK(-T" lastIdx="1" clrIdx="1"/>
  <p:cmAuthor id="2" name="Admin" initials="A" lastIdx="1" clrIdx="2">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622B"/>
    <a:srgbClr val="24981B"/>
    <a:srgbClr val="003300"/>
    <a:srgbClr val="FF00FF"/>
    <a:srgbClr val="EBF1DE"/>
    <a:srgbClr val="B7DEE8"/>
    <a:srgbClr val="1488FF"/>
    <a:srgbClr val="FCDACC"/>
    <a:srgbClr val="CCECFF"/>
    <a:srgbClr val="D9F6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52" autoAdjust="0"/>
    <p:restoredTop sz="95982" autoAdjust="0"/>
  </p:normalViewPr>
  <p:slideViewPr>
    <p:cSldViewPr>
      <p:cViewPr varScale="1">
        <p:scale>
          <a:sx n="72" d="100"/>
          <a:sy n="72" d="100"/>
        </p:scale>
        <p:origin x="84" y="162"/>
      </p:cViewPr>
      <p:guideLst>
        <p:guide orient="horz" pos="709"/>
        <p:guide orient="horz" pos="4065"/>
        <p:guide orient="horz" pos="2160"/>
        <p:guide pos="3840"/>
        <p:guide pos="267"/>
        <p:guide pos="7422"/>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606"/>
    </p:cViewPr>
  </p:sorterViewPr>
  <p:notesViewPr>
    <p:cSldViewPr>
      <p:cViewPr varScale="1">
        <p:scale>
          <a:sx n="63" d="100"/>
          <a:sy n="63" d="100"/>
        </p:scale>
        <p:origin x="2715" y="63"/>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notesMaster" Target="notesMasters/notesMaster1.xml"/><Relationship Id="rId9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1"/>
            <a:ext cx="2949575" cy="498475"/>
          </a:xfrm>
          <a:prstGeom prst="rect">
            <a:avLst/>
          </a:prstGeom>
        </p:spPr>
        <p:txBody>
          <a:bodyPr vert="horz" lIns="91425" tIns="45712" rIns="91425" bIns="45712" rtlCol="0"/>
          <a:lstStyle>
            <a:lvl1pPr algn="l">
              <a:defRPr sz="1200"/>
            </a:lvl1pPr>
          </a:lstStyle>
          <a:p>
            <a:endParaRPr kumimoji="1" lang="ja-JP" altLang="en-US" dirty="0"/>
          </a:p>
        </p:txBody>
      </p:sp>
      <p:sp>
        <p:nvSpPr>
          <p:cNvPr id="3" name="日付プレースホルダー 2"/>
          <p:cNvSpPr>
            <a:spLocks noGrp="1"/>
          </p:cNvSpPr>
          <p:nvPr>
            <p:ph type="dt" sz="quarter" idx="1"/>
          </p:nvPr>
        </p:nvSpPr>
        <p:spPr>
          <a:xfrm>
            <a:off x="3856040" y="1"/>
            <a:ext cx="2949575" cy="498475"/>
          </a:xfrm>
          <a:prstGeom prst="rect">
            <a:avLst/>
          </a:prstGeom>
        </p:spPr>
        <p:txBody>
          <a:bodyPr vert="horz" lIns="91425" tIns="45712" rIns="91425" bIns="45712" rtlCol="0"/>
          <a:lstStyle>
            <a:lvl1pPr algn="r">
              <a:defRPr sz="1200"/>
            </a:lvl1pPr>
          </a:lstStyle>
          <a:p>
            <a:fld id="{CC5D38A4-3348-4FB8-AD0A-96CDE498AB98}" type="datetimeFigureOut">
              <a:rPr kumimoji="1" lang="ja-JP" altLang="en-US" smtClean="0"/>
              <a:pPr/>
              <a:t>2023/5/30</a:t>
            </a:fld>
            <a:endParaRPr kumimoji="1" lang="ja-JP" altLang="en-US" dirty="0"/>
          </a:p>
        </p:txBody>
      </p:sp>
      <p:sp>
        <p:nvSpPr>
          <p:cNvPr id="4" name="フッター プレースホルダー 3"/>
          <p:cNvSpPr>
            <a:spLocks noGrp="1"/>
          </p:cNvSpPr>
          <p:nvPr>
            <p:ph type="ftr" sz="quarter" idx="2"/>
          </p:nvPr>
        </p:nvSpPr>
        <p:spPr>
          <a:xfrm>
            <a:off x="2" y="9440865"/>
            <a:ext cx="2949575" cy="498475"/>
          </a:xfrm>
          <a:prstGeom prst="rect">
            <a:avLst/>
          </a:prstGeom>
        </p:spPr>
        <p:txBody>
          <a:bodyPr vert="horz" lIns="91425" tIns="45712" rIns="91425" bIns="45712"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0" y="9440865"/>
            <a:ext cx="2949575" cy="498475"/>
          </a:xfrm>
          <a:prstGeom prst="rect">
            <a:avLst/>
          </a:prstGeom>
        </p:spPr>
        <p:txBody>
          <a:bodyPr vert="horz" lIns="91425" tIns="45712" rIns="91425" bIns="45712" rtlCol="0" anchor="b"/>
          <a:lstStyle>
            <a:lvl1pPr algn="r">
              <a:defRPr sz="1200"/>
            </a:lvl1pPr>
          </a:lstStyle>
          <a:p>
            <a:fld id="{EFA29BE2-FBB3-489A-B065-FFE2ED7D7CFF}" type="slidenum">
              <a:rPr kumimoji="1" lang="ja-JP" altLang="en-US" smtClean="0"/>
              <a:pPr/>
              <a:t>‹#›</a:t>
            </a:fld>
            <a:endParaRPr kumimoji="1" lang="ja-JP" altLang="en-US"/>
          </a:p>
        </p:txBody>
      </p:sp>
    </p:spTree>
    <p:extLst>
      <p:ext uri="{BB962C8B-B14F-4D97-AF65-F5344CB8AC3E}">
        <p14:creationId xmlns:p14="http://schemas.microsoft.com/office/powerpoint/2010/main" val="324163641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3"/>
            <a:ext cx="2949786" cy="496967"/>
          </a:xfrm>
          <a:prstGeom prst="rect">
            <a:avLst/>
          </a:prstGeom>
        </p:spPr>
        <p:txBody>
          <a:bodyPr vert="horz" lIns="95658" tIns="47830" rIns="95658" bIns="47830" rtlCol="0"/>
          <a:lstStyle>
            <a:lvl1pPr algn="l">
              <a:defRPr sz="1300"/>
            </a:lvl1pPr>
          </a:lstStyle>
          <a:p>
            <a:endParaRPr kumimoji="1" lang="ja-JP" altLang="en-US" dirty="0"/>
          </a:p>
        </p:txBody>
      </p:sp>
      <p:sp>
        <p:nvSpPr>
          <p:cNvPr id="3" name="日付プレースホルダー 2"/>
          <p:cNvSpPr>
            <a:spLocks noGrp="1"/>
          </p:cNvSpPr>
          <p:nvPr>
            <p:ph type="dt" idx="1"/>
          </p:nvPr>
        </p:nvSpPr>
        <p:spPr>
          <a:xfrm>
            <a:off x="3855840" y="3"/>
            <a:ext cx="2949786" cy="496967"/>
          </a:xfrm>
          <a:prstGeom prst="rect">
            <a:avLst/>
          </a:prstGeom>
        </p:spPr>
        <p:txBody>
          <a:bodyPr vert="horz" lIns="95658" tIns="47830" rIns="95658" bIns="47830" rtlCol="0"/>
          <a:lstStyle>
            <a:lvl1pPr algn="r">
              <a:defRPr sz="1300"/>
            </a:lvl1pPr>
          </a:lstStyle>
          <a:p>
            <a:fld id="{C7D0EE69-8EF8-4254-B2DD-5023E2F3AED8}" type="datetimeFigureOut">
              <a:rPr kumimoji="1" lang="ja-JP" altLang="en-US" smtClean="0"/>
              <a:pPr/>
              <a:t>2023/5/30</a:t>
            </a:fld>
            <a:endParaRPr kumimoji="1" lang="ja-JP" altLang="en-US" dirty="0"/>
          </a:p>
        </p:txBody>
      </p:sp>
      <p:sp>
        <p:nvSpPr>
          <p:cNvPr id="4" name="スライド イメージ プレースホルダー 3"/>
          <p:cNvSpPr>
            <a:spLocks noGrp="1" noRot="1" noChangeAspect="1"/>
          </p:cNvSpPr>
          <p:nvPr>
            <p:ph type="sldImg" idx="2"/>
          </p:nvPr>
        </p:nvSpPr>
        <p:spPr>
          <a:xfrm>
            <a:off x="92075" y="746125"/>
            <a:ext cx="6623050" cy="3725863"/>
          </a:xfrm>
          <a:prstGeom prst="rect">
            <a:avLst/>
          </a:prstGeom>
          <a:noFill/>
          <a:ln w="12700">
            <a:solidFill>
              <a:prstClr val="black"/>
            </a:solidFill>
          </a:ln>
        </p:spPr>
        <p:txBody>
          <a:bodyPr vert="horz" lIns="95658" tIns="47830" rIns="95658" bIns="47830" rtlCol="0" anchor="ctr"/>
          <a:lstStyle/>
          <a:p>
            <a:endParaRPr lang="ja-JP" altLang="en-US"/>
          </a:p>
        </p:txBody>
      </p:sp>
      <p:sp>
        <p:nvSpPr>
          <p:cNvPr id="5" name="ノート プレースホルダー 4"/>
          <p:cNvSpPr>
            <a:spLocks noGrp="1"/>
          </p:cNvSpPr>
          <p:nvPr>
            <p:ph type="body" sz="quarter" idx="3"/>
          </p:nvPr>
        </p:nvSpPr>
        <p:spPr>
          <a:xfrm>
            <a:off x="680721" y="4721188"/>
            <a:ext cx="5445760" cy="4472702"/>
          </a:xfrm>
          <a:prstGeom prst="rect">
            <a:avLst/>
          </a:prstGeom>
        </p:spPr>
        <p:txBody>
          <a:bodyPr vert="horz" lIns="95658" tIns="47830" rIns="95658" bIns="4783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40649"/>
            <a:ext cx="2949786" cy="496967"/>
          </a:xfrm>
          <a:prstGeom prst="rect">
            <a:avLst/>
          </a:prstGeom>
        </p:spPr>
        <p:txBody>
          <a:bodyPr vert="horz" lIns="95658" tIns="47830" rIns="95658" bIns="47830"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855840" y="9440649"/>
            <a:ext cx="2949786" cy="496967"/>
          </a:xfrm>
          <a:prstGeom prst="rect">
            <a:avLst/>
          </a:prstGeom>
        </p:spPr>
        <p:txBody>
          <a:bodyPr vert="horz" lIns="95658" tIns="47830" rIns="95658" bIns="47830" rtlCol="0" anchor="b"/>
          <a:lstStyle>
            <a:lvl1pPr algn="r">
              <a:defRPr sz="1300"/>
            </a:lvl1pPr>
          </a:lstStyle>
          <a:p>
            <a:fld id="{2B9E004C-2D44-4B74-A4A3-A1D2240F9414}" type="slidenum">
              <a:rPr kumimoji="1" lang="ja-JP" altLang="en-US" smtClean="0"/>
              <a:pPr/>
              <a:t>‹#›</a:t>
            </a:fld>
            <a:endParaRPr kumimoji="1" lang="ja-JP" altLang="en-US"/>
          </a:p>
        </p:txBody>
      </p:sp>
    </p:spTree>
    <p:extLst>
      <p:ext uri="{BB962C8B-B14F-4D97-AF65-F5344CB8AC3E}">
        <p14:creationId xmlns:p14="http://schemas.microsoft.com/office/powerpoint/2010/main" val="1334761869"/>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r>
              <a:rPr kumimoji="1" lang="ja-JP" altLang="en-US" dirty="0"/>
              <a:t>今回の操作説明を行います、共同事業体○○の</a:t>
            </a:r>
            <a:r>
              <a:rPr kumimoji="1" lang="en-US" altLang="ja-JP" dirty="0"/>
              <a:t>××</a:t>
            </a:r>
            <a:r>
              <a:rPr kumimoji="1" lang="ja-JP" altLang="en-US" dirty="0"/>
              <a:t>と申します。宜しくお願い致します。</a:t>
            </a:r>
            <a:endParaRPr kumimoji="1" lang="en-US" altLang="ja-JP" dirty="0"/>
          </a:p>
          <a:p>
            <a:r>
              <a:rPr kumimoji="1" lang="ja-JP" altLang="en-US" dirty="0"/>
              <a:t>では早速お手元の資料に沿って説明させていただきます。</a:t>
            </a:r>
          </a:p>
        </p:txBody>
      </p:sp>
      <p:sp>
        <p:nvSpPr>
          <p:cNvPr id="4" name="スライド番号プレースホルダー 3"/>
          <p:cNvSpPr>
            <a:spLocks noGrp="1"/>
          </p:cNvSpPr>
          <p:nvPr>
            <p:ph type="sldNum" sz="quarter" idx="10"/>
          </p:nvPr>
        </p:nvSpPr>
        <p:spPr/>
        <p:txBody>
          <a:bodyPr/>
          <a:lstStyle/>
          <a:p>
            <a:fld id="{2B9E004C-2D44-4B74-A4A3-A1D2240F9414}" type="slidenum">
              <a:rPr kumimoji="1" lang="ja-JP" altLang="en-US" smtClean="0"/>
              <a:pPr/>
              <a:t>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125034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9700" y="768350"/>
            <a:ext cx="6819900" cy="38369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13</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019097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9700" y="768350"/>
            <a:ext cx="6819900" cy="38369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14</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836362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9700" y="768350"/>
            <a:ext cx="6819900" cy="38369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16</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059991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9700" y="768350"/>
            <a:ext cx="6819900" cy="38369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17</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275733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9700" y="768350"/>
            <a:ext cx="6819900" cy="38369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19</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947552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9700" y="768350"/>
            <a:ext cx="6819900" cy="38369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20</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4019302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9700" y="768350"/>
            <a:ext cx="6819900" cy="38369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21</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569598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9700" y="768350"/>
            <a:ext cx="6819900" cy="38369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22</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0735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9700" y="768350"/>
            <a:ext cx="6819900" cy="38369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23</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918710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9700" y="768350"/>
            <a:ext cx="6819900" cy="38369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25</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718995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1" dirty="0"/>
              <a:t>本資料の流れ</a:t>
            </a:r>
            <a:r>
              <a:rPr kumimoji="1" lang="ja-JP" altLang="en-US" dirty="0"/>
              <a:t>をご説明します。農業委員会様の基本的な業務イメージをベースに</a:t>
            </a:r>
            <a:r>
              <a:rPr kumimoji="1" lang="ja-JP" altLang="en-US" b="1" dirty="0"/>
              <a:t>全</a:t>
            </a:r>
            <a:r>
              <a:rPr kumimoji="1" lang="en-US" altLang="ja-JP" b="1" dirty="0"/>
              <a:t>8</a:t>
            </a:r>
            <a:r>
              <a:rPr kumimoji="1" lang="ja-JP" altLang="en-US" b="1" dirty="0"/>
              <a:t>章</a:t>
            </a:r>
            <a:r>
              <a:rPr kumimoji="1" lang="ja-JP" altLang="en-US" dirty="0"/>
              <a:t>で構成しております。</a:t>
            </a:r>
            <a:endParaRPr kumimoji="1" lang="en-US" altLang="ja-JP" dirty="0"/>
          </a:p>
          <a:p>
            <a:endParaRPr kumimoji="1" lang="en-US" altLang="ja-JP" dirty="0"/>
          </a:p>
          <a:p>
            <a:r>
              <a:rPr kumimoji="1" lang="ja-JP" altLang="en-US" b="1" dirty="0"/>
              <a:t>１～６章</a:t>
            </a:r>
            <a:r>
              <a:rPr kumimoji="1" lang="ja-JP" altLang="en-US" dirty="0"/>
              <a:t>では、</a:t>
            </a:r>
            <a:endParaRPr kumimoji="1" lang="en-US" altLang="ja-JP" dirty="0"/>
          </a:p>
          <a:p>
            <a:endParaRPr kumimoji="1" lang="en-US" altLang="ja-JP" dirty="0"/>
          </a:p>
          <a:p>
            <a:r>
              <a:rPr kumimoji="1" lang="ja-JP" altLang="en-US" dirty="0"/>
              <a:t>本システムの利用を開始するところからスタートし</a:t>
            </a:r>
            <a:endParaRPr kumimoji="1" lang="en-US" altLang="ja-JP" dirty="0"/>
          </a:p>
          <a:p>
            <a:endParaRPr kumimoji="1" lang="en-US" altLang="ja-JP" dirty="0"/>
          </a:p>
          <a:p>
            <a:r>
              <a:rPr kumimoji="1" lang="ja-JP" altLang="en-US" dirty="0"/>
              <a:t>・窓口業務</a:t>
            </a:r>
            <a:endParaRPr kumimoji="1" lang="en-US" altLang="ja-JP" dirty="0"/>
          </a:p>
          <a:p>
            <a:r>
              <a:rPr kumimoji="1" lang="ja-JP" altLang="en-US" dirty="0"/>
              <a:t>・台帳補正業務</a:t>
            </a:r>
            <a:endParaRPr kumimoji="1" lang="en-US" altLang="ja-JP" dirty="0"/>
          </a:p>
          <a:p>
            <a:r>
              <a:rPr kumimoji="1" lang="ja-JP" altLang="en-US" dirty="0"/>
              <a:t>・申請受付・総会業務</a:t>
            </a:r>
            <a:endParaRPr kumimoji="1" lang="en-US" altLang="ja-JP" dirty="0"/>
          </a:p>
          <a:p>
            <a:r>
              <a:rPr kumimoji="1" lang="ja-JP" altLang="en-US" dirty="0"/>
              <a:t>・利用状況調査・利用意向調査業務</a:t>
            </a:r>
            <a:endParaRPr kumimoji="1" lang="en-US" altLang="ja-JP" dirty="0"/>
          </a:p>
          <a:p>
            <a:r>
              <a:rPr kumimoji="1" lang="ja-JP" altLang="en-US" dirty="0"/>
              <a:t>・住基台帳・固定資産台帳との突合業務</a:t>
            </a:r>
            <a:endParaRPr kumimoji="1" lang="en-US" altLang="ja-JP" dirty="0"/>
          </a:p>
          <a:p>
            <a:endParaRPr kumimoji="1" lang="en-US" altLang="ja-JP" dirty="0"/>
          </a:p>
          <a:p>
            <a:r>
              <a:rPr kumimoji="1" lang="ja-JP" altLang="en-US" dirty="0"/>
              <a:t>といった</a:t>
            </a:r>
            <a:r>
              <a:rPr kumimoji="1" lang="ja-JP" altLang="en-US" b="1" dirty="0"/>
              <a:t>基本的な業務での利用方法</a:t>
            </a:r>
            <a:r>
              <a:rPr kumimoji="1" lang="ja-JP" altLang="en-US" dirty="0"/>
              <a:t>を説明いたします。</a:t>
            </a:r>
            <a:endParaRPr kumimoji="1" lang="en-US" altLang="ja-JP" dirty="0"/>
          </a:p>
          <a:p>
            <a:endParaRPr kumimoji="1" lang="en-US" altLang="ja-JP" b="1" dirty="0"/>
          </a:p>
          <a:p>
            <a:r>
              <a:rPr kumimoji="1" lang="ja-JP" altLang="en-US" b="1" dirty="0"/>
              <a:t>７～８章</a:t>
            </a:r>
            <a:r>
              <a:rPr kumimoji="1" lang="ja-JP" altLang="en-US" dirty="0"/>
              <a:t>では、</a:t>
            </a:r>
            <a:endParaRPr kumimoji="1" lang="en-US" altLang="ja-JP" dirty="0"/>
          </a:p>
          <a:p>
            <a:endParaRPr kumimoji="1" lang="en-US" altLang="ja-JP" dirty="0"/>
          </a:p>
          <a:p>
            <a:r>
              <a:rPr kumimoji="1" lang="ja-JP" altLang="en-US" dirty="0"/>
              <a:t>・更新された台帳・地図を公開システムまで連携する方法</a:t>
            </a:r>
            <a:endParaRPr kumimoji="1" lang="en-US" altLang="ja-JP" dirty="0"/>
          </a:p>
          <a:p>
            <a:r>
              <a:rPr kumimoji="1" lang="ja-JP" altLang="en-US" dirty="0"/>
              <a:t>・統計</a:t>
            </a:r>
            <a:r>
              <a:rPr kumimoji="1" lang="en-US" altLang="ja-JP" dirty="0"/>
              <a:t>/</a:t>
            </a:r>
            <a:r>
              <a:rPr kumimoji="1" lang="ja-JP" altLang="en-US" dirty="0"/>
              <a:t>集計業務で利用する方法</a:t>
            </a:r>
            <a:endParaRPr kumimoji="1" lang="en-US" altLang="ja-JP" dirty="0"/>
          </a:p>
          <a:p>
            <a:endParaRPr kumimoji="1" lang="en-US" altLang="ja-JP" dirty="0"/>
          </a:p>
          <a:p>
            <a:r>
              <a:rPr kumimoji="1" lang="ja-JP" altLang="en-US" dirty="0"/>
              <a:t>につきまして説明いたします。</a:t>
            </a:r>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2</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879861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9700" y="768350"/>
            <a:ext cx="6819900" cy="38369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26</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650599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9700" y="768350"/>
            <a:ext cx="6819900" cy="38369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27</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14027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9700" y="768350"/>
            <a:ext cx="6819900" cy="38369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5118C12-C38C-43B8-B6F5-33E58525E732}" type="slidenum">
              <a:rPr kumimoji="1" lang="ja-JP" altLang="en-US" smtClean="0"/>
              <a:pPr/>
              <a:t>58</a:t>
            </a:fld>
            <a:endParaRPr kumimoji="1" lang="ja-JP" altLang="en-US"/>
          </a:p>
        </p:txBody>
      </p:sp>
    </p:spTree>
    <p:extLst>
      <p:ext uri="{BB962C8B-B14F-4D97-AF65-F5344CB8AC3E}">
        <p14:creationId xmlns:p14="http://schemas.microsoft.com/office/powerpoint/2010/main" val="7189972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9700" y="768350"/>
            <a:ext cx="6819900" cy="38369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5118C12-C38C-43B8-B6F5-33E58525E732}" type="slidenum">
              <a:rPr kumimoji="1" lang="ja-JP" altLang="en-US" smtClean="0"/>
              <a:pPr/>
              <a:t>64</a:t>
            </a:fld>
            <a:endParaRPr kumimoji="1" lang="ja-JP" altLang="en-US"/>
          </a:p>
        </p:txBody>
      </p:sp>
    </p:spTree>
    <p:extLst>
      <p:ext uri="{BB962C8B-B14F-4D97-AF65-F5344CB8AC3E}">
        <p14:creationId xmlns:p14="http://schemas.microsoft.com/office/powerpoint/2010/main" val="7189972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9700" y="768350"/>
            <a:ext cx="6819900" cy="38369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5118C12-C38C-43B8-B6F5-33E58525E732}" type="slidenum">
              <a:rPr kumimoji="1" lang="ja-JP" altLang="en-US" smtClean="0"/>
              <a:pPr/>
              <a:t>65</a:t>
            </a:fld>
            <a:endParaRPr kumimoji="1" lang="ja-JP" altLang="en-US"/>
          </a:p>
        </p:txBody>
      </p:sp>
    </p:spTree>
    <p:extLst>
      <p:ext uri="{BB962C8B-B14F-4D97-AF65-F5344CB8AC3E}">
        <p14:creationId xmlns:p14="http://schemas.microsoft.com/office/powerpoint/2010/main" val="3113548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1" dirty="0"/>
              <a:t>本資料の流れ</a:t>
            </a:r>
            <a:r>
              <a:rPr kumimoji="1" lang="ja-JP" altLang="en-US" dirty="0"/>
              <a:t>をご説明します。農業委員会様の基本的な業務イメージをベースに</a:t>
            </a:r>
            <a:r>
              <a:rPr kumimoji="1" lang="ja-JP" altLang="en-US" b="1" dirty="0"/>
              <a:t>全</a:t>
            </a:r>
            <a:r>
              <a:rPr kumimoji="1" lang="en-US" altLang="ja-JP" b="1" dirty="0"/>
              <a:t>8</a:t>
            </a:r>
            <a:r>
              <a:rPr kumimoji="1" lang="ja-JP" altLang="en-US" b="1" dirty="0"/>
              <a:t>章</a:t>
            </a:r>
            <a:r>
              <a:rPr kumimoji="1" lang="ja-JP" altLang="en-US" dirty="0"/>
              <a:t>で構成しております。</a:t>
            </a:r>
            <a:endParaRPr kumimoji="1" lang="en-US" altLang="ja-JP" dirty="0"/>
          </a:p>
          <a:p>
            <a:endParaRPr kumimoji="1" lang="en-US" altLang="ja-JP" dirty="0"/>
          </a:p>
          <a:p>
            <a:r>
              <a:rPr kumimoji="1" lang="ja-JP" altLang="en-US" b="1" dirty="0"/>
              <a:t>１～６章</a:t>
            </a:r>
            <a:r>
              <a:rPr kumimoji="1" lang="ja-JP" altLang="en-US" dirty="0"/>
              <a:t>では、</a:t>
            </a:r>
            <a:endParaRPr kumimoji="1" lang="en-US" altLang="ja-JP" dirty="0"/>
          </a:p>
          <a:p>
            <a:endParaRPr kumimoji="1" lang="en-US" altLang="ja-JP" dirty="0"/>
          </a:p>
          <a:p>
            <a:r>
              <a:rPr kumimoji="1" lang="ja-JP" altLang="en-US" dirty="0"/>
              <a:t>本システムの利用を開始するところからスタートし</a:t>
            </a:r>
            <a:endParaRPr kumimoji="1" lang="en-US" altLang="ja-JP" dirty="0"/>
          </a:p>
          <a:p>
            <a:endParaRPr kumimoji="1" lang="en-US" altLang="ja-JP" dirty="0"/>
          </a:p>
          <a:p>
            <a:r>
              <a:rPr kumimoji="1" lang="ja-JP" altLang="en-US" dirty="0"/>
              <a:t>・窓口業務</a:t>
            </a:r>
            <a:endParaRPr kumimoji="1" lang="en-US" altLang="ja-JP" dirty="0"/>
          </a:p>
          <a:p>
            <a:r>
              <a:rPr kumimoji="1" lang="ja-JP" altLang="en-US" dirty="0"/>
              <a:t>・台帳補正業務</a:t>
            </a:r>
            <a:endParaRPr kumimoji="1" lang="en-US" altLang="ja-JP" dirty="0"/>
          </a:p>
          <a:p>
            <a:r>
              <a:rPr kumimoji="1" lang="ja-JP" altLang="en-US" dirty="0"/>
              <a:t>・申請受付・総会業務</a:t>
            </a:r>
            <a:endParaRPr kumimoji="1" lang="en-US" altLang="ja-JP" dirty="0"/>
          </a:p>
          <a:p>
            <a:r>
              <a:rPr kumimoji="1" lang="ja-JP" altLang="en-US" dirty="0"/>
              <a:t>・利用状況調査・利用意向調査業務</a:t>
            </a:r>
            <a:endParaRPr kumimoji="1" lang="en-US" altLang="ja-JP" dirty="0"/>
          </a:p>
          <a:p>
            <a:r>
              <a:rPr kumimoji="1" lang="ja-JP" altLang="en-US" dirty="0"/>
              <a:t>・住基台帳・固定資産台帳との突合業務</a:t>
            </a:r>
            <a:endParaRPr kumimoji="1" lang="en-US" altLang="ja-JP" dirty="0"/>
          </a:p>
          <a:p>
            <a:endParaRPr kumimoji="1" lang="en-US" altLang="ja-JP" dirty="0"/>
          </a:p>
          <a:p>
            <a:r>
              <a:rPr kumimoji="1" lang="ja-JP" altLang="en-US" dirty="0"/>
              <a:t>といった</a:t>
            </a:r>
            <a:r>
              <a:rPr kumimoji="1" lang="ja-JP" altLang="en-US" b="1" dirty="0"/>
              <a:t>基本的な業務での利用方法</a:t>
            </a:r>
            <a:r>
              <a:rPr kumimoji="1" lang="ja-JP" altLang="en-US" dirty="0"/>
              <a:t>を説明いたします。</a:t>
            </a:r>
            <a:endParaRPr kumimoji="1" lang="en-US" altLang="ja-JP" dirty="0"/>
          </a:p>
          <a:p>
            <a:endParaRPr kumimoji="1" lang="en-US" altLang="ja-JP" b="1" dirty="0"/>
          </a:p>
          <a:p>
            <a:r>
              <a:rPr kumimoji="1" lang="ja-JP" altLang="en-US" b="1" dirty="0"/>
              <a:t>７～８章</a:t>
            </a:r>
            <a:r>
              <a:rPr kumimoji="1" lang="ja-JP" altLang="en-US" dirty="0"/>
              <a:t>では、</a:t>
            </a:r>
            <a:endParaRPr kumimoji="1" lang="en-US" altLang="ja-JP" dirty="0"/>
          </a:p>
          <a:p>
            <a:endParaRPr kumimoji="1" lang="en-US" altLang="ja-JP" dirty="0"/>
          </a:p>
          <a:p>
            <a:r>
              <a:rPr kumimoji="1" lang="ja-JP" altLang="en-US" dirty="0"/>
              <a:t>・更新された台帳・地図を公開システムまで連携する方法</a:t>
            </a:r>
            <a:endParaRPr kumimoji="1" lang="en-US" altLang="ja-JP" dirty="0"/>
          </a:p>
          <a:p>
            <a:r>
              <a:rPr kumimoji="1" lang="ja-JP" altLang="en-US" dirty="0"/>
              <a:t>・統計</a:t>
            </a:r>
            <a:r>
              <a:rPr kumimoji="1" lang="en-US" altLang="ja-JP" dirty="0"/>
              <a:t>/</a:t>
            </a:r>
            <a:r>
              <a:rPr kumimoji="1" lang="ja-JP" altLang="en-US" dirty="0"/>
              <a:t>集計業務で利用する方法</a:t>
            </a:r>
            <a:endParaRPr kumimoji="1" lang="en-US" altLang="ja-JP" dirty="0"/>
          </a:p>
          <a:p>
            <a:endParaRPr kumimoji="1" lang="en-US" altLang="ja-JP" dirty="0"/>
          </a:p>
          <a:p>
            <a:r>
              <a:rPr kumimoji="1" lang="ja-JP" altLang="en-US" dirty="0"/>
              <a:t>につきまして説明いたします。</a:t>
            </a:r>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3</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879861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9700" y="768350"/>
            <a:ext cx="6819900" cy="38369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5</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369524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9700" y="768350"/>
            <a:ext cx="6819900" cy="38369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6</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429953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2588" y="687388"/>
            <a:ext cx="6092825" cy="342741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7</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909159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2588" y="687388"/>
            <a:ext cx="6092825" cy="342741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8</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734177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9700" y="768350"/>
            <a:ext cx="6819900" cy="38369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9</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92303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9700" y="768350"/>
            <a:ext cx="6819900" cy="38369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9E004C-2D44-4B74-A4A3-A1D2240F9414}" type="slidenum">
              <a:rPr lang="ja-JP" altLang="en-US" smtClean="0">
                <a:solidFill>
                  <a:prstClr val="black"/>
                </a:solidFill>
              </a:rPr>
              <a:pPr/>
              <a:t>12</a:t>
            </a:fld>
            <a:endParaRPr lang="ja-JP" altLang="en-US">
              <a:solidFill>
                <a:prstClr val="black"/>
              </a:solidFill>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9639195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表紙">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正方形/長方形 5"/>
          <p:cNvSpPr/>
          <p:nvPr userDrawn="1"/>
        </p:nvSpPr>
        <p:spPr>
          <a:xfrm>
            <a:off x="0" y="2060848"/>
            <a:ext cx="12192000" cy="2592288"/>
          </a:xfrm>
          <a:prstGeom prst="rect">
            <a:avLst/>
          </a:prstGeom>
          <a:solidFill>
            <a:schemeClr val="bg1">
              <a:alpha val="70000"/>
            </a:schemeClr>
          </a:solidFill>
        </p:spPr>
        <p:txBody>
          <a:bodyPr wrap="none" lIns="0" tIns="0" rIns="0" bIns="0" anchor="ctr">
            <a:noAutofit/>
          </a:bodyPr>
          <a:lstStyle/>
          <a:p>
            <a:pPr algn="ctr">
              <a:lnSpc>
                <a:spcPct val="150000"/>
              </a:lnSpc>
            </a:pPr>
            <a:endParaRPr lang="ja-JP" altLang="en-US" sz="3200" dirty="0">
              <a:solidFill>
                <a:srgbClr val="000000"/>
              </a:solidFill>
              <a:latin typeface="FOT-ハミング Std L" panose="02020300000000000000" pitchFamily="18" charset="-128"/>
              <a:ea typeface="FOT-ハミング Std L" panose="02020300000000000000" pitchFamily="18" charset="-128"/>
            </a:endParaRPr>
          </a:p>
        </p:txBody>
      </p:sp>
      <p:cxnSp>
        <p:nvCxnSpPr>
          <p:cNvPr id="8" name="直線コネクタ 7"/>
          <p:cNvCxnSpPr/>
          <p:nvPr userDrawn="1"/>
        </p:nvCxnSpPr>
        <p:spPr>
          <a:xfrm>
            <a:off x="689861" y="3706248"/>
            <a:ext cx="109895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ctrTitle"/>
          </p:nvPr>
        </p:nvSpPr>
        <p:spPr>
          <a:xfrm>
            <a:off x="0" y="2276872"/>
            <a:ext cx="12192000" cy="1224000"/>
          </a:xfrm>
          <a:prstGeom prst="rect">
            <a:avLst/>
          </a:prstGeom>
          <a:noFill/>
        </p:spPr>
        <p:txBody>
          <a:bodyPr wrap="none" lIns="0" tIns="36000" rIns="0" bIns="0" anchor="ctr">
            <a:noAutofit/>
          </a:bodyPr>
          <a:lstStyle>
            <a:lvl1pPr>
              <a:lnSpc>
                <a:spcPct val="110000"/>
              </a:lnSpc>
              <a:defRPr sz="3200" b="1">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マスター タイトルの書式設定</a:t>
            </a:r>
          </a:p>
        </p:txBody>
      </p:sp>
      <p:sp>
        <p:nvSpPr>
          <p:cNvPr id="3" name="サブタイトル 2"/>
          <p:cNvSpPr>
            <a:spLocks noGrp="1"/>
          </p:cNvSpPr>
          <p:nvPr>
            <p:ph type="subTitle" idx="1"/>
          </p:nvPr>
        </p:nvSpPr>
        <p:spPr>
          <a:xfrm>
            <a:off x="0" y="3923414"/>
            <a:ext cx="12192000" cy="504000"/>
          </a:xfrm>
          <a:prstGeom prst="rect">
            <a:avLst/>
          </a:prstGeom>
          <a:noFill/>
        </p:spPr>
        <p:txBody>
          <a:bodyPr wrap="none" lIns="0" tIns="36000" rIns="0" bIns="0" anchor="ctr">
            <a:noAutofit/>
          </a:bodyPr>
          <a:lstStyle>
            <a:lvl1pPr marL="0" indent="0" algn="ctr">
              <a:lnSpc>
                <a:spcPct val="110000"/>
              </a:lnSpc>
              <a:buNone/>
              <a:defRPr sz="2000" b="1">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6" indent="0" algn="ctr">
              <a:buNone/>
              <a:defRPr>
                <a:solidFill>
                  <a:schemeClr val="tx1">
                    <a:tint val="75000"/>
                  </a:schemeClr>
                </a:solidFill>
              </a:defRPr>
            </a:lvl2pPr>
            <a:lvl3pPr marL="914411" indent="0" algn="ctr">
              <a:buNone/>
              <a:defRPr>
                <a:solidFill>
                  <a:schemeClr val="tx1">
                    <a:tint val="75000"/>
                  </a:schemeClr>
                </a:solidFill>
              </a:defRPr>
            </a:lvl3pPr>
            <a:lvl4pPr marL="1371617" indent="0" algn="ctr">
              <a:buNone/>
              <a:defRPr>
                <a:solidFill>
                  <a:schemeClr val="tx1">
                    <a:tint val="75000"/>
                  </a:schemeClr>
                </a:solidFill>
              </a:defRPr>
            </a:lvl4pPr>
            <a:lvl5pPr marL="1828823" indent="0" algn="ctr">
              <a:buNone/>
              <a:defRPr>
                <a:solidFill>
                  <a:schemeClr val="tx1">
                    <a:tint val="75000"/>
                  </a:schemeClr>
                </a:solidFill>
              </a:defRPr>
            </a:lvl5pPr>
            <a:lvl6pPr marL="2286029" indent="0" algn="ctr">
              <a:buNone/>
              <a:defRPr>
                <a:solidFill>
                  <a:schemeClr val="tx1">
                    <a:tint val="75000"/>
                  </a:schemeClr>
                </a:solidFill>
              </a:defRPr>
            </a:lvl6pPr>
            <a:lvl7pPr marL="2743234" indent="0" algn="ctr">
              <a:buNone/>
              <a:defRPr>
                <a:solidFill>
                  <a:schemeClr val="tx1">
                    <a:tint val="75000"/>
                  </a:schemeClr>
                </a:solidFill>
              </a:defRPr>
            </a:lvl7pPr>
            <a:lvl8pPr marL="3200440" indent="0" algn="ctr">
              <a:buNone/>
              <a:defRPr>
                <a:solidFill>
                  <a:schemeClr val="tx1">
                    <a:tint val="75000"/>
                  </a:schemeClr>
                </a:solidFill>
              </a:defRPr>
            </a:lvl8pPr>
            <a:lvl9pPr marL="3657646" indent="0" algn="ctr">
              <a:buNone/>
              <a:defRPr>
                <a:solidFill>
                  <a:schemeClr val="tx1">
                    <a:tint val="75000"/>
                  </a:schemeClr>
                </a:solidFill>
              </a:defRPr>
            </a:lvl9pPr>
          </a:lstStyle>
          <a:p>
            <a:r>
              <a:rPr kumimoji="1" lang="ja-JP" altLang="en-US" dirty="0"/>
              <a:t>マスター サブタイトルの書式設定</a:t>
            </a:r>
          </a:p>
        </p:txBody>
      </p:sp>
    </p:spTree>
    <p:extLst>
      <p:ext uri="{BB962C8B-B14F-4D97-AF65-F5344CB8AC3E}">
        <p14:creationId xmlns:p14="http://schemas.microsoft.com/office/powerpoint/2010/main" val="4443796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本文">
    <p:bg>
      <p:bgPr>
        <a:solidFill>
          <a:schemeClr val="bg1"/>
        </a:solidFill>
        <a:effectLst/>
      </p:bgPr>
    </p:bg>
    <p:spTree>
      <p:nvGrpSpPr>
        <p:cNvPr id="1" name=""/>
        <p:cNvGrpSpPr/>
        <p:nvPr/>
      </p:nvGrpSpPr>
      <p:grpSpPr>
        <a:xfrm>
          <a:off x="0" y="0"/>
          <a:ext cx="0" cy="0"/>
          <a:chOff x="0" y="0"/>
          <a:chExt cx="0" cy="0"/>
        </a:xfrm>
      </p:grpSpPr>
      <p:sp>
        <p:nvSpPr>
          <p:cNvPr id="13" name="タイトル 1"/>
          <p:cNvSpPr>
            <a:spLocks noGrp="1"/>
          </p:cNvSpPr>
          <p:nvPr>
            <p:ph type="title"/>
          </p:nvPr>
        </p:nvSpPr>
        <p:spPr>
          <a:xfrm>
            <a:off x="417898" y="44624"/>
            <a:ext cx="9494526" cy="547835"/>
          </a:xfrm>
          <a:prstGeom prst="rect">
            <a:avLst/>
          </a:prstGeom>
          <a:noFill/>
        </p:spPr>
        <p:txBody>
          <a:bodyPr lIns="108000" tIns="0" rIns="0" bIns="0" anchor="ctr">
            <a:noAutofit/>
          </a:bodyPr>
          <a:lstStyle>
            <a:lvl1pPr algn="l">
              <a:defRPr lang="ja-JP" altLang="en-US" sz="2000" b="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pPr marL="0" lvl="0" algn="l" defTabSz="1072879"/>
            <a:r>
              <a:rPr kumimoji="1" lang="ja-JP" altLang="en-US"/>
              <a:t>マスター タイトルの書式設定</a:t>
            </a:r>
            <a:endParaRPr kumimoji="1" lang="ja-JP" altLang="en-US" dirty="0"/>
          </a:p>
        </p:txBody>
      </p:sp>
      <p:cxnSp>
        <p:nvCxnSpPr>
          <p:cNvPr id="6" name="直線コネクタ 5"/>
          <p:cNvCxnSpPr/>
          <p:nvPr userDrawn="1"/>
        </p:nvCxnSpPr>
        <p:spPr>
          <a:xfrm>
            <a:off x="417896" y="592457"/>
            <a:ext cx="949453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正方形/長方形 6"/>
          <p:cNvSpPr/>
          <p:nvPr userDrawn="1"/>
        </p:nvSpPr>
        <p:spPr>
          <a:xfrm>
            <a:off x="11640615" y="6597353"/>
            <a:ext cx="504057"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fld id="{56D3D1DD-6495-4E48-B89D-4742521F34B0}" type="slidenum">
              <a:rPr kumimoji="1" lang="ja-JP" altLang="en-US" sz="1200" smtClean="0">
                <a:solidFill>
                  <a:schemeClr val="tx1"/>
                </a:solidFill>
                <a:effectLst/>
                <a:latin typeface="FOT-ハミング Std L" panose="02020300000000000000" pitchFamily="18" charset="-128"/>
                <a:ea typeface="FOT-ハミング Std L" panose="02020300000000000000" pitchFamily="18" charset="-128"/>
              </a:rPr>
              <a:pPr algn="r"/>
              <a:t>‹#›</a:t>
            </a:fld>
            <a:endParaRPr kumimoji="1" lang="ja-JP" altLang="en-US" sz="1200" dirty="0">
              <a:solidFill>
                <a:schemeClr val="tx1"/>
              </a:solidFill>
              <a:effectLst/>
              <a:latin typeface="FOT-ハミング Std L" panose="02020300000000000000" pitchFamily="18" charset="-128"/>
              <a:ea typeface="FOT-ハミング Std L" panose="02020300000000000000" pitchFamily="18" charset="-128"/>
            </a:endParaRPr>
          </a:p>
        </p:txBody>
      </p:sp>
      <p:sp>
        <p:nvSpPr>
          <p:cNvPr id="3" name="テキスト プレースホルダー 2"/>
          <p:cNvSpPr>
            <a:spLocks noGrp="1"/>
          </p:cNvSpPr>
          <p:nvPr>
            <p:ph type="body" sz="quarter" idx="10" hasCustomPrompt="1"/>
          </p:nvPr>
        </p:nvSpPr>
        <p:spPr>
          <a:xfrm>
            <a:off x="417513" y="693041"/>
            <a:ext cx="11366500" cy="647725"/>
          </a:xfrm>
          <a:prstGeom prst="rect">
            <a:avLst/>
          </a:prstGeom>
          <a:solidFill>
            <a:schemeClr val="bg1">
              <a:lumMod val="95000"/>
            </a:schemeClr>
          </a:solidFill>
        </p:spPr>
        <p:txBody>
          <a:bodyPr>
            <a:normAutofit/>
          </a:bodyPr>
          <a:lstStyle>
            <a:lvl1pPr marL="0" indent="0">
              <a:buNone/>
              <a:defRPr sz="1600">
                <a:latin typeface="メイリオ" panose="020B0604030504040204" pitchFamily="50" charset="-128"/>
                <a:ea typeface="メイリオ" panose="020B0604030504040204" pitchFamily="50" charset="-128"/>
              </a:defRPr>
            </a:lvl1pPr>
          </a:lstStyle>
          <a:p>
            <a:pPr lvl="0"/>
            <a:r>
              <a:rPr kumimoji="1" lang="ja-JP" altLang="en-US" dirty="0"/>
              <a:t>リード文の書式設定</a:t>
            </a:r>
            <a:endParaRPr kumimoji="1" lang="en-US" altLang="ja-JP" dirty="0"/>
          </a:p>
        </p:txBody>
      </p:sp>
    </p:spTree>
    <p:extLst>
      <p:ext uri="{BB962C8B-B14F-4D97-AF65-F5344CB8AC3E}">
        <p14:creationId xmlns:p14="http://schemas.microsoft.com/office/powerpoint/2010/main" val="5030022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本文">
    <p:bg>
      <p:bgPr>
        <a:solidFill>
          <a:schemeClr val="bg1"/>
        </a:solidFill>
        <a:effectLst/>
      </p:bgPr>
    </p:bg>
    <p:spTree>
      <p:nvGrpSpPr>
        <p:cNvPr id="1" name=""/>
        <p:cNvGrpSpPr/>
        <p:nvPr/>
      </p:nvGrpSpPr>
      <p:grpSpPr>
        <a:xfrm>
          <a:off x="0" y="0"/>
          <a:ext cx="0" cy="0"/>
          <a:chOff x="0" y="0"/>
          <a:chExt cx="0" cy="0"/>
        </a:xfrm>
      </p:grpSpPr>
      <p:sp>
        <p:nvSpPr>
          <p:cNvPr id="13" name="タイトル 1"/>
          <p:cNvSpPr>
            <a:spLocks noGrp="1"/>
          </p:cNvSpPr>
          <p:nvPr>
            <p:ph type="title"/>
          </p:nvPr>
        </p:nvSpPr>
        <p:spPr>
          <a:xfrm>
            <a:off x="417898" y="44624"/>
            <a:ext cx="9494526" cy="547835"/>
          </a:xfrm>
          <a:prstGeom prst="rect">
            <a:avLst/>
          </a:prstGeom>
          <a:noFill/>
        </p:spPr>
        <p:txBody>
          <a:bodyPr lIns="108000" tIns="0" rIns="0" bIns="0" anchor="ctr">
            <a:noAutofit/>
          </a:bodyPr>
          <a:lstStyle>
            <a:lvl1pPr algn="l">
              <a:defRPr lang="ja-JP" altLang="en-US" sz="2000" b="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pPr marL="0" lvl="0" algn="l" defTabSz="1072879"/>
            <a:r>
              <a:rPr kumimoji="1" lang="ja-JP" altLang="en-US" dirty="0"/>
              <a:t>マスター タイトルの書式設定</a:t>
            </a:r>
          </a:p>
        </p:txBody>
      </p:sp>
      <p:cxnSp>
        <p:nvCxnSpPr>
          <p:cNvPr id="6" name="直線コネクタ 5"/>
          <p:cNvCxnSpPr/>
          <p:nvPr userDrawn="1"/>
        </p:nvCxnSpPr>
        <p:spPr>
          <a:xfrm>
            <a:off x="417896" y="592457"/>
            <a:ext cx="949453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正方形/長方形 6"/>
          <p:cNvSpPr/>
          <p:nvPr userDrawn="1"/>
        </p:nvSpPr>
        <p:spPr>
          <a:xfrm>
            <a:off x="11640615" y="6597353"/>
            <a:ext cx="504057"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fld id="{56D3D1DD-6495-4E48-B89D-4742521F34B0}" type="slidenum">
              <a:rPr kumimoji="1" lang="ja-JP" altLang="en-US" sz="1200" smtClean="0">
                <a:solidFill>
                  <a:schemeClr val="tx1"/>
                </a:solidFill>
                <a:effectLst/>
                <a:latin typeface="FOT-ハミング Std L" panose="02020300000000000000" pitchFamily="18" charset="-128"/>
                <a:ea typeface="FOT-ハミング Std L" panose="02020300000000000000" pitchFamily="18" charset="-128"/>
              </a:rPr>
              <a:pPr algn="r"/>
              <a:t>‹#›</a:t>
            </a:fld>
            <a:endParaRPr kumimoji="1" lang="ja-JP" altLang="en-US" sz="1200" dirty="0">
              <a:solidFill>
                <a:schemeClr val="tx1"/>
              </a:solidFill>
              <a:effectLst/>
              <a:latin typeface="FOT-ハミング Std L" panose="02020300000000000000" pitchFamily="18" charset="-128"/>
              <a:ea typeface="FOT-ハミング Std L" panose="02020300000000000000" pitchFamily="18" charset="-128"/>
            </a:endParaRPr>
          </a:p>
        </p:txBody>
      </p:sp>
      <p:sp>
        <p:nvSpPr>
          <p:cNvPr id="3" name="テキスト プレースホルダー 2"/>
          <p:cNvSpPr>
            <a:spLocks noGrp="1"/>
          </p:cNvSpPr>
          <p:nvPr>
            <p:ph type="body" sz="quarter" idx="10" hasCustomPrompt="1"/>
          </p:nvPr>
        </p:nvSpPr>
        <p:spPr>
          <a:xfrm>
            <a:off x="417513" y="693041"/>
            <a:ext cx="11366500" cy="647725"/>
          </a:xfrm>
          <a:prstGeom prst="rect">
            <a:avLst/>
          </a:prstGeom>
          <a:solidFill>
            <a:schemeClr val="bg1">
              <a:lumMod val="95000"/>
            </a:schemeClr>
          </a:solidFill>
        </p:spPr>
        <p:txBody>
          <a:bodyPr>
            <a:normAutofit/>
          </a:bodyPr>
          <a:lstStyle>
            <a:lvl1pPr marL="0" indent="0">
              <a:buNone/>
              <a:defRPr sz="1600">
                <a:latin typeface="メイリオ" panose="020B0604030504040204" pitchFamily="50" charset="-128"/>
                <a:ea typeface="メイリオ" panose="020B0604030504040204" pitchFamily="50" charset="-128"/>
              </a:defRPr>
            </a:lvl1pPr>
          </a:lstStyle>
          <a:p>
            <a:pPr lvl="0"/>
            <a:r>
              <a:rPr kumimoji="1" lang="ja-JP" altLang="en-US" dirty="0"/>
              <a:t>リード文の書式設定</a:t>
            </a:r>
            <a:endParaRPr kumimoji="1" lang="en-US" altLang="ja-JP" dirty="0"/>
          </a:p>
        </p:txBody>
      </p:sp>
    </p:spTree>
    <p:extLst>
      <p:ext uri="{BB962C8B-B14F-4D97-AF65-F5344CB8AC3E}">
        <p14:creationId xmlns:p14="http://schemas.microsoft.com/office/powerpoint/2010/main" val="3927095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白紙">
    <p:bg>
      <p:bgPr>
        <a:solidFill>
          <a:schemeClr val="bg1"/>
        </a:solidFill>
        <a:effectLst/>
      </p:bgPr>
    </p:bg>
    <p:spTree>
      <p:nvGrpSpPr>
        <p:cNvPr id="1" name=""/>
        <p:cNvGrpSpPr/>
        <p:nvPr/>
      </p:nvGrpSpPr>
      <p:grpSpPr>
        <a:xfrm>
          <a:off x="0" y="0"/>
          <a:ext cx="0" cy="0"/>
          <a:chOff x="0" y="0"/>
          <a:chExt cx="0" cy="0"/>
        </a:xfrm>
      </p:grpSpPr>
      <p:sp>
        <p:nvSpPr>
          <p:cNvPr id="3" name="正方形/長方形 2"/>
          <p:cNvSpPr/>
          <p:nvPr userDrawn="1"/>
        </p:nvSpPr>
        <p:spPr>
          <a:xfrm>
            <a:off x="11640615" y="6597353"/>
            <a:ext cx="504057"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fld id="{56D3D1DD-6495-4E48-B89D-4742521F34B0}" type="slidenum">
              <a:rPr kumimoji="1" lang="ja-JP" altLang="en-US" sz="1200" smtClean="0">
                <a:solidFill>
                  <a:schemeClr val="tx1"/>
                </a:solidFill>
                <a:effectLst/>
                <a:latin typeface="FOT-ハミング Std L" panose="02020300000000000000" pitchFamily="18" charset="-128"/>
                <a:ea typeface="FOT-ハミング Std L" panose="02020300000000000000" pitchFamily="18" charset="-128"/>
              </a:rPr>
              <a:pPr algn="r"/>
              <a:t>‹#›</a:t>
            </a:fld>
            <a:endParaRPr kumimoji="1" lang="ja-JP" altLang="en-US" sz="1200" dirty="0">
              <a:solidFill>
                <a:schemeClr val="tx1"/>
              </a:solidFill>
              <a:effectLst/>
              <a:latin typeface="FOT-ハミング Std L" panose="02020300000000000000" pitchFamily="18" charset="-128"/>
              <a:ea typeface="FOT-ハミング Std L" panose="02020300000000000000" pitchFamily="18" charset="-128"/>
            </a:endParaRPr>
          </a:p>
        </p:txBody>
      </p:sp>
      <p:sp>
        <p:nvSpPr>
          <p:cNvPr id="4" name="タイトル 1">
            <a:extLst>
              <a:ext uri="{FF2B5EF4-FFF2-40B4-BE49-F238E27FC236}">
                <a16:creationId xmlns:a16="http://schemas.microsoft.com/office/drawing/2014/main" id="{FB21C634-B1DE-4DD4-8133-07840D431E1B}"/>
              </a:ext>
            </a:extLst>
          </p:cNvPr>
          <p:cNvSpPr>
            <a:spLocks noGrp="1"/>
          </p:cNvSpPr>
          <p:nvPr>
            <p:ph type="title"/>
          </p:nvPr>
        </p:nvSpPr>
        <p:spPr>
          <a:xfrm>
            <a:off x="417898" y="44624"/>
            <a:ext cx="9494526" cy="547835"/>
          </a:xfrm>
          <a:prstGeom prst="rect">
            <a:avLst/>
          </a:prstGeom>
          <a:noFill/>
        </p:spPr>
        <p:txBody>
          <a:bodyPr lIns="108000" tIns="0" rIns="0" bIns="0" anchor="ctr">
            <a:noAutofit/>
          </a:bodyPr>
          <a:lstStyle>
            <a:lvl1pPr algn="l">
              <a:defRPr lang="ja-JP" altLang="en-US" sz="2000" b="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pPr marL="0" lvl="0" algn="l" defTabSz="1072879"/>
            <a:r>
              <a:rPr kumimoji="1" lang="ja-JP" altLang="en-US" dirty="0"/>
              <a:t>マスター タイトルの書式設定</a:t>
            </a:r>
          </a:p>
        </p:txBody>
      </p:sp>
      <p:cxnSp>
        <p:nvCxnSpPr>
          <p:cNvPr id="5" name="直線コネクタ 4">
            <a:extLst>
              <a:ext uri="{FF2B5EF4-FFF2-40B4-BE49-F238E27FC236}">
                <a16:creationId xmlns:a16="http://schemas.microsoft.com/office/drawing/2014/main" id="{0B21A03F-9B20-47C0-99EE-807133A88D2A}"/>
              </a:ext>
            </a:extLst>
          </p:cNvPr>
          <p:cNvCxnSpPr/>
          <p:nvPr userDrawn="1"/>
        </p:nvCxnSpPr>
        <p:spPr>
          <a:xfrm>
            <a:off x="417896" y="592457"/>
            <a:ext cx="949453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84867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8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本文">
    <p:bg>
      <p:bgPr>
        <a:solidFill>
          <a:schemeClr val="bg1"/>
        </a:solidFill>
        <a:effectLst/>
      </p:bgPr>
    </p:bg>
    <p:spTree>
      <p:nvGrpSpPr>
        <p:cNvPr id="1" name=""/>
        <p:cNvGrpSpPr/>
        <p:nvPr/>
      </p:nvGrpSpPr>
      <p:grpSpPr>
        <a:xfrm>
          <a:off x="0" y="0"/>
          <a:ext cx="0" cy="0"/>
          <a:chOff x="0" y="0"/>
          <a:chExt cx="0" cy="0"/>
        </a:xfrm>
      </p:grpSpPr>
      <p:sp>
        <p:nvSpPr>
          <p:cNvPr id="13" name="タイトル 1"/>
          <p:cNvSpPr>
            <a:spLocks noGrp="1"/>
          </p:cNvSpPr>
          <p:nvPr>
            <p:ph type="title"/>
          </p:nvPr>
        </p:nvSpPr>
        <p:spPr>
          <a:xfrm>
            <a:off x="417898" y="44624"/>
            <a:ext cx="9494526" cy="547835"/>
          </a:xfrm>
          <a:prstGeom prst="rect">
            <a:avLst/>
          </a:prstGeom>
          <a:noFill/>
        </p:spPr>
        <p:txBody>
          <a:bodyPr lIns="108000" tIns="0" rIns="0" bIns="0" anchor="ctr">
            <a:noAutofit/>
          </a:bodyPr>
          <a:lstStyle>
            <a:lvl1pPr algn="l">
              <a:defRPr lang="ja-JP" altLang="en-US" sz="2800" b="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pPr marL="0" lvl="0" algn="l" defTabSz="1072879"/>
            <a:r>
              <a:rPr kumimoji="1" lang="ja-JP" altLang="en-US"/>
              <a:t>マスター タイトルの書式設定</a:t>
            </a:r>
            <a:endParaRPr kumimoji="1" lang="ja-JP" altLang="en-US" dirty="0"/>
          </a:p>
        </p:txBody>
      </p:sp>
      <p:cxnSp>
        <p:nvCxnSpPr>
          <p:cNvPr id="6" name="直線コネクタ 5"/>
          <p:cNvCxnSpPr/>
          <p:nvPr userDrawn="1"/>
        </p:nvCxnSpPr>
        <p:spPr>
          <a:xfrm>
            <a:off x="417896" y="592457"/>
            <a:ext cx="949453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正方形/長方形 6"/>
          <p:cNvSpPr/>
          <p:nvPr userDrawn="1"/>
        </p:nvSpPr>
        <p:spPr>
          <a:xfrm>
            <a:off x="11640615" y="6597353"/>
            <a:ext cx="504057"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fld id="{56D3D1DD-6495-4E48-B89D-4742521F34B0}" type="slidenum">
              <a:rPr kumimoji="1" lang="ja-JP" altLang="en-US" sz="1200" smtClean="0">
                <a:solidFill>
                  <a:schemeClr val="tx1"/>
                </a:solidFill>
                <a:effectLst/>
                <a:latin typeface="FOT-ハミング Std L" panose="02020300000000000000" pitchFamily="18" charset="-128"/>
                <a:ea typeface="FOT-ハミング Std L" panose="02020300000000000000" pitchFamily="18" charset="-128"/>
              </a:rPr>
              <a:pPr algn="r"/>
              <a:t>‹#›</a:t>
            </a:fld>
            <a:endParaRPr kumimoji="1" lang="ja-JP" altLang="en-US" sz="1200" dirty="0">
              <a:solidFill>
                <a:schemeClr val="tx1"/>
              </a:solidFill>
              <a:effectLst/>
              <a:latin typeface="FOT-ハミング Std L" panose="02020300000000000000" pitchFamily="18" charset="-128"/>
              <a:ea typeface="FOT-ハミング Std L" panose="02020300000000000000" pitchFamily="18" charset="-128"/>
            </a:endParaRPr>
          </a:p>
        </p:txBody>
      </p:sp>
    </p:spTree>
    <p:extLst>
      <p:ext uri="{BB962C8B-B14F-4D97-AF65-F5344CB8AC3E}">
        <p14:creationId xmlns:p14="http://schemas.microsoft.com/office/powerpoint/2010/main" val="24175503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白紙">
    <p:bg>
      <p:bgPr>
        <a:solidFill>
          <a:schemeClr val="bg1"/>
        </a:solidFill>
        <a:effectLst/>
      </p:bgPr>
    </p:bg>
    <p:spTree>
      <p:nvGrpSpPr>
        <p:cNvPr id="1" name=""/>
        <p:cNvGrpSpPr/>
        <p:nvPr/>
      </p:nvGrpSpPr>
      <p:grpSpPr>
        <a:xfrm>
          <a:off x="0" y="0"/>
          <a:ext cx="0" cy="0"/>
          <a:chOff x="0" y="0"/>
          <a:chExt cx="0" cy="0"/>
        </a:xfrm>
      </p:grpSpPr>
      <p:sp>
        <p:nvSpPr>
          <p:cNvPr id="3" name="正方形/長方形 2"/>
          <p:cNvSpPr/>
          <p:nvPr userDrawn="1"/>
        </p:nvSpPr>
        <p:spPr>
          <a:xfrm>
            <a:off x="11640615" y="6597353"/>
            <a:ext cx="504057"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fld id="{56D3D1DD-6495-4E48-B89D-4742521F34B0}" type="slidenum">
              <a:rPr kumimoji="1" lang="ja-JP" altLang="en-US" sz="1200" smtClean="0">
                <a:solidFill>
                  <a:schemeClr val="tx1"/>
                </a:solidFill>
                <a:effectLst/>
                <a:latin typeface="FOT-ハミング Std L" panose="02020300000000000000" pitchFamily="18" charset="-128"/>
                <a:ea typeface="FOT-ハミング Std L" panose="02020300000000000000" pitchFamily="18" charset="-128"/>
              </a:rPr>
              <a:pPr algn="r"/>
              <a:t>‹#›</a:t>
            </a:fld>
            <a:endParaRPr kumimoji="1" lang="ja-JP" altLang="en-US" sz="1200" dirty="0">
              <a:solidFill>
                <a:schemeClr val="tx1"/>
              </a:solidFill>
              <a:effectLst/>
              <a:latin typeface="FOT-ハミング Std L" panose="02020300000000000000" pitchFamily="18" charset="-128"/>
              <a:ea typeface="FOT-ハミング Std L" panose="02020300000000000000" pitchFamily="18" charset="-128"/>
            </a:endParaRPr>
          </a:p>
        </p:txBody>
      </p:sp>
      <p:sp>
        <p:nvSpPr>
          <p:cNvPr id="4" name="タイトル 1">
            <a:extLst>
              <a:ext uri="{FF2B5EF4-FFF2-40B4-BE49-F238E27FC236}">
                <a16:creationId xmlns:a16="http://schemas.microsoft.com/office/drawing/2014/main" id="{FB21C634-B1DE-4DD4-8133-07840D431E1B}"/>
              </a:ext>
            </a:extLst>
          </p:cNvPr>
          <p:cNvSpPr>
            <a:spLocks noGrp="1"/>
          </p:cNvSpPr>
          <p:nvPr>
            <p:ph type="title"/>
          </p:nvPr>
        </p:nvSpPr>
        <p:spPr>
          <a:xfrm>
            <a:off x="417898" y="44624"/>
            <a:ext cx="9494526" cy="547835"/>
          </a:xfrm>
          <a:prstGeom prst="rect">
            <a:avLst/>
          </a:prstGeom>
          <a:noFill/>
        </p:spPr>
        <p:txBody>
          <a:bodyPr lIns="108000" tIns="0" rIns="0" bIns="0" anchor="ctr">
            <a:noAutofit/>
          </a:bodyPr>
          <a:lstStyle>
            <a:lvl1pPr algn="l">
              <a:defRPr lang="ja-JP" altLang="en-US" sz="2000" b="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pPr marL="0" lvl="0" algn="l" defTabSz="1072879"/>
            <a:r>
              <a:rPr kumimoji="1" lang="ja-JP" altLang="en-US" dirty="0"/>
              <a:t>マスター タイトルの書式設定</a:t>
            </a:r>
          </a:p>
        </p:txBody>
      </p:sp>
      <p:cxnSp>
        <p:nvCxnSpPr>
          <p:cNvPr id="5" name="直線コネクタ 4">
            <a:extLst>
              <a:ext uri="{FF2B5EF4-FFF2-40B4-BE49-F238E27FC236}">
                <a16:creationId xmlns:a16="http://schemas.microsoft.com/office/drawing/2014/main" id="{0B21A03F-9B20-47C0-99EE-807133A88D2A}"/>
              </a:ext>
            </a:extLst>
          </p:cNvPr>
          <p:cNvCxnSpPr/>
          <p:nvPr userDrawn="1"/>
        </p:nvCxnSpPr>
        <p:spPr>
          <a:xfrm>
            <a:off x="417896" y="592457"/>
            <a:ext cx="949453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84531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8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4_白紙">
    <p:bg>
      <p:bgPr>
        <a:solidFill>
          <a:schemeClr val="bg1"/>
        </a:solidFill>
        <a:effectLst/>
      </p:bgPr>
    </p:bg>
    <p:spTree>
      <p:nvGrpSpPr>
        <p:cNvPr id="1" name=""/>
        <p:cNvGrpSpPr/>
        <p:nvPr/>
      </p:nvGrpSpPr>
      <p:grpSpPr>
        <a:xfrm>
          <a:off x="0" y="0"/>
          <a:ext cx="0" cy="0"/>
          <a:chOff x="0" y="0"/>
          <a:chExt cx="0" cy="0"/>
        </a:xfrm>
      </p:grpSpPr>
      <p:sp>
        <p:nvSpPr>
          <p:cNvPr id="3" name="正方形/長方形 2"/>
          <p:cNvSpPr/>
          <p:nvPr userDrawn="1"/>
        </p:nvSpPr>
        <p:spPr>
          <a:xfrm>
            <a:off x="11640615" y="6597353"/>
            <a:ext cx="504057"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fld id="{56D3D1DD-6495-4E48-B89D-4742521F34B0}" type="slidenum">
              <a:rPr kumimoji="1" lang="ja-JP" altLang="en-US" sz="1200" smtClean="0">
                <a:solidFill>
                  <a:schemeClr val="tx1"/>
                </a:solidFill>
                <a:effectLst/>
                <a:latin typeface="FOT-ハミング Std L" panose="02020300000000000000" pitchFamily="18" charset="-128"/>
                <a:ea typeface="FOT-ハミング Std L" panose="02020300000000000000" pitchFamily="18" charset="-128"/>
              </a:rPr>
              <a:pPr algn="r"/>
              <a:t>‹#›</a:t>
            </a:fld>
            <a:endParaRPr kumimoji="1" lang="ja-JP" altLang="en-US" sz="1200" dirty="0">
              <a:solidFill>
                <a:schemeClr val="tx1"/>
              </a:solidFill>
              <a:effectLst/>
              <a:latin typeface="FOT-ハミング Std L" panose="02020300000000000000" pitchFamily="18" charset="-128"/>
              <a:ea typeface="FOT-ハミング Std L" panose="02020300000000000000" pitchFamily="18" charset="-128"/>
            </a:endParaRPr>
          </a:p>
        </p:txBody>
      </p:sp>
      <p:sp>
        <p:nvSpPr>
          <p:cNvPr id="4" name="タイトル 1">
            <a:extLst>
              <a:ext uri="{FF2B5EF4-FFF2-40B4-BE49-F238E27FC236}">
                <a16:creationId xmlns:a16="http://schemas.microsoft.com/office/drawing/2014/main" id="{FB21C634-B1DE-4DD4-8133-07840D431E1B}"/>
              </a:ext>
            </a:extLst>
          </p:cNvPr>
          <p:cNvSpPr>
            <a:spLocks noGrp="1"/>
          </p:cNvSpPr>
          <p:nvPr>
            <p:ph type="title"/>
          </p:nvPr>
        </p:nvSpPr>
        <p:spPr>
          <a:xfrm>
            <a:off x="417898" y="44624"/>
            <a:ext cx="9494526" cy="547835"/>
          </a:xfrm>
          <a:prstGeom prst="rect">
            <a:avLst/>
          </a:prstGeom>
          <a:noFill/>
        </p:spPr>
        <p:txBody>
          <a:bodyPr lIns="108000" tIns="0" rIns="0" bIns="0" anchor="ctr">
            <a:noAutofit/>
          </a:bodyPr>
          <a:lstStyle>
            <a:lvl1pPr algn="l">
              <a:defRPr lang="ja-JP" altLang="en-US" sz="2000" b="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pPr marL="0" lvl="0" algn="l" defTabSz="1072879"/>
            <a:r>
              <a:rPr kumimoji="1" lang="ja-JP" altLang="en-US" dirty="0"/>
              <a:t>マスター タイトルの書式設定</a:t>
            </a:r>
          </a:p>
        </p:txBody>
      </p:sp>
      <p:cxnSp>
        <p:nvCxnSpPr>
          <p:cNvPr id="5" name="直線コネクタ 4">
            <a:extLst>
              <a:ext uri="{FF2B5EF4-FFF2-40B4-BE49-F238E27FC236}">
                <a16:creationId xmlns:a16="http://schemas.microsoft.com/office/drawing/2014/main" id="{0B21A03F-9B20-47C0-99EE-807133A88D2A}"/>
              </a:ext>
            </a:extLst>
          </p:cNvPr>
          <p:cNvCxnSpPr/>
          <p:nvPr userDrawn="1"/>
        </p:nvCxnSpPr>
        <p:spPr>
          <a:xfrm>
            <a:off x="417896" y="592457"/>
            <a:ext cx="949453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24605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8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中扉">
    <p:bg>
      <p:bgPr>
        <a:blipFill dpi="0" rotWithShape="1">
          <a:blip r:embed="rId2" cstate="print">
            <a:alphaModFix amt="70000"/>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2614797"/>
            <a:ext cx="12192000" cy="1224000"/>
          </a:xfrm>
          <a:prstGeom prst="rect">
            <a:avLst/>
          </a:prstGeom>
          <a:solidFill>
            <a:schemeClr val="bg1">
              <a:alpha val="70000"/>
            </a:schemeClr>
          </a:solidFill>
        </p:spPr>
        <p:txBody>
          <a:bodyPr lIns="0" tIns="36000" rIns="0" bIns="0" anchor="ctr">
            <a:normAutofit/>
          </a:bodyPr>
          <a:lstStyle>
            <a:lvl1pPr>
              <a:lnSpc>
                <a:spcPct val="110000"/>
              </a:lnSpc>
              <a:defRPr lang="ja-JP" altLang="en-US" sz="3200" b="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タイトルの書式設定</a:t>
            </a:r>
            <a:endParaRPr kumimoji="1" lang="ja-JP" altLang="en-US" dirty="0"/>
          </a:p>
        </p:txBody>
      </p:sp>
      <p:sp>
        <p:nvSpPr>
          <p:cNvPr id="5" name="正方形/長方形 4"/>
          <p:cNvSpPr/>
          <p:nvPr userDrawn="1"/>
        </p:nvSpPr>
        <p:spPr>
          <a:xfrm>
            <a:off x="11640615" y="6597353"/>
            <a:ext cx="504057"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fld id="{56D3D1DD-6495-4E48-B89D-4742521F34B0}" type="slidenum">
              <a:rPr kumimoji="1" lang="ja-JP" altLang="en-US" sz="1200" smtClean="0">
                <a:solidFill>
                  <a:schemeClr val="tx1"/>
                </a:solidFill>
                <a:effectLst/>
                <a:latin typeface="FOT-ハミング Std L" panose="02020300000000000000" pitchFamily="18" charset="-128"/>
                <a:ea typeface="FOT-ハミング Std L" panose="02020300000000000000" pitchFamily="18" charset="-128"/>
              </a:rPr>
              <a:pPr algn="r"/>
              <a:t>‹#›</a:t>
            </a:fld>
            <a:endParaRPr kumimoji="1" lang="ja-JP" altLang="en-US" sz="1200" dirty="0">
              <a:solidFill>
                <a:schemeClr val="tx1"/>
              </a:solidFill>
              <a:effectLst/>
              <a:latin typeface="FOT-ハミング Std L" panose="02020300000000000000" pitchFamily="18" charset="-128"/>
              <a:ea typeface="FOT-ハミング Std L" panose="02020300000000000000" pitchFamily="18" charset="-128"/>
            </a:endParaRPr>
          </a:p>
        </p:txBody>
      </p:sp>
    </p:spTree>
    <p:extLst>
      <p:ext uri="{BB962C8B-B14F-4D97-AF65-F5344CB8AC3E}">
        <p14:creationId xmlns:p14="http://schemas.microsoft.com/office/powerpoint/2010/main" val="174081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本文">
    <p:bg>
      <p:bgPr>
        <a:solidFill>
          <a:schemeClr val="bg1"/>
        </a:solidFill>
        <a:effectLst/>
      </p:bgPr>
    </p:bg>
    <p:spTree>
      <p:nvGrpSpPr>
        <p:cNvPr id="1" name=""/>
        <p:cNvGrpSpPr/>
        <p:nvPr/>
      </p:nvGrpSpPr>
      <p:grpSpPr>
        <a:xfrm>
          <a:off x="0" y="0"/>
          <a:ext cx="0" cy="0"/>
          <a:chOff x="0" y="0"/>
          <a:chExt cx="0" cy="0"/>
        </a:xfrm>
      </p:grpSpPr>
      <p:sp>
        <p:nvSpPr>
          <p:cNvPr id="13" name="タイトル 1"/>
          <p:cNvSpPr>
            <a:spLocks noGrp="1"/>
          </p:cNvSpPr>
          <p:nvPr>
            <p:ph type="title"/>
          </p:nvPr>
        </p:nvSpPr>
        <p:spPr>
          <a:xfrm>
            <a:off x="417898" y="-27382"/>
            <a:ext cx="9494526" cy="547835"/>
          </a:xfrm>
          <a:prstGeom prst="rect">
            <a:avLst/>
          </a:prstGeom>
          <a:noFill/>
        </p:spPr>
        <p:txBody>
          <a:bodyPr lIns="108000" tIns="0" rIns="0" bIns="0" anchor="ctr">
            <a:noAutofit/>
          </a:bodyPr>
          <a:lstStyle>
            <a:lvl1pPr algn="l">
              <a:defRPr lang="ja-JP" altLang="en-US" sz="2000" b="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pPr marL="0" lvl="0" algn="l" defTabSz="1072879"/>
            <a:r>
              <a:rPr kumimoji="1" lang="ja-JP" altLang="en-US"/>
              <a:t>マスター タイトルの書式設定</a:t>
            </a:r>
            <a:endParaRPr kumimoji="1" lang="ja-JP" altLang="en-US" dirty="0"/>
          </a:p>
        </p:txBody>
      </p:sp>
      <p:cxnSp>
        <p:nvCxnSpPr>
          <p:cNvPr id="6" name="直線コネクタ 5"/>
          <p:cNvCxnSpPr/>
          <p:nvPr userDrawn="1"/>
        </p:nvCxnSpPr>
        <p:spPr>
          <a:xfrm>
            <a:off x="417896" y="520451"/>
            <a:ext cx="949453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正方形/長方形 6"/>
          <p:cNvSpPr/>
          <p:nvPr userDrawn="1"/>
        </p:nvSpPr>
        <p:spPr>
          <a:xfrm>
            <a:off x="11640615" y="6597353"/>
            <a:ext cx="504057"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fld id="{56D3D1DD-6495-4E48-B89D-4742521F34B0}" type="slidenum">
              <a:rPr kumimoji="1" lang="ja-JP" altLang="en-US" sz="1200" smtClean="0">
                <a:solidFill>
                  <a:schemeClr val="tx1"/>
                </a:solidFill>
                <a:effectLst/>
                <a:latin typeface="FOT-ハミング Std L" panose="02020300000000000000" pitchFamily="18" charset="-128"/>
                <a:ea typeface="FOT-ハミング Std L" panose="02020300000000000000" pitchFamily="18" charset="-128"/>
              </a:rPr>
              <a:pPr algn="r"/>
              <a:t>‹#›</a:t>
            </a:fld>
            <a:endParaRPr kumimoji="1" lang="ja-JP" altLang="en-US" sz="1200" dirty="0">
              <a:solidFill>
                <a:schemeClr val="tx1"/>
              </a:solidFill>
              <a:effectLst/>
              <a:latin typeface="FOT-ハミング Std L" panose="02020300000000000000" pitchFamily="18" charset="-128"/>
              <a:ea typeface="FOT-ハミング Std L" panose="02020300000000000000" pitchFamily="18" charset="-128"/>
            </a:endParaRPr>
          </a:p>
        </p:txBody>
      </p:sp>
      <p:sp>
        <p:nvSpPr>
          <p:cNvPr id="3" name="テキスト プレースホルダー 2"/>
          <p:cNvSpPr>
            <a:spLocks noGrp="1"/>
          </p:cNvSpPr>
          <p:nvPr>
            <p:ph type="body" sz="quarter" idx="10" hasCustomPrompt="1"/>
          </p:nvPr>
        </p:nvSpPr>
        <p:spPr>
          <a:xfrm>
            <a:off x="417513" y="621035"/>
            <a:ext cx="11366500" cy="647725"/>
          </a:xfrm>
          <a:prstGeom prst="rect">
            <a:avLst/>
          </a:prstGeom>
          <a:solidFill>
            <a:schemeClr val="bg1">
              <a:lumMod val="95000"/>
            </a:schemeClr>
          </a:solidFill>
        </p:spPr>
        <p:txBody>
          <a:bodyPr>
            <a:normAutofit/>
          </a:bodyPr>
          <a:lstStyle>
            <a:lvl1pPr marL="0" indent="0">
              <a:buNone/>
              <a:defRPr sz="1600">
                <a:latin typeface="メイリオ" panose="020B0604030504040204" pitchFamily="50" charset="-128"/>
                <a:ea typeface="メイリオ" panose="020B0604030504040204" pitchFamily="50" charset="-128"/>
              </a:defRPr>
            </a:lvl1pPr>
          </a:lstStyle>
          <a:p>
            <a:pPr lvl="0"/>
            <a:r>
              <a:rPr kumimoji="1" lang="ja-JP" altLang="en-US" dirty="0"/>
              <a:t>リード文の書式設定</a:t>
            </a:r>
            <a:endParaRPr kumimoji="1" lang="en-US" altLang="ja-JP" dirty="0"/>
          </a:p>
        </p:txBody>
      </p:sp>
    </p:spTree>
    <p:extLst>
      <p:ext uri="{BB962C8B-B14F-4D97-AF65-F5344CB8AC3E}">
        <p14:creationId xmlns:p14="http://schemas.microsoft.com/office/powerpoint/2010/main" val="37250683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本文">
    <p:bg>
      <p:bgPr>
        <a:solidFill>
          <a:schemeClr val="bg1"/>
        </a:solidFill>
        <a:effectLst/>
      </p:bgPr>
    </p:bg>
    <p:spTree>
      <p:nvGrpSpPr>
        <p:cNvPr id="1" name=""/>
        <p:cNvGrpSpPr/>
        <p:nvPr/>
      </p:nvGrpSpPr>
      <p:grpSpPr>
        <a:xfrm>
          <a:off x="0" y="0"/>
          <a:ext cx="0" cy="0"/>
          <a:chOff x="0" y="0"/>
          <a:chExt cx="0" cy="0"/>
        </a:xfrm>
      </p:grpSpPr>
      <p:sp>
        <p:nvSpPr>
          <p:cNvPr id="13" name="タイトル 1"/>
          <p:cNvSpPr>
            <a:spLocks noGrp="1"/>
          </p:cNvSpPr>
          <p:nvPr>
            <p:ph type="title"/>
          </p:nvPr>
        </p:nvSpPr>
        <p:spPr>
          <a:xfrm>
            <a:off x="417898" y="44624"/>
            <a:ext cx="9494526" cy="547835"/>
          </a:xfrm>
          <a:prstGeom prst="rect">
            <a:avLst/>
          </a:prstGeom>
          <a:noFill/>
        </p:spPr>
        <p:txBody>
          <a:bodyPr lIns="108000" tIns="0" rIns="0" bIns="0" anchor="ctr">
            <a:noAutofit/>
          </a:bodyPr>
          <a:lstStyle>
            <a:lvl1pPr algn="l">
              <a:defRPr lang="ja-JP" altLang="en-US" sz="2000" b="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pPr marL="0" lvl="0" algn="l" defTabSz="1072879"/>
            <a:r>
              <a:rPr kumimoji="1" lang="ja-JP" altLang="en-US"/>
              <a:t>マスター タイトルの書式設定</a:t>
            </a:r>
            <a:endParaRPr kumimoji="1" lang="ja-JP" altLang="en-US" dirty="0"/>
          </a:p>
        </p:txBody>
      </p:sp>
      <p:cxnSp>
        <p:nvCxnSpPr>
          <p:cNvPr id="6" name="直線コネクタ 5"/>
          <p:cNvCxnSpPr/>
          <p:nvPr userDrawn="1"/>
        </p:nvCxnSpPr>
        <p:spPr>
          <a:xfrm>
            <a:off x="417896" y="592457"/>
            <a:ext cx="949453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正方形/長方形 6"/>
          <p:cNvSpPr/>
          <p:nvPr userDrawn="1"/>
        </p:nvSpPr>
        <p:spPr>
          <a:xfrm>
            <a:off x="11640615" y="6597353"/>
            <a:ext cx="504057"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fld id="{56D3D1DD-6495-4E48-B89D-4742521F34B0}" type="slidenum">
              <a:rPr kumimoji="1" lang="ja-JP" altLang="en-US" sz="1200" smtClean="0">
                <a:solidFill>
                  <a:schemeClr val="tx1"/>
                </a:solidFill>
                <a:effectLst/>
                <a:latin typeface="FOT-ハミング Std L" panose="02020300000000000000" pitchFamily="18" charset="-128"/>
                <a:ea typeface="FOT-ハミング Std L" panose="02020300000000000000" pitchFamily="18" charset="-128"/>
              </a:rPr>
              <a:pPr algn="r"/>
              <a:t>‹#›</a:t>
            </a:fld>
            <a:endParaRPr kumimoji="1" lang="ja-JP" altLang="en-US" sz="1200" dirty="0">
              <a:solidFill>
                <a:schemeClr val="tx1"/>
              </a:solidFill>
              <a:effectLst/>
              <a:latin typeface="FOT-ハミング Std L" panose="02020300000000000000" pitchFamily="18" charset="-128"/>
              <a:ea typeface="FOT-ハミング Std L" panose="02020300000000000000" pitchFamily="18" charset="-128"/>
            </a:endParaRPr>
          </a:p>
        </p:txBody>
      </p:sp>
      <p:sp>
        <p:nvSpPr>
          <p:cNvPr id="3" name="テキスト プレースホルダー 2"/>
          <p:cNvSpPr>
            <a:spLocks noGrp="1"/>
          </p:cNvSpPr>
          <p:nvPr>
            <p:ph type="body" sz="quarter" idx="10" hasCustomPrompt="1"/>
          </p:nvPr>
        </p:nvSpPr>
        <p:spPr>
          <a:xfrm>
            <a:off x="417513" y="693041"/>
            <a:ext cx="11366500" cy="647725"/>
          </a:xfrm>
          <a:prstGeom prst="rect">
            <a:avLst/>
          </a:prstGeom>
          <a:solidFill>
            <a:schemeClr val="bg1">
              <a:lumMod val="95000"/>
            </a:schemeClr>
          </a:solidFill>
        </p:spPr>
        <p:txBody>
          <a:bodyPr>
            <a:normAutofit/>
          </a:bodyPr>
          <a:lstStyle>
            <a:lvl1pPr marL="0" indent="0">
              <a:buNone/>
              <a:defRPr sz="1600">
                <a:latin typeface="メイリオ" panose="020B0604030504040204" pitchFamily="50" charset="-128"/>
                <a:ea typeface="メイリオ" panose="020B0604030504040204" pitchFamily="50" charset="-128"/>
              </a:defRPr>
            </a:lvl1pPr>
          </a:lstStyle>
          <a:p>
            <a:pPr lvl="0"/>
            <a:r>
              <a:rPr kumimoji="1" lang="ja-JP" altLang="en-US" dirty="0"/>
              <a:t>リード文の書式設定</a:t>
            </a:r>
            <a:endParaRPr kumimoji="1" lang="en-US" altLang="ja-JP" dirty="0"/>
          </a:p>
        </p:txBody>
      </p:sp>
    </p:spTree>
    <p:extLst>
      <p:ext uri="{BB962C8B-B14F-4D97-AF65-F5344CB8AC3E}">
        <p14:creationId xmlns:p14="http://schemas.microsoft.com/office/powerpoint/2010/main" val="20062679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本文">
    <p:bg>
      <p:bgPr>
        <a:solidFill>
          <a:schemeClr val="bg1"/>
        </a:solidFill>
        <a:effectLst/>
      </p:bgPr>
    </p:bg>
    <p:spTree>
      <p:nvGrpSpPr>
        <p:cNvPr id="1" name=""/>
        <p:cNvGrpSpPr/>
        <p:nvPr/>
      </p:nvGrpSpPr>
      <p:grpSpPr>
        <a:xfrm>
          <a:off x="0" y="0"/>
          <a:ext cx="0" cy="0"/>
          <a:chOff x="0" y="0"/>
          <a:chExt cx="0" cy="0"/>
        </a:xfrm>
      </p:grpSpPr>
      <p:sp>
        <p:nvSpPr>
          <p:cNvPr id="13" name="タイトル 1"/>
          <p:cNvSpPr>
            <a:spLocks noGrp="1"/>
          </p:cNvSpPr>
          <p:nvPr>
            <p:ph type="title"/>
          </p:nvPr>
        </p:nvSpPr>
        <p:spPr>
          <a:xfrm>
            <a:off x="417898" y="44624"/>
            <a:ext cx="9494526" cy="547835"/>
          </a:xfrm>
          <a:prstGeom prst="rect">
            <a:avLst/>
          </a:prstGeom>
          <a:noFill/>
        </p:spPr>
        <p:txBody>
          <a:bodyPr lIns="108000" tIns="0" rIns="0" bIns="0" anchor="ctr">
            <a:noAutofit/>
          </a:bodyPr>
          <a:lstStyle>
            <a:lvl1pPr algn="l">
              <a:defRPr lang="ja-JP" altLang="en-US" sz="2000" b="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pPr marL="0" lvl="0" algn="l" defTabSz="1072879"/>
            <a:r>
              <a:rPr kumimoji="1" lang="ja-JP" altLang="en-US"/>
              <a:t>マスター タイトルの書式設定</a:t>
            </a:r>
            <a:endParaRPr kumimoji="1" lang="ja-JP" altLang="en-US" dirty="0"/>
          </a:p>
        </p:txBody>
      </p:sp>
      <p:cxnSp>
        <p:nvCxnSpPr>
          <p:cNvPr id="6" name="直線コネクタ 5"/>
          <p:cNvCxnSpPr/>
          <p:nvPr userDrawn="1"/>
        </p:nvCxnSpPr>
        <p:spPr>
          <a:xfrm>
            <a:off x="417896" y="592457"/>
            <a:ext cx="949453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正方形/長方形 6"/>
          <p:cNvSpPr/>
          <p:nvPr userDrawn="1"/>
        </p:nvSpPr>
        <p:spPr>
          <a:xfrm>
            <a:off x="11640615" y="6597353"/>
            <a:ext cx="504057"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fld id="{56D3D1DD-6495-4E48-B89D-4742521F34B0}" type="slidenum">
              <a:rPr kumimoji="1" lang="ja-JP" altLang="en-US" sz="1200" smtClean="0">
                <a:solidFill>
                  <a:schemeClr val="tx1"/>
                </a:solidFill>
                <a:effectLst/>
                <a:latin typeface="FOT-ハミング Std L" panose="02020300000000000000" pitchFamily="18" charset="-128"/>
                <a:ea typeface="FOT-ハミング Std L" panose="02020300000000000000" pitchFamily="18" charset="-128"/>
              </a:rPr>
              <a:pPr algn="r"/>
              <a:t>‹#›</a:t>
            </a:fld>
            <a:endParaRPr kumimoji="1" lang="ja-JP" altLang="en-US" sz="1200" dirty="0">
              <a:solidFill>
                <a:schemeClr val="tx1"/>
              </a:solidFill>
              <a:effectLst/>
              <a:latin typeface="FOT-ハミング Std L" panose="02020300000000000000" pitchFamily="18" charset="-128"/>
              <a:ea typeface="FOT-ハミング Std L" panose="02020300000000000000" pitchFamily="18" charset="-128"/>
            </a:endParaRPr>
          </a:p>
        </p:txBody>
      </p:sp>
      <p:sp>
        <p:nvSpPr>
          <p:cNvPr id="3" name="テキスト プレースホルダー 2"/>
          <p:cNvSpPr>
            <a:spLocks noGrp="1"/>
          </p:cNvSpPr>
          <p:nvPr>
            <p:ph type="body" sz="quarter" idx="10" hasCustomPrompt="1"/>
          </p:nvPr>
        </p:nvSpPr>
        <p:spPr>
          <a:xfrm>
            <a:off x="417513" y="693041"/>
            <a:ext cx="11366500" cy="647725"/>
          </a:xfrm>
          <a:prstGeom prst="rect">
            <a:avLst/>
          </a:prstGeom>
          <a:solidFill>
            <a:schemeClr val="bg1">
              <a:lumMod val="95000"/>
            </a:schemeClr>
          </a:solidFill>
        </p:spPr>
        <p:txBody>
          <a:bodyPr>
            <a:normAutofit/>
          </a:bodyPr>
          <a:lstStyle>
            <a:lvl1pPr marL="0" indent="0">
              <a:buNone/>
              <a:defRPr sz="1600">
                <a:latin typeface="メイリオ" panose="020B0604030504040204" pitchFamily="50" charset="-128"/>
                <a:ea typeface="メイリオ" panose="020B0604030504040204" pitchFamily="50" charset="-128"/>
              </a:defRPr>
            </a:lvl1pPr>
          </a:lstStyle>
          <a:p>
            <a:pPr lvl="0"/>
            <a:r>
              <a:rPr kumimoji="1" lang="ja-JP" altLang="en-US" dirty="0"/>
              <a:t>リード文の書式設定</a:t>
            </a:r>
            <a:endParaRPr kumimoji="1" lang="en-US" altLang="ja-JP" dirty="0"/>
          </a:p>
        </p:txBody>
      </p:sp>
    </p:spTree>
    <p:extLst>
      <p:ext uri="{BB962C8B-B14F-4D97-AF65-F5344CB8AC3E}">
        <p14:creationId xmlns:p14="http://schemas.microsoft.com/office/powerpoint/2010/main" val="31215330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本文">
    <p:bg>
      <p:bgPr>
        <a:solidFill>
          <a:schemeClr val="bg1"/>
        </a:solidFill>
        <a:effectLst/>
      </p:bgPr>
    </p:bg>
    <p:spTree>
      <p:nvGrpSpPr>
        <p:cNvPr id="1" name=""/>
        <p:cNvGrpSpPr/>
        <p:nvPr/>
      </p:nvGrpSpPr>
      <p:grpSpPr>
        <a:xfrm>
          <a:off x="0" y="0"/>
          <a:ext cx="0" cy="0"/>
          <a:chOff x="0" y="0"/>
          <a:chExt cx="0" cy="0"/>
        </a:xfrm>
      </p:grpSpPr>
      <p:sp>
        <p:nvSpPr>
          <p:cNvPr id="13" name="タイトル 1"/>
          <p:cNvSpPr>
            <a:spLocks noGrp="1"/>
          </p:cNvSpPr>
          <p:nvPr>
            <p:ph type="title"/>
          </p:nvPr>
        </p:nvSpPr>
        <p:spPr>
          <a:xfrm>
            <a:off x="417898" y="44624"/>
            <a:ext cx="9494526" cy="547835"/>
          </a:xfrm>
          <a:prstGeom prst="rect">
            <a:avLst/>
          </a:prstGeom>
          <a:noFill/>
        </p:spPr>
        <p:txBody>
          <a:bodyPr lIns="108000" tIns="0" rIns="0" bIns="0" anchor="ctr">
            <a:noAutofit/>
          </a:bodyPr>
          <a:lstStyle>
            <a:lvl1pPr algn="l">
              <a:defRPr lang="ja-JP" altLang="en-US" sz="2000" b="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pPr marL="0" lvl="0" algn="l" defTabSz="1072879"/>
            <a:r>
              <a:rPr kumimoji="1" lang="ja-JP" altLang="en-US"/>
              <a:t>マスター タイトルの書式設定</a:t>
            </a:r>
            <a:endParaRPr kumimoji="1" lang="ja-JP" altLang="en-US" dirty="0"/>
          </a:p>
        </p:txBody>
      </p:sp>
      <p:cxnSp>
        <p:nvCxnSpPr>
          <p:cNvPr id="6" name="直線コネクタ 5"/>
          <p:cNvCxnSpPr/>
          <p:nvPr userDrawn="1"/>
        </p:nvCxnSpPr>
        <p:spPr>
          <a:xfrm>
            <a:off x="417896" y="592457"/>
            <a:ext cx="949453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正方形/長方形 6"/>
          <p:cNvSpPr/>
          <p:nvPr userDrawn="1"/>
        </p:nvSpPr>
        <p:spPr>
          <a:xfrm>
            <a:off x="11640615" y="6597353"/>
            <a:ext cx="504057"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fld id="{56D3D1DD-6495-4E48-B89D-4742521F34B0}" type="slidenum">
              <a:rPr kumimoji="1" lang="ja-JP" altLang="en-US" sz="1200" smtClean="0">
                <a:solidFill>
                  <a:schemeClr val="tx1"/>
                </a:solidFill>
                <a:effectLst/>
                <a:latin typeface="FOT-ハミング Std L" panose="02020300000000000000" pitchFamily="18" charset="-128"/>
                <a:ea typeface="FOT-ハミング Std L" panose="02020300000000000000" pitchFamily="18" charset="-128"/>
              </a:rPr>
              <a:pPr algn="r"/>
              <a:t>‹#›</a:t>
            </a:fld>
            <a:endParaRPr kumimoji="1" lang="ja-JP" altLang="en-US" sz="1200" dirty="0">
              <a:solidFill>
                <a:schemeClr val="tx1"/>
              </a:solidFill>
              <a:effectLst/>
              <a:latin typeface="FOT-ハミング Std L" panose="02020300000000000000" pitchFamily="18" charset="-128"/>
              <a:ea typeface="FOT-ハミング Std L" panose="02020300000000000000" pitchFamily="18" charset="-128"/>
            </a:endParaRPr>
          </a:p>
        </p:txBody>
      </p:sp>
      <p:sp>
        <p:nvSpPr>
          <p:cNvPr id="3" name="テキスト プレースホルダー 2"/>
          <p:cNvSpPr>
            <a:spLocks noGrp="1"/>
          </p:cNvSpPr>
          <p:nvPr>
            <p:ph type="body" sz="quarter" idx="10" hasCustomPrompt="1"/>
          </p:nvPr>
        </p:nvSpPr>
        <p:spPr>
          <a:xfrm>
            <a:off x="417513" y="693041"/>
            <a:ext cx="11366500" cy="647725"/>
          </a:xfrm>
          <a:prstGeom prst="rect">
            <a:avLst/>
          </a:prstGeom>
          <a:solidFill>
            <a:schemeClr val="bg1">
              <a:lumMod val="95000"/>
            </a:schemeClr>
          </a:solidFill>
        </p:spPr>
        <p:txBody>
          <a:bodyPr>
            <a:normAutofit/>
          </a:bodyPr>
          <a:lstStyle>
            <a:lvl1pPr marL="0" indent="0">
              <a:buNone/>
              <a:defRPr sz="1600">
                <a:latin typeface="メイリオ" panose="020B0604030504040204" pitchFamily="50" charset="-128"/>
                <a:ea typeface="メイリオ" panose="020B0604030504040204" pitchFamily="50" charset="-128"/>
              </a:defRPr>
            </a:lvl1pPr>
          </a:lstStyle>
          <a:p>
            <a:pPr lvl="0"/>
            <a:r>
              <a:rPr kumimoji="1" lang="ja-JP" altLang="en-US" dirty="0"/>
              <a:t>リード文の書式設定</a:t>
            </a:r>
            <a:endParaRPr kumimoji="1" lang="en-US" altLang="ja-JP" dirty="0"/>
          </a:p>
        </p:txBody>
      </p:sp>
    </p:spTree>
    <p:extLst>
      <p:ext uri="{BB962C8B-B14F-4D97-AF65-F5344CB8AC3E}">
        <p14:creationId xmlns:p14="http://schemas.microsoft.com/office/powerpoint/2010/main" val="7123713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本文">
    <p:bg>
      <p:bgPr>
        <a:solidFill>
          <a:schemeClr val="bg1"/>
        </a:solidFill>
        <a:effectLst/>
      </p:bgPr>
    </p:bg>
    <p:spTree>
      <p:nvGrpSpPr>
        <p:cNvPr id="1" name=""/>
        <p:cNvGrpSpPr/>
        <p:nvPr/>
      </p:nvGrpSpPr>
      <p:grpSpPr>
        <a:xfrm>
          <a:off x="0" y="0"/>
          <a:ext cx="0" cy="0"/>
          <a:chOff x="0" y="0"/>
          <a:chExt cx="0" cy="0"/>
        </a:xfrm>
      </p:grpSpPr>
      <p:sp>
        <p:nvSpPr>
          <p:cNvPr id="13" name="タイトル 1"/>
          <p:cNvSpPr>
            <a:spLocks noGrp="1"/>
          </p:cNvSpPr>
          <p:nvPr>
            <p:ph type="title"/>
          </p:nvPr>
        </p:nvSpPr>
        <p:spPr>
          <a:xfrm>
            <a:off x="417898" y="44624"/>
            <a:ext cx="9494526" cy="547835"/>
          </a:xfrm>
          <a:prstGeom prst="rect">
            <a:avLst/>
          </a:prstGeom>
          <a:noFill/>
        </p:spPr>
        <p:txBody>
          <a:bodyPr lIns="108000" tIns="0" rIns="0" bIns="0" anchor="ctr">
            <a:noAutofit/>
          </a:bodyPr>
          <a:lstStyle>
            <a:lvl1pPr algn="l">
              <a:defRPr lang="ja-JP" altLang="en-US" sz="2000" b="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pPr marL="0" lvl="0" algn="l" defTabSz="1072879"/>
            <a:r>
              <a:rPr kumimoji="1" lang="ja-JP" altLang="en-US"/>
              <a:t>マスター タイトルの書式設定</a:t>
            </a:r>
            <a:endParaRPr kumimoji="1" lang="ja-JP" altLang="en-US" dirty="0"/>
          </a:p>
        </p:txBody>
      </p:sp>
      <p:cxnSp>
        <p:nvCxnSpPr>
          <p:cNvPr id="6" name="直線コネクタ 5"/>
          <p:cNvCxnSpPr/>
          <p:nvPr userDrawn="1"/>
        </p:nvCxnSpPr>
        <p:spPr>
          <a:xfrm>
            <a:off x="417896" y="592457"/>
            <a:ext cx="949453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正方形/長方形 6"/>
          <p:cNvSpPr/>
          <p:nvPr userDrawn="1"/>
        </p:nvSpPr>
        <p:spPr>
          <a:xfrm>
            <a:off x="11640615" y="6597353"/>
            <a:ext cx="504057"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fld id="{56D3D1DD-6495-4E48-B89D-4742521F34B0}" type="slidenum">
              <a:rPr kumimoji="1" lang="ja-JP" altLang="en-US" sz="1200" smtClean="0">
                <a:solidFill>
                  <a:schemeClr val="tx1"/>
                </a:solidFill>
                <a:effectLst/>
                <a:latin typeface="FOT-ハミング Std L" panose="02020300000000000000" pitchFamily="18" charset="-128"/>
                <a:ea typeface="FOT-ハミング Std L" panose="02020300000000000000" pitchFamily="18" charset="-128"/>
              </a:rPr>
              <a:pPr algn="r"/>
              <a:t>‹#›</a:t>
            </a:fld>
            <a:endParaRPr kumimoji="1" lang="ja-JP" altLang="en-US" sz="1200" dirty="0">
              <a:solidFill>
                <a:schemeClr val="tx1"/>
              </a:solidFill>
              <a:effectLst/>
              <a:latin typeface="FOT-ハミング Std L" panose="02020300000000000000" pitchFamily="18" charset="-128"/>
              <a:ea typeface="FOT-ハミング Std L" panose="02020300000000000000" pitchFamily="18" charset="-128"/>
            </a:endParaRPr>
          </a:p>
        </p:txBody>
      </p:sp>
      <p:sp>
        <p:nvSpPr>
          <p:cNvPr id="3" name="テキスト プレースホルダー 2"/>
          <p:cNvSpPr>
            <a:spLocks noGrp="1"/>
          </p:cNvSpPr>
          <p:nvPr>
            <p:ph type="body" sz="quarter" idx="10" hasCustomPrompt="1"/>
          </p:nvPr>
        </p:nvSpPr>
        <p:spPr>
          <a:xfrm>
            <a:off x="417513" y="693041"/>
            <a:ext cx="11366500" cy="647725"/>
          </a:xfrm>
          <a:prstGeom prst="rect">
            <a:avLst/>
          </a:prstGeom>
          <a:solidFill>
            <a:schemeClr val="bg1">
              <a:lumMod val="95000"/>
            </a:schemeClr>
          </a:solidFill>
        </p:spPr>
        <p:txBody>
          <a:bodyPr>
            <a:normAutofit/>
          </a:bodyPr>
          <a:lstStyle>
            <a:lvl1pPr marL="0" indent="0">
              <a:buNone/>
              <a:defRPr sz="1600">
                <a:latin typeface="メイリオ" panose="020B0604030504040204" pitchFamily="50" charset="-128"/>
                <a:ea typeface="メイリオ" panose="020B0604030504040204" pitchFamily="50" charset="-128"/>
              </a:defRPr>
            </a:lvl1pPr>
          </a:lstStyle>
          <a:p>
            <a:pPr lvl="0"/>
            <a:r>
              <a:rPr kumimoji="1" lang="ja-JP" altLang="en-US" dirty="0"/>
              <a:t>リード文の書式設定</a:t>
            </a:r>
            <a:endParaRPr kumimoji="1" lang="en-US" altLang="ja-JP" dirty="0"/>
          </a:p>
        </p:txBody>
      </p:sp>
    </p:spTree>
    <p:extLst>
      <p:ext uri="{BB962C8B-B14F-4D97-AF65-F5344CB8AC3E}">
        <p14:creationId xmlns:p14="http://schemas.microsoft.com/office/powerpoint/2010/main" val="29712633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本文">
    <p:bg>
      <p:bgPr>
        <a:solidFill>
          <a:schemeClr val="bg1"/>
        </a:solidFill>
        <a:effectLst/>
      </p:bgPr>
    </p:bg>
    <p:spTree>
      <p:nvGrpSpPr>
        <p:cNvPr id="1" name=""/>
        <p:cNvGrpSpPr/>
        <p:nvPr/>
      </p:nvGrpSpPr>
      <p:grpSpPr>
        <a:xfrm>
          <a:off x="0" y="0"/>
          <a:ext cx="0" cy="0"/>
          <a:chOff x="0" y="0"/>
          <a:chExt cx="0" cy="0"/>
        </a:xfrm>
      </p:grpSpPr>
      <p:sp>
        <p:nvSpPr>
          <p:cNvPr id="13" name="タイトル 1"/>
          <p:cNvSpPr>
            <a:spLocks noGrp="1"/>
          </p:cNvSpPr>
          <p:nvPr>
            <p:ph type="title"/>
          </p:nvPr>
        </p:nvSpPr>
        <p:spPr>
          <a:xfrm>
            <a:off x="417898" y="44624"/>
            <a:ext cx="9494526" cy="547835"/>
          </a:xfrm>
          <a:prstGeom prst="rect">
            <a:avLst/>
          </a:prstGeom>
          <a:noFill/>
        </p:spPr>
        <p:txBody>
          <a:bodyPr lIns="108000" tIns="0" rIns="0" bIns="0" anchor="ctr">
            <a:noAutofit/>
          </a:bodyPr>
          <a:lstStyle>
            <a:lvl1pPr algn="l">
              <a:defRPr lang="ja-JP" altLang="en-US" sz="2000" b="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pPr marL="0" lvl="0" algn="l" defTabSz="1072879"/>
            <a:r>
              <a:rPr kumimoji="1" lang="ja-JP" altLang="en-US"/>
              <a:t>マスター タイトルの書式設定</a:t>
            </a:r>
            <a:endParaRPr kumimoji="1" lang="ja-JP" altLang="en-US" dirty="0"/>
          </a:p>
        </p:txBody>
      </p:sp>
      <p:cxnSp>
        <p:nvCxnSpPr>
          <p:cNvPr id="6" name="直線コネクタ 5"/>
          <p:cNvCxnSpPr/>
          <p:nvPr userDrawn="1"/>
        </p:nvCxnSpPr>
        <p:spPr>
          <a:xfrm>
            <a:off x="417896" y="592457"/>
            <a:ext cx="949453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正方形/長方形 6"/>
          <p:cNvSpPr/>
          <p:nvPr userDrawn="1"/>
        </p:nvSpPr>
        <p:spPr>
          <a:xfrm>
            <a:off x="11640615" y="6597353"/>
            <a:ext cx="504057"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fld id="{56D3D1DD-6495-4E48-B89D-4742521F34B0}" type="slidenum">
              <a:rPr kumimoji="1" lang="ja-JP" altLang="en-US" sz="1200" smtClean="0">
                <a:solidFill>
                  <a:schemeClr val="tx1"/>
                </a:solidFill>
                <a:effectLst/>
                <a:latin typeface="FOT-ハミング Std L" panose="02020300000000000000" pitchFamily="18" charset="-128"/>
                <a:ea typeface="FOT-ハミング Std L" panose="02020300000000000000" pitchFamily="18" charset="-128"/>
              </a:rPr>
              <a:pPr algn="r"/>
              <a:t>‹#›</a:t>
            </a:fld>
            <a:endParaRPr kumimoji="1" lang="ja-JP" altLang="en-US" sz="1200" dirty="0">
              <a:solidFill>
                <a:schemeClr val="tx1"/>
              </a:solidFill>
              <a:effectLst/>
              <a:latin typeface="FOT-ハミング Std L" panose="02020300000000000000" pitchFamily="18" charset="-128"/>
              <a:ea typeface="FOT-ハミング Std L" panose="02020300000000000000" pitchFamily="18" charset="-128"/>
            </a:endParaRPr>
          </a:p>
        </p:txBody>
      </p:sp>
      <p:sp>
        <p:nvSpPr>
          <p:cNvPr id="3" name="テキスト プレースホルダー 2"/>
          <p:cNvSpPr>
            <a:spLocks noGrp="1"/>
          </p:cNvSpPr>
          <p:nvPr>
            <p:ph type="body" sz="quarter" idx="10" hasCustomPrompt="1"/>
          </p:nvPr>
        </p:nvSpPr>
        <p:spPr>
          <a:xfrm>
            <a:off x="417513" y="693041"/>
            <a:ext cx="11366500" cy="647725"/>
          </a:xfrm>
          <a:prstGeom prst="rect">
            <a:avLst/>
          </a:prstGeom>
          <a:solidFill>
            <a:schemeClr val="bg1">
              <a:lumMod val="95000"/>
            </a:schemeClr>
          </a:solidFill>
        </p:spPr>
        <p:txBody>
          <a:bodyPr>
            <a:normAutofit/>
          </a:bodyPr>
          <a:lstStyle>
            <a:lvl1pPr marL="0" indent="0">
              <a:buNone/>
              <a:defRPr sz="1600">
                <a:latin typeface="メイリオ" panose="020B0604030504040204" pitchFamily="50" charset="-128"/>
                <a:ea typeface="メイリオ" panose="020B0604030504040204" pitchFamily="50" charset="-128"/>
              </a:defRPr>
            </a:lvl1pPr>
          </a:lstStyle>
          <a:p>
            <a:pPr lvl="0"/>
            <a:r>
              <a:rPr kumimoji="1" lang="ja-JP" altLang="en-US" dirty="0"/>
              <a:t>リード文の書式設定</a:t>
            </a:r>
            <a:endParaRPr kumimoji="1" lang="en-US" altLang="ja-JP" dirty="0"/>
          </a:p>
        </p:txBody>
      </p:sp>
    </p:spTree>
    <p:extLst>
      <p:ext uri="{BB962C8B-B14F-4D97-AF65-F5344CB8AC3E}">
        <p14:creationId xmlns:p14="http://schemas.microsoft.com/office/powerpoint/2010/main" val="39158751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本文">
    <p:bg>
      <p:bgPr>
        <a:solidFill>
          <a:schemeClr val="bg1"/>
        </a:solidFill>
        <a:effectLst/>
      </p:bgPr>
    </p:bg>
    <p:spTree>
      <p:nvGrpSpPr>
        <p:cNvPr id="1" name=""/>
        <p:cNvGrpSpPr/>
        <p:nvPr/>
      </p:nvGrpSpPr>
      <p:grpSpPr>
        <a:xfrm>
          <a:off x="0" y="0"/>
          <a:ext cx="0" cy="0"/>
          <a:chOff x="0" y="0"/>
          <a:chExt cx="0" cy="0"/>
        </a:xfrm>
      </p:grpSpPr>
      <p:sp>
        <p:nvSpPr>
          <p:cNvPr id="13" name="タイトル 1"/>
          <p:cNvSpPr>
            <a:spLocks noGrp="1"/>
          </p:cNvSpPr>
          <p:nvPr>
            <p:ph type="title"/>
          </p:nvPr>
        </p:nvSpPr>
        <p:spPr>
          <a:xfrm>
            <a:off x="417898" y="44624"/>
            <a:ext cx="9494526" cy="547835"/>
          </a:xfrm>
          <a:prstGeom prst="rect">
            <a:avLst/>
          </a:prstGeom>
          <a:noFill/>
        </p:spPr>
        <p:txBody>
          <a:bodyPr lIns="108000" tIns="0" rIns="0" bIns="0" anchor="ctr">
            <a:noAutofit/>
          </a:bodyPr>
          <a:lstStyle>
            <a:lvl1pPr algn="l">
              <a:defRPr lang="ja-JP" altLang="en-US" sz="2000" b="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pPr marL="0" lvl="0" algn="l" defTabSz="1072879"/>
            <a:r>
              <a:rPr kumimoji="1" lang="ja-JP" altLang="en-US"/>
              <a:t>マスター タイトルの書式設定</a:t>
            </a:r>
            <a:endParaRPr kumimoji="1" lang="ja-JP" altLang="en-US" dirty="0"/>
          </a:p>
        </p:txBody>
      </p:sp>
      <p:cxnSp>
        <p:nvCxnSpPr>
          <p:cNvPr id="6" name="直線コネクタ 5"/>
          <p:cNvCxnSpPr/>
          <p:nvPr userDrawn="1"/>
        </p:nvCxnSpPr>
        <p:spPr>
          <a:xfrm>
            <a:off x="417896" y="592457"/>
            <a:ext cx="949453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正方形/長方形 6"/>
          <p:cNvSpPr/>
          <p:nvPr userDrawn="1"/>
        </p:nvSpPr>
        <p:spPr>
          <a:xfrm>
            <a:off x="11640615" y="6597353"/>
            <a:ext cx="504057"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fld id="{56D3D1DD-6495-4E48-B89D-4742521F34B0}" type="slidenum">
              <a:rPr kumimoji="1" lang="ja-JP" altLang="en-US" sz="1200" smtClean="0">
                <a:solidFill>
                  <a:schemeClr val="tx1"/>
                </a:solidFill>
                <a:effectLst/>
                <a:latin typeface="FOT-ハミング Std L" panose="02020300000000000000" pitchFamily="18" charset="-128"/>
                <a:ea typeface="FOT-ハミング Std L" panose="02020300000000000000" pitchFamily="18" charset="-128"/>
              </a:rPr>
              <a:pPr algn="r"/>
              <a:t>‹#›</a:t>
            </a:fld>
            <a:endParaRPr kumimoji="1" lang="ja-JP" altLang="en-US" sz="1200" dirty="0">
              <a:solidFill>
                <a:schemeClr val="tx1"/>
              </a:solidFill>
              <a:effectLst/>
              <a:latin typeface="FOT-ハミング Std L" panose="02020300000000000000" pitchFamily="18" charset="-128"/>
              <a:ea typeface="FOT-ハミング Std L" panose="02020300000000000000" pitchFamily="18" charset="-128"/>
            </a:endParaRPr>
          </a:p>
        </p:txBody>
      </p:sp>
      <p:sp>
        <p:nvSpPr>
          <p:cNvPr id="3" name="テキスト プレースホルダー 2"/>
          <p:cNvSpPr>
            <a:spLocks noGrp="1"/>
          </p:cNvSpPr>
          <p:nvPr>
            <p:ph type="body" sz="quarter" idx="10" hasCustomPrompt="1"/>
          </p:nvPr>
        </p:nvSpPr>
        <p:spPr>
          <a:xfrm>
            <a:off x="417513" y="693041"/>
            <a:ext cx="11366500" cy="647725"/>
          </a:xfrm>
          <a:prstGeom prst="rect">
            <a:avLst/>
          </a:prstGeom>
          <a:solidFill>
            <a:schemeClr val="bg1">
              <a:lumMod val="95000"/>
            </a:schemeClr>
          </a:solidFill>
        </p:spPr>
        <p:txBody>
          <a:bodyPr>
            <a:normAutofit/>
          </a:bodyPr>
          <a:lstStyle>
            <a:lvl1pPr marL="0" indent="0">
              <a:buNone/>
              <a:defRPr sz="1600">
                <a:latin typeface="メイリオ" panose="020B0604030504040204" pitchFamily="50" charset="-128"/>
                <a:ea typeface="メイリオ" panose="020B0604030504040204" pitchFamily="50" charset="-128"/>
              </a:defRPr>
            </a:lvl1pPr>
          </a:lstStyle>
          <a:p>
            <a:pPr lvl="0"/>
            <a:r>
              <a:rPr kumimoji="1" lang="ja-JP" altLang="en-US" dirty="0"/>
              <a:t>リード文の書式設定</a:t>
            </a:r>
            <a:endParaRPr kumimoji="1" lang="en-US" altLang="ja-JP" dirty="0"/>
          </a:p>
        </p:txBody>
      </p:sp>
    </p:spTree>
    <p:extLst>
      <p:ext uri="{BB962C8B-B14F-4D97-AF65-F5344CB8AC3E}">
        <p14:creationId xmlns:p14="http://schemas.microsoft.com/office/powerpoint/2010/main" val="34453481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テキスト ボックス 1"/>
          <p:cNvSpPr txBox="1"/>
          <p:nvPr/>
        </p:nvSpPr>
        <p:spPr>
          <a:xfrm>
            <a:off x="119336" y="44624"/>
            <a:ext cx="11953328" cy="261610"/>
          </a:xfrm>
          <a:prstGeom prst="rect">
            <a:avLst/>
          </a:prstGeom>
          <a:noFill/>
        </p:spPr>
        <p:txBody>
          <a:bodyPr wrap="square" rtlCol="0">
            <a:spAutoFit/>
          </a:bodyPr>
          <a:lstStyle/>
          <a:p>
            <a:pPr algn="r"/>
            <a:r>
              <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rPr>
              <a:t>令和４年度　農業委員会サポートシステム  操作研修会</a:t>
            </a:r>
          </a:p>
        </p:txBody>
      </p:sp>
    </p:spTree>
    <p:extLst>
      <p:ext uri="{BB962C8B-B14F-4D97-AF65-F5344CB8AC3E}">
        <p14:creationId xmlns:p14="http://schemas.microsoft.com/office/powerpoint/2010/main" val="3529350795"/>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0"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57" r:id="rId12"/>
    <p:sldLayoutId id="2147483666" r:id="rId13"/>
    <p:sldLayoutId id="2147483668" r:id="rId14"/>
    <p:sldLayoutId id="2147483691" r:id="rId15"/>
  </p:sldLayoutIdLst>
  <p:hf hdr="0" ftr="0" dt="0"/>
  <p:txStyles>
    <p:titleStyle>
      <a:lvl1pPr algn="ctr" defTabSz="914411" rtl="0" eaLnBrk="1" latinLnBrk="0" hangingPunct="1">
        <a:spcBef>
          <a:spcPct val="0"/>
        </a:spcBef>
        <a:buNone/>
        <a:defRPr kumimoji="1" sz="4400" kern="1200">
          <a:solidFill>
            <a:schemeClr val="tx1"/>
          </a:solidFill>
          <a:latin typeface="+mj-lt"/>
          <a:ea typeface="+mj-ea"/>
          <a:cs typeface="+mj-cs"/>
        </a:defRPr>
      </a:lvl1pPr>
    </p:titleStyle>
    <p:bodyStyle>
      <a:lvl1pPr marL="342904" indent="-342904" algn="l" defTabSz="914411"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9" indent="-285753" algn="l" defTabSz="914411"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15" indent="-228604" algn="l" defTabSz="914411"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21"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27"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32"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38"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44"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49"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11" rtl="0" eaLnBrk="1" latinLnBrk="0" hangingPunct="1">
        <a:defRPr kumimoji="1" sz="1801" kern="1200">
          <a:solidFill>
            <a:schemeClr val="tx1"/>
          </a:solidFill>
          <a:latin typeface="+mn-lt"/>
          <a:ea typeface="+mn-ea"/>
          <a:cs typeface="+mn-cs"/>
        </a:defRPr>
      </a:lvl1pPr>
      <a:lvl2pPr marL="457206" algn="l" defTabSz="914411" rtl="0" eaLnBrk="1" latinLnBrk="0" hangingPunct="1">
        <a:defRPr kumimoji="1" sz="1801" kern="1200">
          <a:solidFill>
            <a:schemeClr val="tx1"/>
          </a:solidFill>
          <a:latin typeface="+mn-lt"/>
          <a:ea typeface="+mn-ea"/>
          <a:cs typeface="+mn-cs"/>
        </a:defRPr>
      </a:lvl2pPr>
      <a:lvl3pPr marL="914411" algn="l" defTabSz="914411" rtl="0" eaLnBrk="1" latinLnBrk="0" hangingPunct="1">
        <a:defRPr kumimoji="1" sz="1801" kern="1200">
          <a:solidFill>
            <a:schemeClr val="tx1"/>
          </a:solidFill>
          <a:latin typeface="+mn-lt"/>
          <a:ea typeface="+mn-ea"/>
          <a:cs typeface="+mn-cs"/>
        </a:defRPr>
      </a:lvl3pPr>
      <a:lvl4pPr marL="1371617" algn="l" defTabSz="914411" rtl="0" eaLnBrk="1" latinLnBrk="0" hangingPunct="1">
        <a:defRPr kumimoji="1" sz="1801" kern="1200">
          <a:solidFill>
            <a:schemeClr val="tx1"/>
          </a:solidFill>
          <a:latin typeface="+mn-lt"/>
          <a:ea typeface="+mn-ea"/>
          <a:cs typeface="+mn-cs"/>
        </a:defRPr>
      </a:lvl4pPr>
      <a:lvl5pPr marL="1828823" algn="l" defTabSz="914411" rtl="0" eaLnBrk="1" latinLnBrk="0" hangingPunct="1">
        <a:defRPr kumimoji="1" sz="1801" kern="1200">
          <a:solidFill>
            <a:schemeClr val="tx1"/>
          </a:solidFill>
          <a:latin typeface="+mn-lt"/>
          <a:ea typeface="+mn-ea"/>
          <a:cs typeface="+mn-cs"/>
        </a:defRPr>
      </a:lvl5pPr>
      <a:lvl6pPr marL="2286029" algn="l" defTabSz="914411" rtl="0" eaLnBrk="1" latinLnBrk="0" hangingPunct="1">
        <a:defRPr kumimoji="1" sz="1801" kern="1200">
          <a:solidFill>
            <a:schemeClr val="tx1"/>
          </a:solidFill>
          <a:latin typeface="+mn-lt"/>
          <a:ea typeface="+mn-ea"/>
          <a:cs typeface="+mn-cs"/>
        </a:defRPr>
      </a:lvl6pPr>
      <a:lvl7pPr marL="2743234" algn="l" defTabSz="914411" rtl="0" eaLnBrk="1" latinLnBrk="0" hangingPunct="1">
        <a:defRPr kumimoji="1" sz="1801" kern="1200">
          <a:solidFill>
            <a:schemeClr val="tx1"/>
          </a:solidFill>
          <a:latin typeface="+mn-lt"/>
          <a:ea typeface="+mn-ea"/>
          <a:cs typeface="+mn-cs"/>
        </a:defRPr>
      </a:lvl7pPr>
      <a:lvl8pPr marL="3200440" algn="l" defTabSz="914411" rtl="0" eaLnBrk="1" latinLnBrk="0" hangingPunct="1">
        <a:defRPr kumimoji="1" sz="1801" kern="1200">
          <a:solidFill>
            <a:schemeClr val="tx1"/>
          </a:solidFill>
          <a:latin typeface="+mn-lt"/>
          <a:ea typeface="+mn-ea"/>
          <a:cs typeface="+mn-cs"/>
        </a:defRPr>
      </a:lvl8pPr>
      <a:lvl9pPr marL="3657646" algn="l" defTabSz="914411" rtl="0" eaLnBrk="1" latinLnBrk="0" hangingPunct="1">
        <a:defRPr kumimoji="1"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2.xml"/><Relationship Id="rId5" Type="http://schemas.openxmlformats.org/officeDocument/2006/relationships/image" Target="../media/image73.png"/><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6.png"/></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7.png"/><Relationship Id="rId1" Type="http://schemas.openxmlformats.org/officeDocument/2006/relationships/slideLayout" Target="../slideLayouts/slideLayout12.xml"/><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73.png"/><Relationship Id="rId2" Type="http://schemas.openxmlformats.org/officeDocument/2006/relationships/image" Target="../media/image74.png"/><Relationship Id="rId1" Type="http://schemas.openxmlformats.org/officeDocument/2006/relationships/slideLayout" Target="../slideLayouts/slideLayout12.xml"/><Relationship Id="rId6" Type="http://schemas.openxmlformats.org/officeDocument/2006/relationships/image" Target="../media/image72.png"/><Relationship Id="rId5" Type="http://schemas.openxmlformats.org/officeDocument/2006/relationships/image" Target="../media/image80.png"/><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8.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2.xml"/><Relationship Id="rId5" Type="http://schemas.openxmlformats.org/officeDocument/2006/relationships/image" Target="../media/image91.png"/><Relationship Id="rId4" Type="http://schemas.openxmlformats.org/officeDocument/2006/relationships/image" Target="../media/image90.png"/></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7.png"/><Relationship Id="rId1" Type="http://schemas.openxmlformats.org/officeDocument/2006/relationships/slideLayout" Target="../slideLayouts/slideLayout12.xml"/><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package" Target="../embeddings/Microsoft_Excel_Worksheet.xlsx"/><Relationship Id="rId1" Type="http://schemas.openxmlformats.org/officeDocument/2006/relationships/slideLayout" Target="../slideLayouts/slideLayout12.xml"/><Relationship Id="rId5" Type="http://schemas.openxmlformats.org/officeDocument/2006/relationships/image" Target="../media/image96.png"/><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5.png"/><Relationship Id="rId1" Type="http://schemas.openxmlformats.org/officeDocument/2006/relationships/slideLayout" Target="../slideLayouts/slideLayout12.xml"/><Relationship Id="rId5" Type="http://schemas.openxmlformats.org/officeDocument/2006/relationships/image" Target="../media/image98.emf"/><Relationship Id="rId4" Type="http://schemas.openxmlformats.org/officeDocument/2006/relationships/package" Target="../embeddings/Microsoft_Excel_Worksheet1.xlsx"/></Relationships>
</file>

<file path=ppt/slides/_rels/slide5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2.xml"/><Relationship Id="rId5" Type="http://schemas.openxmlformats.org/officeDocument/2006/relationships/image" Target="../media/image102.png"/><Relationship Id="rId4" Type="http://schemas.openxmlformats.org/officeDocument/2006/relationships/image" Target="../media/image101.png"/></Relationships>
</file>

<file path=ppt/slides/_rels/slide52.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6.png"/><Relationship Id="rId2" Type="http://schemas.openxmlformats.org/officeDocument/2006/relationships/image" Target="../media/image99.png"/><Relationship Id="rId1" Type="http://schemas.openxmlformats.org/officeDocument/2006/relationships/slideLayout" Target="../slideLayouts/slideLayout1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5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image" Target="../media/image107.png"/><Relationship Id="rId1" Type="http://schemas.openxmlformats.org/officeDocument/2006/relationships/slideLayout" Target="../slideLayouts/slideLayout12.xml"/><Relationship Id="rId4" Type="http://schemas.openxmlformats.org/officeDocument/2006/relationships/image" Target="../media/image108.emf"/></Relationships>
</file>

<file path=ppt/slides/_rels/slide54.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2.png"/><Relationship Id="rId2" Type="http://schemas.openxmlformats.org/officeDocument/2006/relationships/image" Target="../media/image97.png"/><Relationship Id="rId1" Type="http://schemas.openxmlformats.org/officeDocument/2006/relationships/slideLayout" Target="../slideLayouts/slideLayout12.xml"/><Relationship Id="rId6" Type="http://schemas.openxmlformats.org/officeDocument/2006/relationships/image" Target="../media/image111.emf"/><Relationship Id="rId5" Type="http://schemas.openxmlformats.org/officeDocument/2006/relationships/package" Target="../embeddings/Microsoft_Excel_Worksheet3.xlsx"/><Relationship Id="rId4" Type="http://schemas.openxmlformats.org/officeDocument/2006/relationships/image" Target="../media/image110.png"/></Relationships>
</file>

<file path=ppt/slides/_rels/slide5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3.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2.xml"/><Relationship Id="rId4" Type="http://schemas.openxmlformats.org/officeDocument/2006/relationships/image" Target="../media/image118.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1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20.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21.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22.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23.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125.png"/></Relationships>
</file>

<file path=ppt/slides/_rels/slide6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127.png"/><Relationship Id="rId4" Type="http://schemas.openxmlformats.org/officeDocument/2006/relationships/image" Target="../media/image41.png"/></Relationships>
</file>

<file path=ppt/slides/_rels/slide6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8.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2.xml"/><Relationship Id="rId4" Type="http://schemas.openxmlformats.org/officeDocument/2006/relationships/image" Target="../media/image131.png"/></Relationships>
</file>

<file path=ppt/slides/_rels/slide6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3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36.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2.xml"/><Relationship Id="rId5" Type="http://schemas.openxmlformats.org/officeDocument/2006/relationships/image" Target="../media/image140.png"/><Relationship Id="rId4" Type="http://schemas.openxmlformats.org/officeDocument/2006/relationships/image" Target="../media/image139.PNG"/></Relationships>
</file>

<file path=ppt/slides/_rels/slide7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5.xml"/><Relationship Id="rId5" Type="http://schemas.openxmlformats.org/officeDocument/2006/relationships/image" Target="../media/image143.png"/><Relationship Id="rId4" Type="http://schemas.openxmlformats.org/officeDocument/2006/relationships/image" Target="../media/image41.png"/></Relationships>
</file>

<file path=ppt/slides/_rels/slide7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5.xml"/><Relationship Id="rId5" Type="http://schemas.openxmlformats.org/officeDocument/2006/relationships/image" Target="../media/image146.png"/><Relationship Id="rId4" Type="http://schemas.openxmlformats.org/officeDocument/2006/relationships/image" Target="../media/image143.png"/></Relationships>
</file>

<file path=ppt/slides/_rels/slide7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7.png"/><Relationship Id="rId1" Type="http://schemas.openxmlformats.org/officeDocument/2006/relationships/slideLayout" Target="../slideLayouts/slideLayout5.xml"/><Relationship Id="rId5" Type="http://schemas.openxmlformats.org/officeDocument/2006/relationships/image" Target="../media/image143.png"/><Relationship Id="rId4" Type="http://schemas.openxmlformats.org/officeDocument/2006/relationships/image" Target="../media/image14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12.xml"/><Relationship Id="rId5" Type="http://schemas.openxmlformats.org/officeDocument/2006/relationships/image" Target="../media/image151.png"/><Relationship Id="rId4" Type="http://schemas.openxmlformats.org/officeDocument/2006/relationships/image" Target="../media/image150.PNG"/></Relationships>
</file>

<file path=ppt/slides/_rels/slide7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54.PN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12.xml"/><Relationship Id="rId4" Type="http://schemas.openxmlformats.org/officeDocument/2006/relationships/image" Target="../media/image157.PNG"/></Relationships>
</file>

<file path=ppt/slides/_rels/slide8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50.PNG"/><Relationship Id="rId1" Type="http://schemas.openxmlformats.org/officeDocument/2006/relationships/slideLayout" Target="../slideLayouts/slideLayout12.xml"/><Relationship Id="rId4" Type="http://schemas.openxmlformats.org/officeDocument/2006/relationships/image" Target="../media/image158.png"/></Relationships>
</file>

<file path=ppt/slides/_rels/slide8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12.xml"/><Relationship Id="rId5" Type="http://schemas.openxmlformats.org/officeDocument/2006/relationships/image" Target="../media/image162.png"/><Relationship Id="rId4" Type="http://schemas.openxmlformats.org/officeDocument/2006/relationships/image" Target="../media/image161.png"/></Relationships>
</file>

<file path=ppt/slides/_rels/slide8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63.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65.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66.png"/><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67.png"/><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15.xml"/><Relationship Id="rId5" Type="http://schemas.openxmlformats.org/officeDocument/2006/relationships/image" Target="../media/image171.png"/><Relationship Id="rId4" Type="http://schemas.openxmlformats.org/officeDocument/2006/relationships/image" Target="../media/image170.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0403" y="2420888"/>
            <a:ext cx="12192000" cy="1224000"/>
          </a:xfrm>
        </p:spPr>
        <p:txBody>
          <a:bodyPr/>
          <a:lstStyle/>
          <a:p>
            <a:r>
              <a:rPr lang="ja-JP" altLang="en-US" b="0" dirty="0"/>
              <a:t>農業委員会サポートシステム  操作研修会</a:t>
            </a:r>
            <a:endParaRPr lang="en-US" altLang="ja-JP" b="0" dirty="0"/>
          </a:p>
        </p:txBody>
      </p:sp>
      <p:sp>
        <p:nvSpPr>
          <p:cNvPr id="3" name="サブタイトル 2"/>
          <p:cNvSpPr>
            <a:spLocks noGrp="1"/>
          </p:cNvSpPr>
          <p:nvPr>
            <p:ph type="subTitle" idx="1"/>
          </p:nvPr>
        </p:nvSpPr>
        <p:spPr/>
        <p:txBody>
          <a:bodyPr/>
          <a:lstStyle/>
          <a:p>
            <a:r>
              <a:rPr lang="ja-JP" altLang="en-US" b="0" dirty="0"/>
              <a:t>操作説明資料②</a:t>
            </a:r>
            <a:endParaRPr lang="en-US" altLang="ja-JP" b="0" dirty="0"/>
          </a:p>
        </p:txBody>
      </p:sp>
      <p:sp>
        <p:nvSpPr>
          <p:cNvPr id="4" name="テキスト ボックス 3"/>
          <p:cNvSpPr txBox="1"/>
          <p:nvPr/>
        </p:nvSpPr>
        <p:spPr>
          <a:xfrm>
            <a:off x="9045146" y="6093297"/>
            <a:ext cx="2911374" cy="371064"/>
          </a:xfrm>
          <a:prstGeom prst="rect">
            <a:avLst/>
          </a:prstGeom>
          <a:noFill/>
        </p:spPr>
        <p:txBody>
          <a:bodyPr wrap="none" rtlCol="0">
            <a:spAutoFit/>
          </a:bodyPr>
          <a:lstStyle>
            <a:defPPr>
              <a:defRPr lang="ja-JP"/>
            </a:defPPr>
            <a:lvl1pPr algn="r">
              <a:defRPr sz="1200">
                <a:solidFill>
                  <a:schemeClr val="bg1"/>
                </a:solidFill>
                <a:effectLst>
                  <a:glow rad="152400">
                    <a:srgbClr val="002060">
                      <a:alpha val="60000"/>
                    </a:srgbClr>
                  </a:glow>
                </a:effectLst>
                <a:latin typeface="メイリオ" pitchFamily="50" charset="-128"/>
                <a:ea typeface="メイリオ" pitchFamily="50" charset="-128"/>
                <a:cs typeface="メイリオ" pitchFamily="50" charset="-128"/>
              </a:defRPr>
            </a:lvl1pPr>
          </a:lstStyle>
          <a:p>
            <a:pPr>
              <a:lnSpc>
                <a:spcPct val="120000"/>
              </a:lnSpc>
            </a:pPr>
            <a:r>
              <a:rPr lang="ja-JP" altLang="en-US" sz="1600" b="1" dirty="0">
                <a:solidFill>
                  <a:schemeClr val="tx1"/>
                </a:solidFill>
                <a:effectLst/>
                <a:latin typeface="FOT-ハミング Std L" panose="02020300000000000000" pitchFamily="18" charset="-128"/>
                <a:ea typeface="FOT-ハミング Std L" panose="02020300000000000000" pitchFamily="18" charset="-128"/>
              </a:rPr>
              <a:t>一般社団法人 全国農業会議所</a:t>
            </a:r>
            <a:endParaRPr lang="en-US" altLang="ja-JP" sz="1600" b="1" dirty="0">
              <a:solidFill>
                <a:schemeClr val="tx1"/>
              </a:solidFill>
              <a:effectLst/>
              <a:latin typeface="FOT-ハミング Std L" panose="02020300000000000000" pitchFamily="18" charset="-128"/>
              <a:ea typeface="FOT-ハミング Std L" panose="02020300000000000000" pitchFamily="18" charset="-128"/>
            </a:endParaRPr>
          </a:p>
        </p:txBody>
      </p:sp>
      <p:sp>
        <p:nvSpPr>
          <p:cNvPr id="5" name="テキスト ボックス 4">
            <a:extLst>
              <a:ext uri="{FF2B5EF4-FFF2-40B4-BE49-F238E27FC236}">
                <a16:creationId xmlns:a16="http://schemas.microsoft.com/office/drawing/2014/main" id="{95BA4D37-9BF4-7803-A1F9-1D72CA075C4A}"/>
              </a:ext>
            </a:extLst>
          </p:cNvPr>
          <p:cNvSpPr txBox="1"/>
          <p:nvPr/>
        </p:nvSpPr>
        <p:spPr>
          <a:xfrm>
            <a:off x="8976320" y="476672"/>
            <a:ext cx="2088232" cy="369332"/>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資料１</a:t>
            </a:r>
            <a:r>
              <a:rPr kumimoji="1" lang="en-US" altLang="ja-JP" dirty="0">
                <a:latin typeface="メイリオ" panose="020B0604030504040204" pitchFamily="50" charset="-128"/>
                <a:ea typeface="メイリオ" panose="020B0604030504040204" pitchFamily="50" charset="-128"/>
              </a:rPr>
              <a:t>-</a:t>
            </a:r>
            <a:r>
              <a:rPr kumimoji="1" lang="ja-JP" altLang="en-US">
                <a:latin typeface="メイリオ" panose="020B0604030504040204" pitchFamily="50" charset="-128"/>
                <a:ea typeface="メイリオ" panose="020B0604030504040204" pitchFamily="50" charset="-128"/>
              </a:rPr>
              <a:t>補足２</a:t>
            </a:r>
            <a:r>
              <a:rPr kumimoji="1" lang="en-US" altLang="ja-JP">
                <a:latin typeface="メイリオ" panose="020B0604030504040204" pitchFamily="50" charset="-128"/>
                <a:ea typeface="メイリオ" panose="020B0604030504040204" pitchFamily="50" charset="-128"/>
              </a:rPr>
              <a:t>/</a:t>
            </a:r>
            <a:r>
              <a:rPr kumimoji="1" lang="ja-JP" altLang="en-US" dirty="0">
                <a:latin typeface="メイリオ" panose="020B0604030504040204" pitchFamily="50" charset="-128"/>
                <a:ea typeface="メイリオ" panose="020B0604030504040204" pitchFamily="50" charset="-128"/>
              </a:rPr>
              <a:t>３</a:t>
            </a:r>
          </a:p>
        </p:txBody>
      </p:sp>
    </p:spTree>
    <p:extLst>
      <p:ext uri="{BB962C8B-B14F-4D97-AF65-F5344CB8AC3E}">
        <p14:creationId xmlns:p14="http://schemas.microsoft.com/office/powerpoint/2010/main" val="1664439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67EFD90-2B0D-4378-B18B-BEE6EA1590FE}"/>
              </a:ext>
            </a:extLst>
          </p:cNvPr>
          <p:cNvPicPr>
            <a:picLocks noChangeAspect="1"/>
          </p:cNvPicPr>
          <p:nvPr/>
        </p:nvPicPr>
        <p:blipFill>
          <a:blip r:embed="rId2" cstate="print"/>
          <a:stretch>
            <a:fillRect/>
          </a:stretch>
        </p:blipFill>
        <p:spPr>
          <a:xfrm>
            <a:off x="2486881" y="1365120"/>
            <a:ext cx="9662898" cy="5270682"/>
          </a:xfrm>
          <a:prstGeom prst="rect">
            <a:avLst/>
          </a:prstGeom>
        </p:spPr>
      </p:pic>
      <p:pic>
        <p:nvPicPr>
          <p:cNvPr id="23" name="図 22">
            <a:extLst>
              <a:ext uri="{FF2B5EF4-FFF2-40B4-BE49-F238E27FC236}">
                <a16:creationId xmlns:a16="http://schemas.microsoft.com/office/drawing/2014/main" id="{EC27705B-D115-476C-88FA-1236FBE3B57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16060" y="1389253"/>
            <a:ext cx="6601500" cy="593837"/>
          </a:xfrm>
          <a:prstGeom prst="rect">
            <a:avLst/>
          </a:prstGeom>
        </p:spPr>
      </p:pic>
      <p:sp>
        <p:nvSpPr>
          <p:cNvPr id="3" name="テキスト プレースホルダー 2">
            <a:extLst>
              <a:ext uri="{FF2B5EF4-FFF2-40B4-BE49-F238E27FC236}">
                <a16:creationId xmlns:a16="http://schemas.microsoft.com/office/drawing/2014/main" id="{0C14B7D3-7C00-4D73-8AE9-E163AD4DCE87}"/>
              </a:ext>
            </a:extLst>
          </p:cNvPr>
          <p:cNvSpPr>
            <a:spLocks noGrp="1"/>
          </p:cNvSpPr>
          <p:nvPr>
            <p:ph type="body" sz="quarter" idx="10"/>
          </p:nvPr>
        </p:nvSpPr>
        <p:spPr>
          <a:xfrm>
            <a:off x="417513" y="693041"/>
            <a:ext cx="11366500" cy="547835"/>
          </a:xfrm>
        </p:spPr>
        <p:txBody>
          <a:bodyPr>
            <a:normAutofit fontScale="92500" lnSpcReduction="20000"/>
          </a:bodyPr>
          <a:lstStyle/>
          <a:p>
            <a:r>
              <a:rPr kumimoji="1" lang="ja-JP" altLang="en-US" dirty="0"/>
              <a:t>「集積シミュレーション」機能を用い、</a:t>
            </a:r>
            <a:r>
              <a:rPr lang="ja-JP" altLang="en-US" dirty="0"/>
              <a:t>複数の検索条件から設定し、該当農地を抽出することができます。</a:t>
            </a:r>
            <a:endParaRPr lang="en-US" altLang="ja-JP" dirty="0"/>
          </a:p>
          <a:p>
            <a:r>
              <a:rPr kumimoji="1" lang="ja-JP" altLang="en-US" dirty="0"/>
              <a:t>例：現況地目が「田」、利用状況調査結果が「遊休農地ではない」農地を抽出する。</a:t>
            </a:r>
            <a:endParaRPr kumimoji="1" lang="en-US" altLang="ja-JP" dirty="0"/>
          </a:p>
        </p:txBody>
      </p:sp>
      <p:pic>
        <p:nvPicPr>
          <p:cNvPr id="5" name="図 4">
            <a:extLst>
              <a:ext uri="{FF2B5EF4-FFF2-40B4-BE49-F238E27FC236}">
                <a16:creationId xmlns:a16="http://schemas.microsoft.com/office/drawing/2014/main" id="{2BF2793C-020F-4622-889D-E7BA80875652}"/>
              </a:ext>
            </a:extLst>
          </p:cNvPr>
          <p:cNvPicPr>
            <a:picLocks noChangeAspect="1"/>
          </p:cNvPicPr>
          <p:nvPr/>
        </p:nvPicPr>
        <p:blipFill>
          <a:blip r:embed="rId4" cstate="print"/>
          <a:stretch>
            <a:fillRect/>
          </a:stretch>
        </p:blipFill>
        <p:spPr>
          <a:xfrm>
            <a:off x="-109733" y="1414058"/>
            <a:ext cx="4358936" cy="2370424"/>
          </a:xfrm>
          <a:prstGeom prst="rect">
            <a:avLst/>
          </a:prstGeom>
        </p:spPr>
      </p:pic>
      <p:pic>
        <p:nvPicPr>
          <p:cNvPr id="9" name="図 8">
            <a:extLst>
              <a:ext uri="{FF2B5EF4-FFF2-40B4-BE49-F238E27FC236}">
                <a16:creationId xmlns:a16="http://schemas.microsoft.com/office/drawing/2014/main" id="{29A0551E-FC1A-4B2A-ABAA-224F8F48C8E4}"/>
              </a:ext>
            </a:extLst>
          </p:cNvPr>
          <p:cNvPicPr>
            <a:picLocks noChangeAspect="1"/>
          </p:cNvPicPr>
          <p:nvPr/>
        </p:nvPicPr>
        <p:blipFill>
          <a:blip r:embed="rId5" cstate="print"/>
          <a:stretch>
            <a:fillRect/>
          </a:stretch>
        </p:blipFill>
        <p:spPr>
          <a:xfrm>
            <a:off x="0" y="3846604"/>
            <a:ext cx="4358936" cy="2789198"/>
          </a:xfrm>
          <a:prstGeom prst="rect">
            <a:avLst/>
          </a:prstGeom>
        </p:spPr>
      </p:pic>
      <p:sp>
        <p:nvSpPr>
          <p:cNvPr id="10" name="矢印: 下カーブ 9">
            <a:extLst>
              <a:ext uri="{FF2B5EF4-FFF2-40B4-BE49-F238E27FC236}">
                <a16:creationId xmlns:a16="http://schemas.microsoft.com/office/drawing/2014/main" id="{82245E6A-0E06-4652-ABC1-027D4E6ACFE1}"/>
              </a:ext>
            </a:extLst>
          </p:cNvPr>
          <p:cNvSpPr/>
          <p:nvPr/>
        </p:nvSpPr>
        <p:spPr>
          <a:xfrm>
            <a:off x="3940000" y="3250295"/>
            <a:ext cx="2232431" cy="1276169"/>
          </a:xfrm>
          <a:prstGeom prst="curved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テキスト ボックス 10">
            <a:extLst>
              <a:ext uri="{FF2B5EF4-FFF2-40B4-BE49-F238E27FC236}">
                <a16:creationId xmlns:a16="http://schemas.microsoft.com/office/drawing/2014/main" id="{5C39F6F0-6024-413C-9F86-3FD2916E4B88}"/>
              </a:ext>
            </a:extLst>
          </p:cNvPr>
          <p:cNvSpPr txBox="1"/>
          <p:nvPr/>
        </p:nvSpPr>
        <p:spPr>
          <a:xfrm>
            <a:off x="1802166" y="2979346"/>
            <a:ext cx="1970843" cy="369332"/>
          </a:xfrm>
          <a:prstGeom prst="rect">
            <a:avLst/>
          </a:prstGeom>
          <a:noFill/>
          <a:ln>
            <a:solidFill>
              <a:schemeClr val="tx1"/>
            </a:solidFill>
          </a:ln>
        </p:spPr>
        <p:txBody>
          <a:bodyPr wrap="square" rtlCol="0">
            <a:spAutoFit/>
          </a:bodyPr>
          <a:lstStyle/>
          <a:p>
            <a:r>
              <a:rPr kumimoji="1" lang="ja-JP" altLang="en-US" dirty="0"/>
              <a:t>①集積条件設定</a:t>
            </a:r>
          </a:p>
        </p:txBody>
      </p:sp>
      <p:sp>
        <p:nvSpPr>
          <p:cNvPr id="12" name="テキスト ボックス 11">
            <a:extLst>
              <a:ext uri="{FF2B5EF4-FFF2-40B4-BE49-F238E27FC236}">
                <a16:creationId xmlns:a16="http://schemas.microsoft.com/office/drawing/2014/main" id="{85A7F2B7-19C8-48DC-B933-4D88501FCE4C}"/>
              </a:ext>
            </a:extLst>
          </p:cNvPr>
          <p:cNvSpPr txBox="1"/>
          <p:nvPr/>
        </p:nvSpPr>
        <p:spPr>
          <a:xfrm>
            <a:off x="1924233" y="5665434"/>
            <a:ext cx="2351104" cy="369332"/>
          </a:xfrm>
          <a:prstGeom prst="rect">
            <a:avLst/>
          </a:prstGeom>
          <a:noFill/>
          <a:ln>
            <a:solidFill>
              <a:schemeClr val="tx1"/>
            </a:solidFill>
          </a:ln>
        </p:spPr>
        <p:txBody>
          <a:bodyPr wrap="square" rtlCol="0">
            <a:spAutoFit/>
          </a:bodyPr>
          <a:lstStyle/>
          <a:p>
            <a:r>
              <a:rPr kumimoji="1" lang="ja-JP" altLang="en-US" dirty="0"/>
              <a:t>②集積範囲等を設定</a:t>
            </a:r>
          </a:p>
        </p:txBody>
      </p:sp>
      <p:sp>
        <p:nvSpPr>
          <p:cNvPr id="13" name="テキスト ボックス 12">
            <a:extLst>
              <a:ext uri="{FF2B5EF4-FFF2-40B4-BE49-F238E27FC236}">
                <a16:creationId xmlns:a16="http://schemas.microsoft.com/office/drawing/2014/main" id="{1E634ACF-E569-4620-87C2-4243E97E0C2F}"/>
              </a:ext>
            </a:extLst>
          </p:cNvPr>
          <p:cNvSpPr txBox="1"/>
          <p:nvPr/>
        </p:nvSpPr>
        <p:spPr>
          <a:xfrm>
            <a:off x="4530527" y="2658042"/>
            <a:ext cx="3455401" cy="369332"/>
          </a:xfrm>
          <a:prstGeom prst="rect">
            <a:avLst/>
          </a:prstGeom>
          <a:solidFill>
            <a:schemeClr val="bg1"/>
          </a:solidFill>
          <a:ln>
            <a:solidFill>
              <a:schemeClr val="tx1"/>
            </a:solidFill>
          </a:ln>
        </p:spPr>
        <p:txBody>
          <a:bodyPr wrap="square" rtlCol="0">
            <a:spAutoFit/>
          </a:bodyPr>
          <a:lstStyle/>
          <a:p>
            <a:r>
              <a:rPr lang="ja-JP" altLang="en-US" dirty="0"/>
              <a:t>③</a:t>
            </a:r>
            <a:r>
              <a:rPr kumimoji="1" lang="ja-JP" altLang="en-US" dirty="0"/>
              <a:t>集積シミュレーション実行</a:t>
            </a:r>
          </a:p>
        </p:txBody>
      </p:sp>
      <p:sp>
        <p:nvSpPr>
          <p:cNvPr id="16" name="矢印: 下 15">
            <a:extLst>
              <a:ext uri="{FF2B5EF4-FFF2-40B4-BE49-F238E27FC236}">
                <a16:creationId xmlns:a16="http://schemas.microsoft.com/office/drawing/2014/main" id="{242F7742-CB30-4782-A962-05836615A92F}"/>
              </a:ext>
            </a:extLst>
          </p:cNvPr>
          <p:cNvSpPr/>
          <p:nvPr/>
        </p:nvSpPr>
        <p:spPr>
          <a:xfrm>
            <a:off x="2251494" y="3378441"/>
            <a:ext cx="429562" cy="1053700"/>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6C7A8F7D-4BE0-44B5-9800-3B9875FB704D}"/>
              </a:ext>
            </a:extLst>
          </p:cNvPr>
          <p:cNvSpPr/>
          <p:nvPr/>
        </p:nvSpPr>
        <p:spPr>
          <a:xfrm>
            <a:off x="8549625" y="1828272"/>
            <a:ext cx="867469" cy="1901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pic>
        <p:nvPicPr>
          <p:cNvPr id="18" name="図 17">
            <a:extLst>
              <a:ext uri="{FF2B5EF4-FFF2-40B4-BE49-F238E27FC236}">
                <a16:creationId xmlns:a16="http://schemas.microsoft.com/office/drawing/2014/main" id="{ADDB4EE5-3029-4CB7-849A-5D65DE7436FC}"/>
              </a:ext>
            </a:extLst>
          </p:cNvPr>
          <p:cNvPicPr>
            <a:picLocks noChangeAspect="1"/>
          </p:cNvPicPr>
          <p:nvPr/>
        </p:nvPicPr>
        <p:blipFill>
          <a:blip r:embed="rId6" cstate="print"/>
          <a:stretch>
            <a:fillRect/>
          </a:stretch>
        </p:blipFill>
        <p:spPr>
          <a:xfrm>
            <a:off x="11476455" y="1953301"/>
            <a:ext cx="652283" cy="599395"/>
          </a:xfrm>
          <a:prstGeom prst="rect">
            <a:avLst/>
          </a:prstGeom>
        </p:spPr>
      </p:pic>
      <p:sp>
        <p:nvSpPr>
          <p:cNvPr id="19" name="正方形/長方形 18">
            <a:extLst>
              <a:ext uri="{FF2B5EF4-FFF2-40B4-BE49-F238E27FC236}">
                <a16:creationId xmlns:a16="http://schemas.microsoft.com/office/drawing/2014/main" id="{AADE8080-1D04-441E-9CC4-3C02F2907D9B}"/>
              </a:ext>
            </a:extLst>
          </p:cNvPr>
          <p:cNvSpPr/>
          <p:nvPr/>
        </p:nvSpPr>
        <p:spPr>
          <a:xfrm>
            <a:off x="11476455" y="2096712"/>
            <a:ext cx="652283" cy="1541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0" name="円/楕円 16">
            <a:extLst>
              <a:ext uri="{FF2B5EF4-FFF2-40B4-BE49-F238E27FC236}">
                <a16:creationId xmlns:a16="http://schemas.microsoft.com/office/drawing/2014/main" id="{59B30BC0-DEB8-4EEB-A16D-ED5869F1EAA5}"/>
              </a:ext>
            </a:extLst>
          </p:cNvPr>
          <p:cNvSpPr/>
          <p:nvPr/>
        </p:nvSpPr>
        <p:spPr>
          <a:xfrm>
            <a:off x="11122665" y="2018467"/>
            <a:ext cx="310658" cy="310658"/>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円/楕円 16">
            <a:extLst>
              <a:ext uri="{FF2B5EF4-FFF2-40B4-BE49-F238E27FC236}">
                <a16:creationId xmlns:a16="http://schemas.microsoft.com/office/drawing/2014/main" id="{60DF7C0B-26BA-4453-A30D-4B8354530DD5}"/>
              </a:ext>
            </a:extLst>
          </p:cNvPr>
          <p:cNvSpPr/>
          <p:nvPr/>
        </p:nvSpPr>
        <p:spPr>
          <a:xfrm>
            <a:off x="9605416" y="1686171"/>
            <a:ext cx="310551" cy="310658"/>
          </a:xfrm>
          <a:prstGeom prst="ellipse">
            <a:avLst/>
          </a:prstGeom>
          <a:ln w="25400"/>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タイトル 2">
            <a:extLst>
              <a:ext uri="{FF2B5EF4-FFF2-40B4-BE49-F238E27FC236}">
                <a16:creationId xmlns:a16="http://schemas.microsoft.com/office/drawing/2014/main" id="{34AA375E-30A2-4A83-9ADC-6A4F82692175}"/>
              </a:ext>
            </a:extLst>
          </p:cNvPr>
          <p:cNvSpPr txBox="1">
            <a:spLocks noGrp="1"/>
          </p:cNvSpPr>
          <p:nvPr>
            <p:ph type="title"/>
          </p:nvPr>
        </p:nvSpPr>
        <p:spPr>
          <a:xfrm>
            <a:off x="345505" y="145008"/>
            <a:ext cx="9782943" cy="547688"/>
          </a:xfrm>
          <a:prstGeom prst="rect">
            <a:avLst/>
          </a:prstGeom>
          <a:noFill/>
        </p:spPr>
        <p:txBody>
          <a:bodyPr lIns="108000" tIns="0" rIns="0" bIns="0" anchor="ctr">
            <a:noAutofit/>
          </a:bodyPr>
          <a:lstStyle>
            <a:lvl1pPr algn="l" defTabSz="914411" rtl="0" eaLnBrk="1" latinLnBrk="0" hangingPunct="1">
              <a:spcBef>
                <a:spcPct val="0"/>
              </a:spcBef>
              <a:buNone/>
              <a:defRPr kumimoji="1" lang="ja-JP" altLang="en-US" sz="2000" b="0" kern="120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r>
              <a:rPr lang="en-US" altLang="ja-JP" dirty="0"/>
              <a:t>1-3. </a:t>
            </a:r>
            <a:r>
              <a:rPr lang="ja-JP" altLang="en-US" dirty="0"/>
              <a:t>農業委員会サポートシステムでの地図の活用方法③（集積シミュレーション）</a:t>
            </a:r>
          </a:p>
        </p:txBody>
      </p:sp>
    </p:spTree>
    <p:extLst>
      <p:ext uri="{BB962C8B-B14F-4D97-AF65-F5344CB8AC3E}">
        <p14:creationId xmlns:p14="http://schemas.microsoft.com/office/powerpoint/2010/main" val="696726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51DB8D7C-3CDC-490E-B845-C497DCBBC70D}"/>
              </a:ext>
            </a:extLst>
          </p:cNvPr>
          <p:cNvSpPr>
            <a:spLocks noGrp="1"/>
          </p:cNvSpPr>
          <p:nvPr>
            <p:ph type="body" sz="quarter" idx="10"/>
          </p:nvPr>
        </p:nvSpPr>
        <p:spPr>
          <a:xfrm>
            <a:off x="417513" y="693042"/>
            <a:ext cx="11366500" cy="333502"/>
          </a:xfrm>
        </p:spPr>
        <p:txBody>
          <a:bodyPr>
            <a:normAutofit lnSpcReduction="10000"/>
          </a:bodyPr>
          <a:lstStyle/>
          <a:p>
            <a:r>
              <a:rPr kumimoji="1" lang="ja-JP" altLang="en-US" dirty="0"/>
              <a:t>レイヤーの表示を変えることでその時々の条件にあった地図の作成ができます。</a:t>
            </a:r>
          </a:p>
        </p:txBody>
      </p:sp>
      <p:pic>
        <p:nvPicPr>
          <p:cNvPr id="4" name="図 3">
            <a:extLst>
              <a:ext uri="{FF2B5EF4-FFF2-40B4-BE49-F238E27FC236}">
                <a16:creationId xmlns:a16="http://schemas.microsoft.com/office/drawing/2014/main" id="{DD606D47-907E-4EB5-B72E-E5B1626D7A9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7637" y="1261812"/>
            <a:ext cx="7817348" cy="3897807"/>
          </a:xfrm>
          <a:prstGeom prst="rect">
            <a:avLst/>
          </a:prstGeom>
        </p:spPr>
      </p:pic>
      <p:sp>
        <p:nvSpPr>
          <p:cNvPr id="5" name="正方形/長方形 4">
            <a:extLst>
              <a:ext uri="{FF2B5EF4-FFF2-40B4-BE49-F238E27FC236}">
                <a16:creationId xmlns:a16="http://schemas.microsoft.com/office/drawing/2014/main" id="{87A926E7-503C-48F9-9842-D4986E5E752D}"/>
              </a:ext>
            </a:extLst>
          </p:cNvPr>
          <p:cNvSpPr/>
          <p:nvPr/>
        </p:nvSpPr>
        <p:spPr>
          <a:xfrm>
            <a:off x="77638" y="1776154"/>
            <a:ext cx="1224952" cy="9325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cxnSp>
        <p:nvCxnSpPr>
          <p:cNvPr id="7" name="直線矢印コネクタ 6">
            <a:extLst>
              <a:ext uri="{FF2B5EF4-FFF2-40B4-BE49-F238E27FC236}">
                <a16:creationId xmlns:a16="http://schemas.microsoft.com/office/drawing/2014/main" id="{545D947C-C72B-40A0-ACEC-9379946834CC}"/>
              </a:ext>
            </a:extLst>
          </p:cNvPr>
          <p:cNvCxnSpPr/>
          <p:nvPr/>
        </p:nvCxnSpPr>
        <p:spPr>
          <a:xfrm flipV="1">
            <a:off x="707366" y="2708694"/>
            <a:ext cx="0" cy="8885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図 7">
            <a:extLst>
              <a:ext uri="{FF2B5EF4-FFF2-40B4-BE49-F238E27FC236}">
                <a16:creationId xmlns:a16="http://schemas.microsoft.com/office/drawing/2014/main" id="{3C2FA5B7-30FF-4BF5-B856-CB2F61E2CCC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63952" y="3717031"/>
            <a:ext cx="6253166" cy="3124581"/>
          </a:xfrm>
          <a:prstGeom prst="rect">
            <a:avLst/>
          </a:prstGeom>
        </p:spPr>
      </p:pic>
      <p:sp>
        <p:nvSpPr>
          <p:cNvPr id="9" name="テキスト ボックス 8">
            <a:extLst>
              <a:ext uri="{FF2B5EF4-FFF2-40B4-BE49-F238E27FC236}">
                <a16:creationId xmlns:a16="http://schemas.microsoft.com/office/drawing/2014/main" id="{E695575B-8D88-44CF-AED1-DF355392B1D5}"/>
              </a:ext>
            </a:extLst>
          </p:cNvPr>
          <p:cNvSpPr txBox="1"/>
          <p:nvPr/>
        </p:nvSpPr>
        <p:spPr>
          <a:xfrm>
            <a:off x="77636" y="3616514"/>
            <a:ext cx="1224949" cy="584775"/>
          </a:xfrm>
          <a:prstGeom prst="rect">
            <a:avLst/>
          </a:prstGeom>
          <a:noFill/>
          <a:ln>
            <a:solidFill>
              <a:schemeClr val="tx1"/>
            </a:solidFill>
          </a:ln>
        </p:spPr>
        <p:txBody>
          <a:bodyPr wrap="square" rtlCol="0">
            <a:spAutoFit/>
          </a:bodyPr>
          <a:lstStyle/>
          <a:p>
            <a:r>
              <a:rPr lang="en-US" altLang="ja-JP" sz="1600" dirty="0"/>
              <a:t>ON/OFF</a:t>
            </a:r>
            <a:r>
              <a:rPr lang="ja-JP" altLang="en-US" sz="1600" dirty="0"/>
              <a:t>で表示を変更</a:t>
            </a:r>
            <a:endParaRPr kumimoji="1" lang="ja-JP" altLang="en-US" sz="1600" dirty="0"/>
          </a:p>
        </p:txBody>
      </p:sp>
      <p:sp>
        <p:nvSpPr>
          <p:cNvPr id="10" name="矢印: 折線 9">
            <a:extLst>
              <a:ext uri="{FF2B5EF4-FFF2-40B4-BE49-F238E27FC236}">
                <a16:creationId xmlns:a16="http://schemas.microsoft.com/office/drawing/2014/main" id="{C4A69C5A-A8B9-4C3B-A28B-7C46FC950766}"/>
              </a:ext>
            </a:extLst>
          </p:cNvPr>
          <p:cNvSpPr/>
          <p:nvPr/>
        </p:nvSpPr>
        <p:spPr>
          <a:xfrm rot="5400000">
            <a:off x="7695650" y="2426958"/>
            <a:ext cx="1468536" cy="910579"/>
          </a:xfrm>
          <a:prstGeom prst="bentArrow">
            <a:avLst>
              <a:gd name="adj1" fmla="val 25000"/>
              <a:gd name="adj2" fmla="val 22408"/>
              <a:gd name="adj3" fmla="val 25000"/>
              <a:gd name="adj4" fmla="val 437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1" name="テキスト ボックス 10">
            <a:extLst>
              <a:ext uri="{FF2B5EF4-FFF2-40B4-BE49-F238E27FC236}">
                <a16:creationId xmlns:a16="http://schemas.microsoft.com/office/drawing/2014/main" id="{24261D5B-2C16-4D6E-B563-ADF81E07DE9E}"/>
              </a:ext>
            </a:extLst>
          </p:cNvPr>
          <p:cNvSpPr txBox="1"/>
          <p:nvPr/>
        </p:nvSpPr>
        <p:spPr>
          <a:xfrm>
            <a:off x="8964851" y="2297472"/>
            <a:ext cx="3149511" cy="1077218"/>
          </a:xfrm>
          <a:prstGeom prst="rect">
            <a:avLst/>
          </a:prstGeom>
          <a:noFill/>
          <a:ln>
            <a:solidFill>
              <a:schemeClr val="tx1"/>
            </a:solidFill>
          </a:ln>
        </p:spPr>
        <p:txBody>
          <a:bodyPr wrap="square" rtlCol="0">
            <a:spAutoFit/>
          </a:bodyPr>
          <a:lstStyle/>
          <a:p>
            <a:r>
              <a:rPr lang="ja-JP" altLang="en-US" sz="1600" dirty="0"/>
              <a:t>農地ピン、耕地現況図、市街化区域、航空写真、衛星写真の表示を</a:t>
            </a:r>
            <a:r>
              <a:rPr lang="en-US" altLang="ja-JP" sz="1600" dirty="0"/>
              <a:t>OFF</a:t>
            </a:r>
            <a:r>
              <a:rPr lang="ja-JP" altLang="en-US" sz="1600" dirty="0"/>
              <a:t>にし、白地図として利用できる。</a:t>
            </a:r>
            <a:endParaRPr lang="en-US" altLang="ja-JP" sz="1600" dirty="0"/>
          </a:p>
        </p:txBody>
      </p:sp>
      <p:sp>
        <p:nvSpPr>
          <p:cNvPr id="13" name="タイトル 2">
            <a:extLst>
              <a:ext uri="{FF2B5EF4-FFF2-40B4-BE49-F238E27FC236}">
                <a16:creationId xmlns:a16="http://schemas.microsoft.com/office/drawing/2014/main" id="{C2CFBC34-2D81-4D5D-A9B2-AB6538C65C27}"/>
              </a:ext>
            </a:extLst>
          </p:cNvPr>
          <p:cNvSpPr txBox="1">
            <a:spLocks noGrp="1"/>
          </p:cNvSpPr>
          <p:nvPr>
            <p:ph type="title"/>
          </p:nvPr>
        </p:nvSpPr>
        <p:spPr>
          <a:xfrm>
            <a:off x="335360" y="145008"/>
            <a:ext cx="9494837" cy="547688"/>
          </a:xfrm>
          <a:prstGeom prst="rect">
            <a:avLst/>
          </a:prstGeom>
          <a:noFill/>
        </p:spPr>
        <p:txBody>
          <a:bodyPr lIns="108000" tIns="0" rIns="0" bIns="0" anchor="ctr">
            <a:noAutofit/>
          </a:bodyPr>
          <a:lstStyle>
            <a:lvl1pPr algn="l" defTabSz="914411" rtl="0" eaLnBrk="1" latinLnBrk="0" hangingPunct="1">
              <a:spcBef>
                <a:spcPct val="0"/>
              </a:spcBef>
              <a:buNone/>
              <a:defRPr kumimoji="1" lang="ja-JP" altLang="en-US" sz="2000" b="0" kern="120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r>
              <a:rPr lang="en-US" altLang="ja-JP" dirty="0"/>
              <a:t>1-4. </a:t>
            </a:r>
            <a:r>
              <a:rPr lang="ja-JP" altLang="en-US" dirty="0"/>
              <a:t>農業委員会サポートシステムでの地図の活用方法④（地図のレイヤー設定）</a:t>
            </a:r>
          </a:p>
        </p:txBody>
      </p:sp>
      <p:pic>
        <p:nvPicPr>
          <p:cNvPr id="12" name="図 11">
            <a:extLst>
              <a:ext uri="{FF2B5EF4-FFF2-40B4-BE49-F238E27FC236}">
                <a16:creationId xmlns:a16="http://schemas.microsoft.com/office/drawing/2014/main" id="{5FA9E2E6-FDCF-4B8B-86C1-3E92302F25B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1699" y="1268760"/>
            <a:ext cx="4759243" cy="428117"/>
          </a:xfrm>
          <a:prstGeom prst="rect">
            <a:avLst/>
          </a:prstGeom>
        </p:spPr>
      </p:pic>
      <p:pic>
        <p:nvPicPr>
          <p:cNvPr id="14" name="図 13">
            <a:extLst>
              <a:ext uri="{FF2B5EF4-FFF2-40B4-BE49-F238E27FC236}">
                <a16:creationId xmlns:a16="http://schemas.microsoft.com/office/drawing/2014/main" id="{2CC39423-C174-44B5-9E8E-C8CED7A2824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654014" y="3714192"/>
            <a:ext cx="4248398" cy="382164"/>
          </a:xfrm>
          <a:prstGeom prst="rect">
            <a:avLst/>
          </a:prstGeom>
        </p:spPr>
      </p:pic>
    </p:spTree>
    <p:extLst>
      <p:ext uri="{BB962C8B-B14F-4D97-AF65-F5344CB8AC3E}">
        <p14:creationId xmlns:p14="http://schemas.microsoft.com/office/powerpoint/2010/main" val="4242575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D218B9D-1C2A-40AB-9DC6-CF024D0FC12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239"/>
          <a:stretch/>
        </p:blipFill>
        <p:spPr>
          <a:xfrm>
            <a:off x="119335" y="1190356"/>
            <a:ext cx="9305426" cy="5262979"/>
          </a:xfrm>
          <a:prstGeom prst="rect">
            <a:avLst/>
          </a:prstGeom>
        </p:spPr>
      </p:pic>
      <p:sp>
        <p:nvSpPr>
          <p:cNvPr id="2" name="テキスト プレースホルダー 1"/>
          <p:cNvSpPr>
            <a:spLocks noGrp="1"/>
          </p:cNvSpPr>
          <p:nvPr>
            <p:ph type="body" sz="quarter" idx="4294967295"/>
          </p:nvPr>
        </p:nvSpPr>
        <p:spPr>
          <a:xfrm>
            <a:off x="434121" y="635020"/>
            <a:ext cx="8650212" cy="365106"/>
          </a:xfrm>
          <a:prstGeom prst="rect">
            <a:avLst/>
          </a:prstGeom>
        </p:spPr>
        <p:txBody>
          <a:bodyPr>
            <a:noAutofit/>
          </a:bodyPr>
          <a:lstStyle/>
          <a:p>
            <a:pPr marL="0" indent="0">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現地確認等を行うための地図を出力する方法について説明します。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タイトル 2">
            <a:extLst>
              <a:ext uri="{FF2B5EF4-FFF2-40B4-BE49-F238E27FC236}">
                <a16:creationId xmlns:a16="http://schemas.microsoft.com/office/drawing/2014/main" id="{1CC19D82-9ABD-4A06-959A-1C6939E5E883}"/>
              </a:ext>
            </a:extLst>
          </p:cNvPr>
          <p:cNvSpPr txBox="1">
            <a:spLocks/>
          </p:cNvSpPr>
          <p:nvPr/>
        </p:nvSpPr>
        <p:spPr>
          <a:xfrm>
            <a:off x="345505" y="116632"/>
            <a:ext cx="9494911" cy="576318"/>
          </a:xfrm>
          <a:prstGeom prst="rect">
            <a:avLst/>
          </a:prstGeom>
          <a:noFill/>
        </p:spPr>
        <p:txBody>
          <a:bodyPr lIns="108000" tIns="0" rIns="0" bIns="0" anchor="ctr">
            <a:noAutofit/>
          </a:bodyPr>
          <a:lstStyle>
            <a:lvl1pPr algn="l" defTabSz="914411" rtl="0" eaLnBrk="1" latinLnBrk="0" hangingPunct="1">
              <a:spcBef>
                <a:spcPct val="0"/>
              </a:spcBef>
              <a:buNone/>
              <a:defRPr kumimoji="1" lang="ja-JP" altLang="en-US" sz="2000" b="0" kern="120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r>
              <a:rPr lang="en-US" altLang="ja-JP" dirty="0"/>
              <a:t>1-5. </a:t>
            </a:r>
            <a:r>
              <a:rPr lang="ja-JP" altLang="en-US" dirty="0"/>
              <a:t>農業委員会サポートシステムでの地図の活用方法⑤（地図の印刷設定）</a:t>
            </a:r>
          </a:p>
        </p:txBody>
      </p:sp>
      <p:sp>
        <p:nvSpPr>
          <p:cNvPr id="25" name="テキスト ボックス 24">
            <a:extLst>
              <a:ext uri="{FF2B5EF4-FFF2-40B4-BE49-F238E27FC236}">
                <a16:creationId xmlns:a16="http://schemas.microsoft.com/office/drawing/2014/main" id="{9BC8080F-17A9-486C-9FC4-B556DDCC1AA4}"/>
              </a:ext>
            </a:extLst>
          </p:cNvPr>
          <p:cNvSpPr txBox="1"/>
          <p:nvPr/>
        </p:nvSpPr>
        <p:spPr>
          <a:xfrm>
            <a:off x="9376117" y="1124744"/>
            <a:ext cx="2882883" cy="526297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①「印刷」をクリックすると、地図上に印刷設定画面と現在の縮尺での印刷範囲が表示されます。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②現在の画面縮尺と印刷時の縮尺が表示されます。印刷時の縮尺は手入力でも設定可能です。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③現在の地図上の縮尺でピン・ポリゴンが表示されるか確認ができます。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ピン・ポリゴンの表示は</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20000</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分の</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1</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、ラベルの表示は</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5000</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分の</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1</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まで表示できます。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➃印刷時に方位記号や色分けの凡例等を表示設定を行います。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6" name="正方形/長方形 25">
            <a:extLst>
              <a:ext uri="{FF2B5EF4-FFF2-40B4-BE49-F238E27FC236}">
                <a16:creationId xmlns:a16="http://schemas.microsoft.com/office/drawing/2014/main" id="{8BEE4995-AFB5-41FA-9B2B-4DE2B8667C7A}"/>
              </a:ext>
            </a:extLst>
          </p:cNvPr>
          <p:cNvSpPr/>
          <p:nvPr/>
        </p:nvSpPr>
        <p:spPr>
          <a:xfrm>
            <a:off x="1415480" y="3489650"/>
            <a:ext cx="1457244" cy="6793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27" name="円/楕円 40">
            <a:extLst>
              <a:ext uri="{FF2B5EF4-FFF2-40B4-BE49-F238E27FC236}">
                <a16:creationId xmlns:a16="http://schemas.microsoft.com/office/drawing/2014/main" id="{0DDD0702-197E-4A8A-A160-E7A715A719B9}"/>
              </a:ext>
            </a:extLst>
          </p:cNvPr>
          <p:cNvSpPr/>
          <p:nvPr/>
        </p:nvSpPr>
        <p:spPr>
          <a:xfrm>
            <a:off x="1231707" y="3488739"/>
            <a:ext cx="183773" cy="24503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p>
        </p:txBody>
      </p:sp>
      <p:sp>
        <p:nvSpPr>
          <p:cNvPr id="28" name="正方形/長方形 27">
            <a:extLst>
              <a:ext uri="{FF2B5EF4-FFF2-40B4-BE49-F238E27FC236}">
                <a16:creationId xmlns:a16="http://schemas.microsoft.com/office/drawing/2014/main" id="{F8675773-C552-49A5-B7D2-C6F4AD2D6D65}"/>
              </a:ext>
            </a:extLst>
          </p:cNvPr>
          <p:cNvSpPr/>
          <p:nvPr/>
        </p:nvSpPr>
        <p:spPr>
          <a:xfrm>
            <a:off x="335360" y="3880731"/>
            <a:ext cx="864096" cy="6283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29" name="円/楕円 40">
            <a:extLst>
              <a:ext uri="{FF2B5EF4-FFF2-40B4-BE49-F238E27FC236}">
                <a16:creationId xmlns:a16="http://schemas.microsoft.com/office/drawing/2014/main" id="{D17BC251-87E6-4C06-A6F6-C2C2CEE85E7B}"/>
              </a:ext>
            </a:extLst>
          </p:cNvPr>
          <p:cNvSpPr/>
          <p:nvPr/>
        </p:nvSpPr>
        <p:spPr>
          <a:xfrm>
            <a:off x="1196007" y="4562280"/>
            <a:ext cx="183773" cy="24503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p>
        </p:txBody>
      </p:sp>
      <p:sp>
        <p:nvSpPr>
          <p:cNvPr id="30" name="正方形/長方形 29">
            <a:extLst>
              <a:ext uri="{FF2B5EF4-FFF2-40B4-BE49-F238E27FC236}">
                <a16:creationId xmlns:a16="http://schemas.microsoft.com/office/drawing/2014/main" id="{C2ADBB76-5889-475A-8776-EB557B03FC4C}"/>
              </a:ext>
            </a:extLst>
          </p:cNvPr>
          <p:cNvSpPr/>
          <p:nvPr/>
        </p:nvSpPr>
        <p:spPr>
          <a:xfrm>
            <a:off x="1384317" y="4562280"/>
            <a:ext cx="1396520" cy="5943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31" name="円/楕円 40">
            <a:extLst>
              <a:ext uri="{FF2B5EF4-FFF2-40B4-BE49-F238E27FC236}">
                <a16:creationId xmlns:a16="http://schemas.microsoft.com/office/drawing/2014/main" id="{5F3BCBB0-39DC-4F86-BAC0-8409AA1BEA5A}"/>
              </a:ext>
            </a:extLst>
          </p:cNvPr>
          <p:cNvSpPr/>
          <p:nvPr/>
        </p:nvSpPr>
        <p:spPr>
          <a:xfrm>
            <a:off x="417513" y="4562279"/>
            <a:ext cx="183773" cy="24503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p>
        </p:txBody>
      </p:sp>
      <p:pic>
        <p:nvPicPr>
          <p:cNvPr id="14" name="図 13">
            <a:extLst>
              <a:ext uri="{FF2B5EF4-FFF2-40B4-BE49-F238E27FC236}">
                <a16:creationId xmlns:a16="http://schemas.microsoft.com/office/drawing/2014/main" id="{882009D3-959A-4B6A-AB89-2CE7DE13610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4737" y="1188346"/>
            <a:ext cx="7056785" cy="634792"/>
          </a:xfrm>
          <a:prstGeom prst="rect">
            <a:avLst/>
          </a:prstGeom>
        </p:spPr>
      </p:pic>
      <p:sp>
        <p:nvSpPr>
          <p:cNvPr id="22" name="正方形/長方形 21">
            <a:extLst>
              <a:ext uri="{FF2B5EF4-FFF2-40B4-BE49-F238E27FC236}">
                <a16:creationId xmlns:a16="http://schemas.microsoft.com/office/drawing/2014/main" id="{43384B52-B2F2-44F4-BAE5-02A7849E3687}"/>
              </a:ext>
            </a:extLst>
          </p:cNvPr>
          <p:cNvSpPr/>
          <p:nvPr/>
        </p:nvSpPr>
        <p:spPr>
          <a:xfrm>
            <a:off x="5430405" y="1671698"/>
            <a:ext cx="43204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23" name="円/楕円 40">
            <a:extLst>
              <a:ext uri="{FF2B5EF4-FFF2-40B4-BE49-F238E27FC236}">
                <a16:creationId xmlns:a16="http://schemas.microsoft.com/office/drawing/2014/main" id="{57B4AEA9-3017-4566-A7B3-CF4E1BC97D64}"/>
              </a:ext>
            </a:extLst>
          </p:cNvPr>
          <p:cNvSpPr/>
          <p:nvPr/>
        </p:nvSpPr>
        <p:spPr>
          <a:xfrm>
            <a:off x="5648525" y="1866717"/>
            <a:ext cx="263710" cy="24150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8107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22F639F-BC1E-42E3-B23B-5A5194D26AE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733"/>
          <a:stretch/>
        </p:blipFill>
        <p:spPr>
          <a:xfrm>
            <a:off x="170357" y="1162878"/>
            <a:ext cx="9177739" cy="5290458"/>
          </a:xfrm>
          <a:prstGeom prst="rect">
            <a:avLst/>
          </a:prstGeom>
        </p:spPr>
      </p:pic>
      <p:sp>
        <p:nvSpPr>
          <p:cNvPr id="2" name="テキスト プレースホルダー 1"/>
          <p:cNvSpPr>
            <a:spLocks noGrp="1"/>
          </p:cNvSpPr>
          <p:nvPr>
            <p:ph type="body" sz="quarter" idx="4294967295"/>
          </p:nvPr>
        </p:nvSpPr>
        <p:spPr>
          <a:xfrm>
            <a:off x="434121" y="635020"/>
            <a:ext cx="8650212" cy="365106"/>
          </a:xfrm>
          <a:prstGeom prst="rect">
            <a:avLst/>
          </a:prstGeom>
        </p:spPr>
        <p:txBody>
          <a:bodyPr>
            <a:noAutofit/>
          </a:bodyPr>
          <a:lstStyle/>
          <a:p>
            <a:pPr marL="0" indent="0">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現地確認等を行うための地図を出力する方法について説明します。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タイトル 2">
            <a:extLst>
              <a:ext uri="{FF2B5EF4-FFF2-40B4-BE49-F238E27FC236}">
                <a16:creationId xmlns:a16="http://schemas.microsoft.com/office/drawing/2014/main" id="{1CC19D82-9ABD-4A06-959A-1C6939E5E883}"/>
              </a:ext>
            </a:extLst>
          </p:cNvPr>
          <p:cNvSpPr txBox="1">
            <a:spLocks/>
          </p:cNvSpPr>
          <p:nvPr/>
        </p:nvSpPr>
        <p:spPr>
          <a:xfrm>
            <a:off x="335360" y="116378"/>
            <a:ext cx="9494911" cy="576318"/>
          </a:xfrm>
          <a:prstGeom prst="rect">
            <a:avLst/>
          </a:prstGeom>
          <a:noFill/>
        </p:spPr>
        <p:txBody>
          <a:bodyPr lIns="108000" tIns="0" rIns="0" bIns="0" anchor="ctr">
            <a:noAutofit/>
          </a:bodyPr>
          <a:lstStyle>
            <a:lvl1pPr algn="l" defTabSz="914411" rtl="0" eaLnBrk="1" latinLnBrk="0" hangingPunct="1">
              <a:spcBef>
                <a:spcPct val="0"/>
              </a:spcBef>
              <a:buNone/>
              <a:defRPr kumimoji="1" lang="ja-JP" altLang="en-US" sz="2000" b="0" kern="120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r>
              <a:rPr lang="en-US" altLang="ja-JP" dirty="0"/>
              <a:t>1-5. </a:t>
            </a:r>
            <a:r>
              <a:rPr lang="ja-JP" altLang="en-US" dirty="0"/>
              <a:t>農業委員会サポートシステムでの地図の活用方法⑤（地図の印刷設定）</a:t>
            </a:r>
          </a:p>
        </p:txBody>
      </p:sp>
      <p:sp>
        <p:nvSpPr>
          <p:cNvPr id="23" name="円/楕円 40">
            <a:extLst>
              <a:ext uri="{FF2B5EF4-FFF2-40B4-BE49-F238E27FC236}">
                <a16:creationId xmlns:a16="http://schemas.microsoft.com/office/drawing/2014/main" id="{57B4AEA9-3017-4566-A7B3-CF4E1BC97D64}"/>
              </a:ext>
            </a:extLst>
          </p:cNvPr>
          <p:cNvSpPr/>
          <p:nvPr/>
        </p:nvSpPr>
        <p:spPr>
          <a:xfrm>
            <a:off x="774282" y="3231424"/>
            <a:ext cx="183773" cy="24503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a:extLst>
              <a:ext uri="{FF2B5EF4-FFF2-40B4-BE49-F238E27FC236}">
                <a16:creationId xmlns:a16="http://schemas.microsoft.com/office/drawing/2014/main" id="{9BC8080F-17A9-486C-9FC4-B556DDCC1AA4}"/>
              </a:ext>
            </a:extLst>
          </p:cNvPr>
          <p:cNvSpPr txBox="1"/>
          <p:nvPr/>
        </p:nvSpPr>
        <p:spPr>
          <a:xfrm>
            <a:off x="9376117" y="1124744"/>
            <a:ext cx="2882883" cy="230832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①「テンプレート」で印刷サイズを選択します。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印刷サイズは</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０、</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２～</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A4</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から選択が可能です。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②設定終了後、</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PDF</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出力か画像出力を選択し、地図を出力します。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6" name="正方形/長方形 25">
            <a:extLst>
              <a:ext uri="{FF2B5EF4-FFF2-40B4-BE49-F238E27FC236}">
                <a16:creationId xmlns:a16="http://schemas.microsoft.com/office/drawing/2014/main" id="{8BEE4995-AFB5-41FA-9B2B-4DE2B8667C7A}"/>
              </a:ext>
            </a:extLst>
          </p:cNvPr>
          <p:cNvSpPr/>
          <p:nvPr/>
        </p:nvSpPr>
        <p:spPr>
          <a:xfrm>
            <a:off x="434121" y="3476455"/>
            <a:ext cx="864096" cy="11134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27" name="円/楕円 40">
            <a:extLst>
              <a:ext uri="{FF2B5EF4-FFF2-40B4-BE49-F238E27FC236}">
                <a16:creationId xmlns:a16="http://schemas.microsoft.com/office/drawing/2014/main" id="{0DDD0702-197E-4A8A-A160-E7A715A719B9}"/>
              </a:ext>
            </a:extLst>
          </p:cNvPr>
          <p:cNvSpPr/>
          <p:nvPr/>
        </p:nvSpPr>
        <p:spPr>
          <a:xfrm>
            <a:off x="489351" y="4939547"/>
            <a:ext cx="183773" cy="24503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p>
        </p:txBody>
      </p:sp>
      <p:sp>
        <p:nvSpPr>
          <p:cNvPr id="28" name="正方形/長方形 27">
            <a:extLst>
              <a:ext uri="{FF2B5EF4-FFF2-40B4-BE49-F238E27FC236}">
                <a16:creationId xmlns:a16="http://schemas.microsoft.com/office/drawing/2014/main" id="{F8675773-C552-49A5-B7D2-C6F4AD2D6D65}"/>
              </a:ext>
            </a:extLst>
          </p:cNvPr>
          <p:cNvSpPr/>
          <p:nvPr/>
        </p:nvSpPr>
        <p:spPr>
          <a:xfrm>
            <a:off x="283911" y="5258694"/>
            <a:ext cx="864096" cy="2882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pic>
        <p:nvPicPr>
          <p:cNvPr id="11" name="図 10">
            <a:extLst>
              <a:ext uri="{FF2B5EF4-FFF2-40B4-BE49-F238E27FC236}">
                <a16:creationId xmlns:a16="http://schemas.microsoft.com/office/drawing/2014/main" id="{0F75241D-9174-447C-970F-27E4CDDCA63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70357" y="1157055"/>
            <a:ext cx="7312813" cy="657823"/>
          </a:xfrm>
          <a:prstGeom prst="rect">
            <a:avLst/>
          </a:prstGeom>
        </p:spPr>
      </p:pic>
      <p:sp>
        <p:nvSpPr>
          <p:cNvPr id="22" name="正方形/長方形 21">
            <a:extLst>
              <a:ext uri="{FF2B5EF4-FFF2-40B4-BE49-F238E27FC236}">
                <a16:creationId xmlns:a16="http://schemas.microsoft.com/office/drawing/2014/main" id="{43384B52-B2F2-44F4-BAE5-02A7849E3687}"/>
              </a:ext>
            </a:extLst>
          </p:cNvPr>
          <p:cNvSpPr/>
          <p:nvPr/>
        </p:nvSpPr>
        <p:spPr>
          <a:xfrm>
            <a:off x="5674567" y="1598854"/>
            <a:ext cx="43204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70451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C10BD0C-A87F-4EEA-ADCA-FD0DE5F0AF86}"/>
              </a:ext>
            </a:extLst>
          </p:cNvPr>
          <p:cNvPicPr>
            <a:picLocks noChangeAspect="1"/>
          </p:cNvPicPr>
          <p:nvPr/>
        </p:nvPicPr>
        <p:blipFill>
          <a:blip r:embed="rId3"/>
          <a:stretch>
            <a:fillRect/>
          </a:stretch>
        </p:blipFill>
        <p:spPr>
          <a:xfrm>
            <a:off x="114375" y="1363738"/>
            <a:ext cx="5693593" cy="4645236"/>
          </a:xfrm>
          <a:prstGeom prst="rect">
            <a:avLst/>
          </a:prstGeom>
        </p:spPr>
      </p:pic>
      <p:sp>
        <p:nvSpPr>
          <p:cNvPr id="16" name="タイトル 2">
            <a:extLst>
              <a:ext uri="{FF2B5EF4-FFF2-40B4-BE49-F238E27FC236}">
                <a16:creationId xmlns:a16="http://schemas.microsoft.com/office/drawing/2014/main" id="{1CC19D82-9ABD-4A06-959A-1C6939E5E883}"/>
              </a:ext>
            </a:extLst>
          </p:cNvPr>
          <p:cNvSpPr txBox="1">
            <a:spLocks/>
          </p:cNvSpPr>
          <p:nvPr/>
        </p:nvSpPr>
        <p:spPr>
          <a:xfrm>
            <a:off x="335360" y="116378"/>
            <a:ext cx="9494911" cy="576318"/>
          </a:xfrm>
          <a:prstGeom prst="rect">
            <a:avLst/>
          </a:prstGeom>
          <a:noFill/>
        </p:spPr>
        <p:txBody>
          <a:bodyPr lIns="108000" tIns="0" rIns="0" bIns="0" anchor="ctr">
            <a:noAutofit/>
          </a:bodyPr>
          <a:lstStyle>
            <a:lvl1pPr algn="l" defTabSz="914411" rtl="0" eaLnBrk="1" latinLnBrk="0" hangingPunct="1">
              <a:spcBef>
                <a:spcPct val="0"/>
              </a:spcBef>
              <a:buNone/>
              <a:defRPr kumimoji="1" lang="ja-JP" altLang="en-US" sz="2000" b="0" kern="120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r>
              <a:rPr lang="en-US" altLang="ja-JP" dirty="0"/>
              <a:t>1-5. </a:t>
            </a:r>
            <a:r>
              <a:rPr lang="ja-JP" altLang="en-US" dirty="0"/>
              <a:t>農業委員会サポートシステムでの地図の活用方法⑤（地図の印刷設定）</a:t>
            </a:r>
          </a:p>
        </p:txBody>
      </p:sp>
      <p:sp>
        <p:nvSpPr>
          <p:cNvPr id="25" name="テキスト ボックス 24">
            <a:extLst>
              <a:ext uri="{FF2B5EF4-FFF2-40B4-BE49-F238E27FC236}">
                <a16:creationId xmlns:a16="http://schemas.microsoft.com/office/drawing/2014/main" id="{9BC8080F-17A9-486C-9FC4-B556DDCC1AA4}"/>
              </a:ext>
            </a:extLst>
          </p:cNvPr>
          <p:cNvSpPr txBox="1"/>
          <p:nvPr/>
        </p:nvSpPr>
        <p:spPr>
          <a:xfrm>
            <a:off x="339799" y="807674"/>
            <a:ext cx="11712624" cy="33855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０印刷を行う場合、</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A0</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サイズ一枚で印刷するか、</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A0</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サイズを他のサイズで分割して印刷するか設定を行えます。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pic>
        <p:nvPicPr>
          <p:cNvPr id="5" name="図 4">
            <a:extLst>
              <a:ext uri="{FF2B5EF4-FFF2-40B4-BE49-F238E27FC236}">
                <a16:creationId xmlns:a16="http://schemas.microsoft.com/office/drawing/2014/main" id="{D5920A77-476B-4365-B187-C7B28107E7DA}"/>
              </a:ext>
            </a:extLst>
          </p:cNvPr>
          <p:cNvPicPr>
            <a:picLocks noChangeAspect="1"/>
          </p:cNvPicPr>
          <p:nvPr/>
        </p:nvPicPr>
        <p:blipFill>
          <a:blip r:embed="rId4"/>
          <a:stretch>
            <a:fillRect/>
          </a:stretch>
        </p:blipFill>
        <p:spPr>
          <a:xfrm>
            <a:off x="6119664" y="1332961"/>
            <a:ext cx="5932759" cy="4706790"/>
          </a:xfrm>
          <a:prstGeom prst="rect">
            <a:avLst/>
          </a:prstGeom>
        </p:spPr>
      </p:pic>
      <p:sp>
        <p:nvSpPr>
          <p:cNvPr id="6" name="テキスト ボックス 5">
            <a:extLst>
              <a:ext uri="{FF2B5EF4-FFF2-40B4-BE49-F238E27FC236}">
                <a16:creationId xmlns:a16="http://schemas.microsoft.com/office/drawing/2014/main" id="{B44CAAB6-7F5A-4815-A1C4-E9AA1C4B4CF4}"/>
              </a:ext>
            </a:extLst>
          </p:cNvPr>
          <p:cNvSpPr txBox="1"/>
          <p:nvPr/>
        </p:nvSpPr>
        <p:spPr>
          <a:xfrm>
            <a:off x="191344" y="6178251"/>
            <a:ext cx="5415879" cy="5847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〇</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A4</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サイズで分割印刷する場合。</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→印刷後に貼りわせることで</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A0</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サイズの地図を用意可能</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8" name="テキスト ボックス 7">
            <a:extLst>
              <a:ext uri="{FF2B5EF4-FFF2-40B4-BE49-F238E27FC236}">
                <a16:creationId xmlns:a16="http://schemas.microsoft.com/office/drawing/2014/main" id="{B5A5AD94-A859-49FF-9A8B-A277B6D4F8A6}"/>
              </a:ext>
            </a:extLst>
          </p:cNvPr>
          <p:cNvSpPr txBox="1"/>
          <p:nvPr/>
        </p:nvSpPr>
        <p:spPr>
          <a:xfrm>
            <a:off x="6378103" y="6169960"/>
            <a:ext cx="5415879" cy="33855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〇</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A0</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サイズで印刷する場合。</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pic>
        <p:nvPicPr>
          <p:cNvPr id="9" name="図 8">
            <a:extLst>
              <a:ext uri="{FF2B5EF4-FFF2-40B4-BE49-F238E27FC236}">
                <a16:creationId xmlns:a16="http://schemas.microsoft.com/office/drawing/2014/main" id="{6F7995D5-315B-46DE-AE38-448922BE8BF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22353" y="1363738"/>
            <a:ext cx="4893527" cy="553094"/>
          </a:xfrm>
          <a:prstGeom prst="rect">
            <a:avLst/>
          </a:prstGeom>
        </p:spPr>
      </p:pic>
      <p:pic>
        <p:nvPicPr>
          <p:cNvPr id="10" name="図 9">
            <a:extLst>
              <a:ext uri="{FF2B5EF4-FFF2-40B4-BE49-F238E27FC236}">
                <a16:creationId xmlns:a16="http://schemas.microsoft.com/office/drawing/2014/main" id="{1CFFF6F7-87D5-4D44-925A-531DE8029DD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134741" y="1363738"/>
            <a:ext cx="4893527" cy="553094"/>
          </a:xfrm>
          <a:prstGeom prst="rect">
            <a:avLst/>
          </a:prstGeom>
        </p:spPr>
      </p:pic>
    </p:spTree>
    <p:extLst>
      <p:ext uri="{BB962C8B-B14F-4D97-AF65-F5344CB8AC3E}">
        <p14:creationId xmlns:p14="http://schemas.microsoft.com/office/powerpoint/2010/main" val="1915679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  </a:t>
            </a:r>
            <a:r>
              <a:rPr lang="en-US" altLang="ja-JP" dirty="0"/>
              <a:t>2.</a:t>
            </a:r>
            <a:r>
              <a:rPr lang="ja-JP" altLang="en-US" dirty="0"/>
              <a:t>実務操作</a:t>
            </a:r>
            <a:r>
              <a:rPr lang="en-US" altLang="ja-JP" dirty="0"/>
              <a:t>_</a:t>
            </a:r>
            <a:r>
              <a:rPr lang="ja-JP" altLang="en-US" dirty="0"/>
              <a:t>利用状況調査・利用意向調査（統合調査）業務</a:t>
            </a:r>
            <a:endParaRPr kumimoji="1" lang="ja-JP" altLang="en-US" dirty="0"/>
          </a:p>
        </p:txBody>
      </p:sp>
    </p:spTree>
    <p:extLst>
      <p:ext uri="{BB962C8B-B14F-4D97-AF65-F5344CB8AC3E}">
        <p14:creationId xmlns:p14="http://schemas.microsoft.com/office/powerpoint/2010/main" val="4000308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5">
            <a:extLst>
              <a:ext uri="{FF2B5EF4-FFF2-40B4-BE49-F238E27FC236}">
                <a16:creationId xmlns:a16="http://schemas.microsoft.com/office/drawing/2014/main" id="{8058BEB1-8E33-4F39-9B7C-E542422730DD}"/>
              </a:ext>
            </a:extLst>
          </p:cNvPr>
          <p:cNvSpPr txBox="1">
            <a:spLocks/>
          </p:cNvSpPr>
          <p:nvPr/>
        </p:nvSpPr>
        <p:spPr>
          <a:xfrm>
            <a:off x="286438" y="73622"/>
            <a:ext cx="9494526" cy="547835"/>
          </a:xfrm>
          <a:prstGeom prst="rect">
            <a:avLst/>
          </a:prstGeom>
          <a:noFill/>
        </p:spPr>
        <p:txBody>
          <a:bodyPr lIns="108000" tIns="0" rIns="0" bIns="0" anchor="ctr">
            <a:noAutofit/>
          </a:bodyPr>
          <a:lstStyle>
            <a:lvl1pPr algn="l" defTabSz="914411" rtl="0" eaLnBrk="1" latinLnBrk="0" hangingPunct="1">
              <a:spcBef>
                <a:spcPct val="0"/>
              </a:spcBef>
              <a:buNone/>
              <a:defRPr kumimoji="1" lang="ja-JP" altLang="en-US" sz="2000" b="0" kern="120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r>
              <a:rPr lang="ja-JP" altLang="en-US" dirty="0"/>
              <a:t>利用状況調査・利用意向調査の本システムでの業務フロー</a:t>
            </a:r>
          </a:p>
        </p:txBody>
      </p:sp>
      <p:sp>
        <p:nvSpPr>
          <p:cNvPr id="5" name="正方形/長方形 4">
            <a:extLst>
              <a:ext uri="{FF2B5EF4-FFF2-40B4-BE49-F238E27FC236}">
                <a16:creationId xmlns:a16="http://schemas.microsoft.com/office/drawing/2014/main" id="{7F20E64E-611E-0A7D-3A4E-BA83D44FC28C}"/>
              </a:ext>
            </a:extLst>
          </p:cNvPr>
          <p:cNvSpPr/>
          <p:nvPr/>
        </p:nvSpPr>
        <p:spPr>
          <a:xfrm>
            <a:off x="751161" y="1512555"/>
            <a:ext cx="3993232" cy="289920"/>
          </a:xfrm>
          <a:prstGeom prst="rect">
            <a:avLst/>
          </a:prstGeom>
          <a:solidFill>
            <a:schemeClr val="bg1">
              <a:lumMod val="9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①事前準備</a:t>
            </a:r>
            <a:endParaRPr kumimoji="1" lang="en-US" altLang="ja-JP" sz="1200" b="0" i="0" u="none" strike="noStrike" kern="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a:extLst>
              <a:ext uri="{FF2B5EF4-FFF2-40B4-BE49-F238E27FC236}">
                <a16:creationId xmlns:a16="http://schemas.microsoft.com/office/drawing/2014/main" id="{C4236B70-6A87-3816-9FD4-4EFCDADDFD92}"/>
              </a:ext>
            </a:extLst>
          </p:cNvPr>
          <p:cNvSpPr/>
          <p:nvPr/>
        </p:nvSpPr>
        <p:spPr>
          <a:xfrm>
            <a:off x="707820" y="2138445"/>
            <a:ext cx="3993232" cy="302231"/>
          </a:xfrm>
          <a:prstGeom prst="rect">
            <a:avLst/>
          </a:prstGeom>
          <a:solidFill>
            <a:schemeClr val="bg1">
              <a:lumMod val="95000"/>
            </a:schemeClr>
          </a:solidFill>
          <a:ln w="25400" cap="flat" cmpd="sng" algn="ctr">
            <a:no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②利用状況調査の実施、結果の入力</a:t>
            </a:r>
            <a:endParaRPr kumimoji="1" lang="en-US" sz="1200" b="0" i="0" u="none" strike="noStrike" kern="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a:extLst>
              <a:ext uri="{FF2B5EF4-FFF2-40B4-BE49-F238E27FC236}">
                <a16:creationId xmlns:a16="http://schemas.microsoft.com/office/drawing/2014/main" id="{404E3C07-5B34-2EA9-753F-1C2A93BA534E}"/>
              </a:ext>
            </a:extLst>
          </p:cNvPr>
          <p:cNvSpPr/>
          <p:nvPr/>
        </p:nvSpPr>
        <p:spPr>
          <a:xfrm>
            <a:off x="751161" y="2802025"/>
            <a:ext cx="1982064" cy="368357"/>
          </a:xfrm>
          <a:prstGeom prst="rect">
            <a:avLst/>
          </a:prstGeom>
          <a:solidFill>
            <a:schemeClr val="bg1">
              <a:lumMod val="95000"/>
            </a:schemeClr>
          </a:solidFill>
          <a:ln w="25400" cap="flat" cmpd="sng" algn="ctr">
            <a:no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③利用意向調査票の発出</a:t>
            </a:r>
            <a:endParaRPr kumimoji="1" lang="en-US" sz="1200" b="0" i="0" u="none" strike="noStrike" kern="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a:extLst>
              <a:ext uri="{FF2B5EF4-FFF2-40B4-BE49-F238E27FC236}">
                <a16:creationId xmlns:a16="http://schemas.microsoft.com/office/drawing/2014/main" id="{2811C63A-C2D7-DD4F-58E7-97CE5692511E}"/>
              </a:ext>
            </a:extLst>
          </p:cNvPr>
          <p:cNvSpPr/>
          <p:nvPr/>
        </p:nvSpPr>
        <p:spPr>
          <a:xfrm>
            <a:off x="751161" y="3499175"/>
            <a:ext cx="3930227" cy="254758"/>
          </a:xfrm>
          <a:prstGeom prst="rect">
            <a:avLst/>
          </a:prstGeom>
          <a:solidFill>
            <a:schemeClr val="bg1">
              <a:lumMod val="9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⑤利用意向調査結果の入力</a:t>
            </a:r>
            <a:endParaRPr kumimoji="1" lang="en-US" sz="1200" b="0" i="0" u="none" strike="noStrike" kern="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正方形/長方形 9">
            <a:extLst>
              <a:ext uri="{FF2B5EF4-FFF2-40B4-BE49-F238E27FC236}">
                <a16:creationId xmlns:a16="http://schemas.microsoft.com/office/drawing/2014/main" id="{3CF2E97F-8B6B-2439-D935-A16E04F0559D}"/>
              </a:ext>
            </a:extLst>
          </p:cNvPr>
          <p:cNvSpPr/>
          <p:nvPr/>
        </p:nvSpPr>
        <p:spPr>
          <a:xfrm>
            <a:off x="744186" y="4145087"/>
            <a:ext cx="3993232" cy="254758"/>
          </a:xfrm>
          <a:prstGeom prst="rect">
            <a:avLst/>
          </a:prstGeom>
          <a:solidFill>
            <a:schemeClr val="bg1">
              <a:lumMod val="9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1200" kern="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rPr>
              <a:t>⑥</a:t>
            </a:r>
            <a:r>
              <a:rPr kumimoji="1" lang="ja-JP" altLang="en-US" sz="1200" b="0" i="0" u="none" strike="noStrike" kern="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あっせん等の利用調整や機構への勧告・知事裁定</a:t>
            </a:r>
            <a:endParaRPr kumimoji="1" lang="en-US" sz="1200" b="0" i="0" u="none" strike="noStrike" kern="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正方形/長方形 10">
            <a:extLst>
              <a:ext uri="{FF2B5EF4-FFF2-40B4-BE49-F238E27FC236}">
                <a16:creationId xmlns:a16="http://schemas.microsoft.com/office/drawing/2014/main" id="{11C2C012-18EF-990B-2883-77EDF189DEFF}"/>
              </a:ext>
            </a:extLst>
          </p:cNvPr>
          <p:cNvSpPr/>
          <p:nvPr/>
        </p:nvSpPr>
        <p:spPr>
          <a:xfrm>
            <a:off x="737267" y="4798799"/>
            <a:ext cx="3993232" cy="191109"/>
          </a:xfrm>
          <a:prstGeom prst="rect">
            <a:avLst/>
          </a:prstGeom>
          <a:solidFill>
            <a:schemeClr val="bg1">
              <a:lumMod val="9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⑦遊休農地に対する措置状況・解消結果を入力する</a:t>
            </a:r>
            <a:endParaRPr kumimoji="1" lang="en-US" sz="1200" b="0" i="0" u="none" strike="noStrike" kern="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a:extLst>
              <a:ext uri="{FF2B5EF4-FFF2-40B4-BE49-F238E27FC236}">
                <a16:creationId xmlns:a16="http://schemas.microsoft.com/office/drawing/2014/main" id="{B279E2F5-672A-2DF9-4ED9-36C45973E05A}"/>
              </a:ext>
            </a:extLst>
          </p:cNvPr>
          <p:cNvSpPr/>
          <p:nvPr/>
        </p:nvSpPr>
        <p:spPr>
          <a:xfrm>
            <a:off x="766653" y="5428273"/>
            <a:ext cx="3993232" cy="199537"/>
          </a:xfrm>
          <a:prstGeom prst="rect">
            <a:avLst/>
          </a:prstGeom>
          <a:solidFill>
            <a:schemeClr val="bg1">
              <a:lumMod val="9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⑧国・県への報告様式を出力する</a:t>
            </a:r>
            <a:endParaRPr kumimoji="1" lang="en-US" sz="1200" b="0" i="0" u="none" strike="noStrike" kern="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右矢印 33">
            <a:extLst>
              <a:ext uri="{FF2B5EF4-FFF2-40B4-BE49-F238E27FC236}">
                <a16:creationId xmlns:a16="http://schemas.microsoft.com/office/drawing/2014/main" id="{D1924C56-9604-BD6B-21BA-02C7269FCC94}"/>
              </a:ext>
            </a:extLst>
          </p:cNvPr>
          <p:cNvSpPr/>
          <p:nvPr/>
        </p:nvSpPr>
        <p:spPr>
          <a:xfrm rot="5400000">
            <a:off x="2589168" y="1727803"/>
            <a:ext cx="289431" cy="410374"/>
          </a:xfrm>
          <a:prstGeom prst="rightArrow">
            <a:avLst/>
          </a:prstGeom>
          <a:solidFill>
            <a:srgbClr val="9BBB5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dirty="0">
              <a:ln>
                <a:noFill/>
              </a:ln>
              <a:solidFill>
                <a:srgbClr val="003300"/>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endParaRPr>
          </a:p>
        </p:txBody>
      </p:sp>
      <p:sp>
        <p:nvSpPr>
          <p:cNvPr id="14" name="右矢印 34">
            <a:extLst>
              <a:ext uri="{FF2B5EF4-FFF2-40B4-BE49-F238E27FC236}">
                <a16:creationId xmlns:a16="http://schemas.microsoft.com/office/drawing/2014/main" id="{4568B37F-1670-AE25-87A4-C149883F3056}"/>
              </a:ext>
            </a:extLst>
          </p:cNvPr>
          <p:cNvSpPr/>
          <p:nvPr/>
        </p:nvSpPr>
        <p:spPr>
          <a:xfrm rot="5400000">
            <a:off x="3692646" y="2400606"/>
            <a:ext cx="289431" cy="410374"/>
          </a:xfrm>
          <a:prstGeom prst="rightArrow">
            <a:avLst/>
          </a:prstGeom>
          <a:solidFill>
            <a:srgbClr val="9BBB5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dirty="0">
              <a:ln>
                <a:noFill/>
              </a:ln>
              <a:solidFill>
                <a:srgbClr val="003300"/>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endParaRPr>
          </a:p>
        </p:txBody>
      </p:sp>
      <p:sp>
        <p:nvSpPr>
          <p:cNvPr id="15" name="右矢印 35">
            <a:extLst>
              <a:ext uri="{FF2B5EF4-FFF2-40B4-BE49-F238E27FC236}">
                <a16:creationId xmlns:a16="http://schemas.microsoft.com/office/drawing/2014/main" id="{81304CB4-E153-F0AA-970A-E1804B81600A}"/>
              </a:ext>
            </a:extLst>
          </p:cNvPr>
          <p:cNvSpPr/>
          <p:nvPr/>
        </p:nvSpPr>
        <p:spPr>
          <a:xfrm rot="5400000">
            <a:off x="2651671" y="5014559"/>
            <a:ext cx="289929" cy="410374"/>
          </a:xfrm>
          <a:prstGeom prst="rightArrow">
            <a:avLst/>
          </a:prstGeom>
          <a:solidFill>
            <a:srgbClr val="9BBB5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dirty="0">
              <a:ln>
                <a:noFill/>
              </a:ln>
              <a:solidFill>
                <a:srgbClr val="003300"/>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endParaRPr>
          </a:p>
        </p:txBody>
      </p:sp>
      <p:sp>
        <p:nvSpPr>
          <p:cNvPr id="16" name="右矢印 36">
            <a:extLst>
              <a:ext uri="{FF2B5EF4-FFF2-40B4-BE49-F238E27FC236}">
                <a16:creationId xmlns:a16="http://schemas.microsoft.com/office/drawing/2014/main" id="{92956913-0213-E8D4-F0F4-4927E2742D30}"/>
              </a:ext>
            </a:extLst>
          </p:cNvPr>
          <p:cNvSpPr/>
          <p:nvPr/>
        </p:nvSpPr>
        <p:spPr>
          <a:xfrm rot="5400000">
            <a:off x="2596086" y="3753961"/>
            <a:ext cx="289431" cy="410374"/>
          </a:xfrm>
          <a:prstGeom prst="rightArrow">
            <a:avLst/>
          </a:prstGeom>
          <a:solidFill>
            <a:srgbClr val="9BBB5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dirty="0">
              <a:ln>
                <a:noFill/>
              </a:ln>
              <a:solidFill>
                <a:srgbClr val="003300"/>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endParaRPr>
          </a:p>
        </p:txBody>
      </p:sp>
      <p:sp>
        <p:nvSpPr>
          <p:cNvPr id="17" name="右矢印 37">
            <a:extLst>
              <a:ext uri="{FF2B5EF4-FFF2-40B4-BE49-F238E27FC236}">
                <a16:creationId xmlns:a16="http://schemas.microsoft.com/office/drawing/2014/main" id="{3A7BB2F7-FE25-DE8D-B4F6-E72D3004558B}"/>
              </a:ext>
            </a:extLst>
          </p:cNvPr>
          <p:cNvSpPr/>
          <p:nvPr/>
        </p:nvSpPr>
        <p:spPr>
          <a:xfrm rot="5400000">
            <a:off x="2616821" y="4394726"/>
            <a:ext cx="306856" cy="410374"/>
          </a:xfrm>
          <a:prstGeom prst="rightArrow">
            <a:avLst/>
          </a:prstGeom>
          <a:solidFill>
            <a:srgbClr val="9BBB5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dirty="0">
              <a:ln>
                <a:noFill/>
              </a:ln>
              <a:solidFill>
                <a:srgbClr val="003300"/>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endParaRPr>
          </a:p>
        </p:txBody>
      </p:sp>
      <p:sp>
        <p:nvSpPr>
          <p:cNvPr id="20" name="正方形/長方形 19">
            <a:extLst>
              <a:ext uri="{FF2B5EF4-FFF2-40B4-BE49-F238E27FC236}">
                <a16:creationId xmlns:a16="http://schemas.microsoft.com/office/drawing/2014/main" id="{BD5E5480-12F2-5412-AC85-842003F04AF1}"/>
              </a:ext>
            </a:extLst>
          </p:cNvPr>
          <p:cNvSpPr/>
          <p:nvPr/>
        </p:nvSpPr>
        <p:spPr>
          <a:xfrm>
            <a:off x="551384" y="1016656"/>
            <a:ext cx="4293713" cy="5049520"/>
          </a:xfrm>
          <a:prstGeom prst="rect">
            <a:avLst/>
          </a:pr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dirty="0">
              <a:ln>
                <a:noFill/>
              </a:ln>
              <a:solidFill>
                <a:srgbClr val="003300"/>
              </a:solidFill>
              <a:effectLst>
                <a:outerShdw blurRad="38100" dist="38100" dir="2700000" algn="tl">
                  <a:srgbClr val="000000">
                    <a:alpha val="43137"/>
                  </a:srgbClr>
                </a:outerShdw>
              </a:effectLst>
              <a:uLnTx/>
              <a:uFillTx/>
              <a:latin typeface="FOT-UD角ゴ_ラージ Pro B"/>
              <a:cs typeface="+mn-cs"/>
            </a:endParaRPr>
          </a:p>
        </p:txBody>
      </p:sp>
      <p:sp>
        <p:nvSpPr>
          <p:cNvPr id="24" name="正方形/長方形 23">
            <a:extLst>
              <a:ext uri="{FF2B5EF4-FFF2-40B4-BE49-F238E27FC236}">
                <a16:creationId xmlns:a16="http://schemas.microsoft.com/office/drawing/2014/main" id="{612177E9-5A51-1A48-861D-FD8B576D5813}"/>
              </a:ext>
            </a:extLst>
          </p:cNvPr>
          <p:cNvSpPr/>
          <p:nvPr/>
        </p:nvSpPr>
        <p:spPr>
          <a:xfrm>
            <a:off x="2896934" y="2770023"/>
            <a:ext cx="1784454" cy="400360"/>
          </a:xfrm>
          <a:prstGeom prst="rect">
            <a:avLst/>
          </a:prstGeom>
          <a:solidFill>
            <a:schemeClr val="bg1">
              <a:lumMod val="95000"/>
            </a:schemeClr>
          </a:solidFill>
          <a:ln w="25400" cap="flat" cmpd="sng" algn="ctr">
            <a:no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④非農地判断、非農地通知書の発出</a:t>
            </a:r>
            <a:endParaRPr kumimoji="1" lang="en-US" sz="1200" b="0" i="0" u="none" strike="noStrike" kern="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右矢印 34">
            <a:extLst>
              <a:ext uri="{FF2B5EF4-FFF2-40B4-BE49-F238E27FC236}">
                <a16:creationId xmlns:a16="http://schemas.microsoft.com/office/drawing/2014/main" id="{CC176CCF-30D9-D7F8-3553-69BFA035A482}"/>
              </a:ext>
            </a:extLst>
          </p:cNvPr>
          <p:cNvSpPr/>
          <p:nvPr/>
        </p:nvSpPr>
        <p:spPr>
          <a:xfrm rot="5400000">
            <a:off x="1557485" y="2400607"/>
            <a:ext cx="289431" cy="410374"/>
          </a:xfrm>
          <a:prstGeom prst="rightArrow">
            <a:avLst/>
          </a:prstGeom>
          <a:solidFill>
            <a:srgbClr val="9BBB5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dirty="0">
              <a:ln>
                <a:noFill/>
              </a:ln>
              <a:solidFill>
                <a:srgbClr val="003300"/>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endParaRPr>
          </a:p>
        </p:txBody>
      </p:sp>
      <p:sp>
        <p:nvSpPr>
          <p:cNvPr id="26" name="右矢印 34">
            <a:extLst>
              <a:ext uri="{FF2B5EF4-FFF2-40B4-BE49-F238E27FC236}">
                <a16:creationId xmlns:a16="http://schemas.microsoft.com/office/drawing/2014/main" id="{146FF27C-6ABC-BBF1-31F0-05636AC480FC}"/>
              </a:ext>
            </a:extLst>
          </p:cNvPr>
          <p:cNvSpPr/>
          <p:nvPr/>
        </p:nvSpPr>
        <p:spPr>
          <a:xfrm rot="5400000">
            <a:off x="1557485" y="3159802"/>
            <a:ext cx="289431" cy="410374"/>
          </a:xfrm>
          <a:prstGeom prst="rightArrow">
            <a:avLst/>
          </a:prstGeom>
          <a:solidFill>
            <a:srgbClr val="9BBB5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dirty="0">
              <a:ln>
                <a:noFill/>
              </a:ln>
              <a:solidFill>
                <a:srgbClr val="003300"/>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endParaRPr>
          </a:p>
        </p:txBody>
      </p:sp>
      <p:graphicFrame>
        <p:nvGraphicFramePr>
          <p:cNvPr id="2" name="表 2">
            <a:extLst>
              <a:ext uri="{FF2B5EF4-FFF2-40B4-BE49-F238E27FC236}">
                <a16:creationId xmlns:a16="http://schemas.microsoft.com/office/drawing/2014/main" id="{5A83ED06-A686-0A96-7854-1018F47E379A}"/>
              </a:ext>
            </a:extLst>
          </p:cNvPr>
          <p:cNvGraphicFramePr>
            <a:graphicFrameLocks noGrp="1"/>
          </p:cNvGraphicFramePr>
          <p:nvPr/>
        </p:nvGraphicFramePr>
        <p:xfrm>
          <a:off x="5426386" y="1023109"/>
          <a:ext cx="6201644" cy="5049520"/>
        </p:xfrm>
        <a:graphic>
          <a:graphicData uri="http://schemas.openxmlformats.org/drawingml/2006/table">
            <a:tbl>
              <a:tblPr firstRow="1" bandRow="1">
                <a:tableStyleId>{5C22544A-7EE6-4342-B048-85BDC9FD1C3A}</a:tableStyleId>
              </a:tblPr>
              <a:tblGrid>
                <a:gridCol w="525432">
                  <a:extLst>
                    <a:ext uri="{9D8B030D-6E8A-4147-A177-3AD203B41FA5}">
                      <a16:colId xmlns:a16="http://schemas.microsoft.com/office/drawing/2014/main" val="2753099072"/>
                    </a:ext>
                  </a:extLst>
                </a:gridCol>
                <a:gridCol w="5676212">
                  <a:extLst>
                    <a:ext uri="{9D8B030D-6E8A-4147-A177-3AD203B41FA5}">
                      <a16:colId xmlns:a16="http://schemas.microsoft.com/office/drawing/2014/main" val="3511578744"/>
                    </a:ext>
                  </a:extLst>
                </a:gridCol>
              </a:tblGrid>
              <a:tr h="370840">
                <a:tc>
                  <a:txBody>
                    <a:bodyPr/>
                    <a:lstStyle/>
                    <a:p>
                      <a:r>
                        <a:rPr kumimoji="1" lang="ja-JP" altLang="en-US" sz="1200" b="0" dirty="0">
                          <a:solidFill>
                            <a:schemeClr val="tx1"/>
                          </a:solidFill>
                          <a:latin typeface="メイリオ" panose="020B0604030504040204" pitchFamily="50" charset="-128"/>
                          <a:ea typeface="メイリオ" panose="020B0604030504040204" pitchFamily="50" charset="-128"/>
                        </a:rPr>
                        <a:t>番号</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kumimoji="1" lang="ja-JP" altLang="en-US" sz="1200" b="0" dirty="0">
                          <a:solidFill>
                            <a:schemeClr val="tx1"/>
                          </a:solidFill>
                          <a:latin typeface="メイリオ" panose="020B0604030504040204" pitchFamily="50" charset="-128"/>
                          <a:ea typeface="メイリオ" panose="020B0604030504040204" pitchFamily="50" charset="-128"/>
                        </a:rPr>
                        <a:t>農業委員会サポートシステムで行う作業</a:t>
                      </a:r>
                      <a:endParaRPr kumimoji="1" lang="en-US" altLang="ja-JP" sz="1200" b="0" dirty="0">
                        <a:solidFill>
                          <a:schemeClr val="tx1"/>
                        </a:solidFill>
                        <a:latin typeface="メイリオ" panose="020B0604030504040204" pitchFamily="50" charset="-128"/>
                        <a:ea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3860377574"/>
                  </a:ext>
                </a:extLst>
              </a:tr>
              <a:tr h="370840">
                <a:tc>
                  <a:txBody>
                    <a:bodyPr/>
                    <a:lstStyle/>
                    <a:p>
                      <a:r>
                        <a:rPr kumimoji="1" lang="ja-JP" altLang="en-US" sz="1200" b="0" dirty="0">
                          <a:solidFill>
                            <a:schemeClr val="tx1"/>
                          </a:solidFill>
                          <a:latin typeface="メイリオ" panose="020B0604030504040204" pitchFamily="50" charset="-128"/>
                          <a:ea typeface="メイリオ" panose="020B0604030504040204" pitchFamily="50" charset="-128"/>
                        </a:rPr>
                        <a:t>①</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200" b="0" dirty="0">
                          <a:solidFill>
                            <a:schemeClr val="tx1"/>
                          </a:solidFill>
                          <a:latin typeface="メイリオ" panose="020B0604030504040204" pitchFamily="50" charset="-128"/>
                          <a:ea typeface="メイリオ" panose="020B0604030504040204" pitchFamily="50" charset="-128"/>
                        </a:rPr>
                        <a:t>○調査票を出力する場合</a:t>
                      </a:r>
                      <a:endParaRPr kumimoji="1" lang="en-US" altLang="ja-JP" sz="1200" b="0" dirty="0">
                        <a:solidFill>
                          <a:schemeClr val="tx1"/>
                        </a:solidFill>
                        <a:latin typeface="メイリオ" panose="020B0604030504040204" pitchFamily="50" charset="-128"/>
                        <a:ea typeface="メイリオ" panose="020B0604030504040204" pitchFamily="50" charset="-128"/>
                      </a:endParaRPr>
                    </a:p>
                    <a:p>
                      <a:r>
                        <a:rPr kumimoji="1" lang="ja-JP" altLang="en-US" sz="1200" b="0" dirty="0">
                          <a:solidFill>
                            <a:schemeClr val="tx1"/>
                          </a:solidFill>
                          <a:latin typeface="メイリオ" panose="020B0604030504040204" pitchFamily="50" charset="-128"/>
                          <a:ea typeface="メイリオ" panose="020B0604030504040204" pitchFamily="50" charset="-128"/>
                        </a:rPr>
                        <a:t>・調査票を出力する場合、</a:t>
                      </a:r>
                      <a:r>
                        <a:rPr kumimoji="1" lang="en-US" altLang="ja-JP" sz="1200" b="0" dirty="0">
                          <a:solidFill>
                            <a:schemeClr val="tx1"/>
                          </a:solidFill>
                          <a:latin typeface="メイリオ" panose="020B0604030504040204" pitchFamily="50" charset="-128"/>
                          <a:ea typeface="メイリオ" panose="020B0604030504040204" pitchFamily="50" charset="-128"/>
                        </a:rPr>
                        <a:t>【</a:t>
                      </a:r>
                      <a:r>
                        <a:rPr kumimoji="1" lang="ja-JP" altLang="en-US" sz="1200" b="0" dirty="0">
                          <a:solidFill>
                            <a:schemeClr val="tx1"/>
                          </a:solidFill>
                          <a:latin typeface="メイリオ" panose="020B0604030504040204" pitchFamily="50" charset="-128"/>
                          <a:ea typeface="メイリオ" panose="020B0604030504040204" pitchFamily="50" charset="-128"/>
                        </a:rPr>
                        <a:t>各種帳票</a:t>
                      </a:r>
                      <a:r>
                        <a:rPr kumimoji="1" lang="en-US" altLang="ja-JP" sz="1200" b="0" dirty="0">
                          <a:solidFill>
                            <a:schemeClr val="tx1"/>
                          </a:solidFill>
                          <a:latin typeface="メイリオ" panose="020B0604030504040204" pitchFamily="50" charset="-128"/>
                          <a:ea typeface="メイリオ" panose="020B0604030504040204" pitchFamily="50" charset="-128"/>
                        </a:rPr>
                        <a:t>】</a:t>
                      </a:r>
                      <a:r>
                        <a:rPr kumimoji="1" lang="ja-JP" altLang="en-US" sz="1200" b="0" dirty="0">
                          <a:solidFill>
                            <a:schemeClr val="tx1"/>
                          </a:solidFill>
                          <a:latin typeface="メイリオ" panose="020B0604030504040204" pitchFamily="50" charset="-128"/>
                          <a:ea typeface="メイリオ" panose="020B0604030504040204" pitchFamily="50" charset="-128"/>
                        </a:rPr>
                        <a:t>から利用状況調査票を出力。</a:t>
                      </a:r>
                      <a:endParaRPr kumimoji="1" lang="en-US" altLang="ja-JP" sz="1200" b="0" dirty="0">
                        <a:solidFill>
                          <a:schemeClr val="tx1"/>
                        </a:solidFill>
                        <a:latin typeface="メイリオ" panose="020B0604030504040204" pitchFamily="50" charset="-128"/>
                        <a:ea typeface="メイリオ" panose="020B0604030504040204" pitchFamily="50" charset="-128"/>
                      </a:endParaRPr>
                    </a:p>
                    <a:p>
                      <a:r>
                        <a:rPr kumimoji="1" lang="ja-JP" altLang="en-US" sz="1200" b="0" dirty="0">
                          <a:solidFill>
                            <a:schemeClr val="tx1"/>
                          </a:solidFill>
                          <a:latin typeface="メイリオ" panose="020B0604030504040204" pitchFamily="50" charset="-128"/>
                          <a:ea typeface="メイリオ" panose="020B0604030504040204" pitchFamily="50" charset="-128"/>
                        </a:rPr>
                        <a:t>・</a:t>
                      </a:r>
                      <a:r>
                        <a:rPr kumimoji="1" lang="en-US" altLang="ja-JP" sz="1200" b="0" dirty="0">
                          <a:solidFill>
                            <a:schemeClr val="tx1"/>
                          </a:solidFill>
                          <a:latin typeface="メイリオ" panose="020B0604030504040204" pitchFamily="50" charset="-128"/>
                          <a:ea typeface="メイリオ" panose="020B0604030504040204" pitchFamily="50" charset="-128"/>
                        </a:rPr>
                        <a:t>【</a:t>
                      </a:r>
                      <a:r>
                        <a:rPr kumimoji="1" lang="ja-JP" altLang="en-US" sz="1200" b="0" dirty="0">
                          <a:solidFill>
                            <a:schemeClr val="tx1"/>
                          </a:solidFill>
                          <a:latin typeface="メイリオ" panose="020B0604030504040204" pitchFamily="50" charset="-128"/>
                          <a:ea typeface="メイリオ" panose="020B0604030504040204" pitchFamily="50" charset="-128"/>
                        </a:rPr>
                        <a:t>地図管理</a:t>
                      </a:r>
                      <a:r>
                        <a:rPr kumimoji="1" lang="en-US" altLang="ja-JP" sz="1200" b="0" dirty="0">
                          <a:solidFill>
                            <a:schemeClr val="tx1"/>
                          </a:solidFill>
                          <a:latin typeface="メイリオ" panose="020B0604030504040204" pitchFamily="50" charset="-128"/>
                          <a:ea typeface="メイリオ" panose="020B0604030504040204" pitchFamily="50" charset="-128"/>
                        </a:rPr>
                        <a:t>】</a:t>
                      </a:r>
                      <a:r>
                        <a:rPr kumimoji="1" lang="ja-JP" altLang="en-US" sz="1200" b="0" dirty="0">
                          <a:solidFill>
                            <a:schemeClr val="tx1"/>
                          </a:solidFill>
                          <a:latin typeface="メイリオ" panose="020B0604030504040204" pitchFamily="50" charset="-128"/>
                          <a:ea typeface="メイリオ" panose="020B0604030504040204" pitchFamily="50" charset="-128"/>
                        </a:rPr>
                        <a:t>で対象地区の地図を印刷</a:t>
                      </a:r>
                      <a:endParaRPr kumimoji="1" lang="en-US" altLang="ja-JP" sz="1200" b="0" dirty="0">
                        <a:solidFill>
                          <a:schemeClr val="tx1"/>
                        </a:solidFill>
                        <a:latin typeface="メイリオ" panose="020B0604030504040204" pitchFamily="50" charset="-128"/>
                        <a:ea typeface="メイリオ" panose="020B0604030504040204" pitchFamily="50" charset="-128"/>
                      </a:endParaRPr>
                    </a:p>
                    <a:p>
                      <a:r>
                        <a:rPr kumimoji="1" lang="ja-JP" altLang="en-US" sz="1200" b="0" dirty="0">
                          <a:solidFill>
                            <a:schemeClr val="tx1"/>
                          </a:solidFill>
                          <a:latin typeface="メイリオ" panose="020B0604030504040204" pitchFamily="50" charset="-128"/>
                          <a:ea typeface="メイリオ" panose="020B0604030504040204" pitchFamily="50" charset="-128"/>
                        </a:rPr>
                        <a:t>○現地確認アプリを利用する場合</a:t>
                      </a:r>
                      <a:endParaRPr kumimoji="1" lang="en-US" altLang="ja-JP" sz="1200" b="0" dirty="0">
                        <a:solidFill>
                          <a:schemeClr val="tx1"/>
                        </a:solidFill>
                        <a:latin typeface="メイリオ" panose="020B0604030504040204" pitchFamily="50" charset="-128"/>
                        <a:ea typeface="メイリオ" panose="020B0604030504040204" pitchFamily="50" charset="-128"/>
                      </a:endParaRPr>
                    </a:p>
                    <a:p>
                      <a:r>
                        <a:rPr kumimoji="1" lang="ja-JP" altLang="en-US" sz="1200" b="0" dirty="0">
                          <a:solidFill>
                            <a:schemeClr val="tx1"/>
                          </a:solidFill>
                          <a:latin typeface="メイリオ" panose="020B0604030504040204" pitchFamily="50" charset="-128"/>
                          <a:ea typeface="メイリオ" panose="020B0604030504040204" pitchFamily="50" charset="-128"/>
                        </a:rPr>
                        <a:t>・「現地確認アプリ」での行程作成</a:t>
                      </a:r>
                      <a:endParaRPr kumimoji="1" lang="en-US" altLang="ja-JP" sz="1200" b="0" dirty="0">
                        <a:solidFill>
                          <a:schemeClr val="tx1"/>
                        </a:solidFill>
                        <a:latin typeface="メイリオ" panose="020B0604030504040204" pitchFamily="50" charset="-128"/>
                        <a:ea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26339214"/>
                  </a:ext>
                </a:extLst>
              </a:tr>
              <a:tr h="370840">
                <a:tc>
                  <a:txBody>
                    <a:bodyPr/>
                    <a:lstStyle/>
                    <a:p>
                      <a:r>
                        <a:rPr kumimoji="1" lang="ja-JP" altLang="en-US" sz="1200" dirty="0">
                          <a:solidFill>
                            <a:schemeClr val="tx1"/>
                          </a:solidFill>
                          <a:latin typeface="メイリオ" panose="020B0604030504040204" pitchFamily="50" charset="-128"/>
                          <a:ea typeface="メイリオ" panose="020B0604030504040204" pitchFamily="50" charset="-128"/>
                        </a:rPr>
                        <a:t>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200" dirty="0">
                          <a:solidFill>
                            <a:schemeClr val="tx1"/>
                          </a:solidFill>
                          <a:latin typeface="メイリオ" panose="020B0604030504040204" pitchFamily="50" charset="-128"/>
                          <a:ea typeface="メイリオ" panose="020B0604030504040204" pitchFamily="50" charset="-128"/>
                        </a:rPr>
                        <a:t>（１）</a:t>
                      </a:r>
                      <a:r>
                        <a:rPr kumimoji="1" lang="en-US" altLang="ja-JP" sz="1200" dirty="0">
                          <a:solidFill>
                            <a:schemeClr val="tx1"/>
                          </a:solidFill>
                          <a:latin typeface="メイリオ" panose="020B0604030504040204" pitchFamily="50" charset="-128"/>
                          <a:ea typeface="メイリオ" panose="020B0604030504040204" pitchFamily="50" charset="-128"/>
                        </a:rPr>
                        <a:t>【</a:t>
                      </a:r>
                      <a:r>
                        <a:rPr kumimoji="1" lang="ja-JP" altLang="en-US" sz="1200" dirty="0">
                          <a:solidFill>
                            <a:schemeClr val="tx1"/>
                          </a:solidFill>
                          <a:latin typeface="メイリオ" panose="020B0604030504040204" pitchFamily="50" charset="-128"/>
                          <a:ea typeface="メイリオ" panose="020B0604030504040204" pitchFamily="50" charset="-128"/>
                        </a:rPr>
                        <a:t>台帳管理</a:t>
                      </a:r>
                      <a:r>
                        <a:rPr kumimoji="1" lang="en-US" altLang="ja-JP" sz="1200" dirty="0">
                          <a:solidFill>
                            <a:schemeClr val="tx1"/>
                          </a:solidFill>
                          <a:latin typeface="メイリオ" panose="020B0604030504040204" pitchFamily="50" charset="-128"/>
                          <a:ea typeface="メイリオ" panose="020B0604030504040204" pitchFamily="50" charset="-128"/>
                        </a:rPr>
                        <a:t>】-</a:t>
                      </a:r>
                      <a:r>
                        <a:rPr kumimoji="1" lang="ja-JP" altLang="en-US" sz="1200" dirty="0">
                          <a:solidFill>
                            <a:schemeClr val="tx1"/>
                          </a:solidFill>
                          <a:latin typeface="メイリオ" panose="020B0604030504040204" pitchFamily="50" charset="-128"/>
                          <a:ea typeface="メイリオ" panose="020B0604030504040204" pitchFamily="50" charset="-128"/>
                        </a:rPr>
                        <a:t>「利用状況調査</a:t>
                      </a:r>
                      <a:r>
                        <a:rPr kumimoji="1" lang="en-US" altLang="ja-JP" sz="1200" dirty="0">
                          <a:solidFill>
                            <a:schemeClr val="tx1"/>
                          </a:solidFill>
                          <a:latin typeface="メイリオ" panose="020B0604030504040204" pitchFamily="50" charset="-128"/>
                          <a:ea typeface="メイリオ" panose="020B0604030504040204" pitchFamily="50" charset="-128"/>
                        </a:rPr>
                        <a:t>/</a:t>
                      </a:r>
                      <a:r>
                        <a:rPr kumimoji="1" lang="ja-JP" altLang="en-US" sz="1200" dirty="0">
                          <a:solidFill>
                            <a:schemeClr val="tx1"/>
                          </a:solidFill>
                          <a:latin typeface="メイリオ" panose="020B0604030504040204" pitchFamily="50" charset="-128"/>
                          <a:ea typeface="メイリオ" panose="020B0604030504040204" pitchFamily="50" charset="-128"/>
                        </a:rPr>
                        <a:t>意向調査」タブで一筆ずつ直接入力。</a:t>
                      </a:r>
                    </a:p>
                    <a:p>
                      <a:r>
                        <a:rPr kumimoji="1" lang="ja-JP" altLang="en-US" sz="1200" dirty="0">
                          <a:solidFill>
                            <a:schemeClr val="tx1"/>
                          </a:solidFill>
                          <a:latin typeface="メイリオ" panose="020B0604030504040204" pitchFamily="50" charset="-128"/>
                          <a:ea typeface="メイリオ" panose="020B0604030504040204" pitchFamily="50" charset="-128"/>
                        </a:rPr>
                        <a:t>（２）</a:t>
                      </a:r>
                      <a:r>
                        <a:rPr kumimoji="1" lang="en-US" altLang="ja-JP" sz="1200" dirty="0">
                          <a:solidFill>
                            <a:schemeClr val="tx1"/>
                          </a:solidFill>
                          <a:latin typeface="メイリオ" panose="020B0604030504040204" pitchFamily="50" charset="-128"/>
                          <a:ea typeface="メイリオ" panose="020B0604030504040204" pitchFamily="50" charset="-128"/>
                        </a:rPr>
                        <a:t>【</a:t>
                      </a:r>
                      <a:r>
                        <a:rPr kumimoji="1" lang="ja-JP" altLang="en-US" sz="1200" dirty="0">
                          <a:solidFill>
                            <a:schemeClr val="tx1"/>
                          </a:solidFill>
                          <a:latin typeface="メイリオ" panose="020B0604030504040204" pitchFamily="50" charset="-128"/>
                          <a:ea typeface="メイリオ" panose="020B0604030504040204" pitchFamily="50" charset="-128"/>
                        </a:rPr>
                        <a:t>台帳・地図補正</a:t>
                      </a:r>
                      <a:r>
                        <a:rPr kumimoji="1" lang="en-US" altLang="ja-JP" sz="1200" dirty="0">
                          <a:solidFill>
                            <a:schemeClr val="tx1"/>
                          </a:solidFill>
                          <a:latin typeface="メイリオ" panose="020B0604030504040204" pitchFamily="50" charset="-128"/>
                          <a:ea typeface="メイリオ" panose="020B0604030504040204" pitchFamily="50" charset="-128"/>
                        </a:rPr>
                        <a:t>】-</a:t>
                      </a:r>
                      <a:r>
                        <a:rPr kumimoji="1" lang="ja-JP" altLang="en-US" sz="1200" dirty="0">
                          <a:solidFill>
                            <a:schemeClr val="tx1"/>
                          </a:solidFill>
                          <a:latin typeface="メイリオ" panose="020B0604030504040204" pitchFamily="50" charset="-128"/>
                          <a:ea typeface="メイリオ" panose="020B0604030504040204" pitchFamily="50" charset="-128"/>
                        </a:rPr>
                        <a:t>「利用状況</a:t>
                      </a:r>
                      <a:r>
                        <a:rPr kumimoji="1" lang="en-US" altLang="ja-JP" sz="1200" dirty="0">
                          <a:solidFill>
                            <a:schemeClr val="tx1"/>
                          </a:solidFill>
                          <a:latin typeface="メイリオ" panose="020B0604030504040204" pitchFamily="50" charset="-128"/>
                          <a:ea typeface="メイリオ" panose="020B0604030504040204" pitchFamily="50" charset="-128"/>
                        </a:rPr>
                        <a:t>/</a:t>
                      </a:r>
                      <a:r>
                        <a:rPr kumimoji="1" lang="ja-JP" altLang="en-US" sz="1200" dirty="0">
                          <a:solidFill>
                            <a:schemeClr val="tx1"/>
                          </a:solidFill>
                          <a:latin typeface="メイリオ" panose="020B0604030504040204" pitchFamily="50" charset="-128"/>
                          <a:ea typeface="メイリオ" panose="020B0604030504040204" pitchFamily="50" charset="-128"/>
                        </a:rPr>
                        <a:t>意向調査補正」で更新する。</a:t>
                      </a:r>
                    </a:p>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en-US" altLang="ja-JP" sz="1200" dirty="0">
                          <a:solidFill>
                            <a:schemeClr val="tx1"/>
                          </a:solidFill>
                          <a:latin typeface="メイリオ" panose="020B0604030504040204" pitchFamily="50" charset="-128"/>
                          <a:ea typeface="メイリオ" panose="020B0604030504040204" pitchFamily="50" charset="-128"/>
                        </a:rPr>
                        <a:t>※</a:t>
                      </a:r>
                      <a:r>
                        <a:rPr kumimoji="1" lang="ja-JP" altLang="en-US" sz="1200" dirty="0">
                          <a:solidFill>
                            <a:schemeClr val="tx1"/>
                          </a:solidFill>
                          <a:latin typeface="メイリオ" panose="020B0604030504040204" pitchFamily="50" charset="-128"/>
                          <a:ea typeface="メイリオ" panose="020B0604030504040204" pitchFamily="50" charset="-128"/>
                        </a:rPr>
                        <a:t>入力内容が同一の場合複数筆を同時に補正可能。</a:t>
                      </a:r>
                    </a:p>
                    <a:p>
                      <a:r>
                        <a:rPr kumimoji="1" lang="ja-JP" altLang="en-US" sz="1200" dirty="0">
                          <a:solidFill>
                            <a:schemeClr val="tx1"/>
                          </a:solidFill>
                          <a:latin typeface="メイリオ" panose="020B0604030504040204" pitchFamily="50" charset="-128"/>
                          <a:ea typeface="メイリオ" panose="020B0604030504040204" pitchFamily="50" charset="-128"/>
                        </a:rPr>
                        <a:t>（３）</a:t>
                      </a:r>
                      <a:r>
                        <a:rPr kumimoji="1" lang="en-US" altLang="ja-JP" sz="1200" dirty="0">
                          <a:solidFill>
                            <a:schemeClr val="tx1"/>
                          </a:solidFill>
                          <a:latin typeface="メイリオ" panose="020B0604030504040204" pitchFamily="50" charset="-128"/>
                          <a:ea typeface="メイリオ" panose="020B0604030504040204" pitchFamily="50" charset="-128"/>
                        </a:rPr>
                        <a:t>【</a:t>
                      </a:r>
                      <a:r>
                        <a:rPr kumimoji="1" lang="ja-JP" altLang="en-US" sz="1200" dirty="0">
                          <a:solidFill>
                            <a:schemeClr val="tx1"/>
                          </a:solidFill>
                          <a:latin typeface="メイリオ" panose="020B0604030504040204" pitchFamily="50" charset="-128"/>
                          <a:ea typeface="メイリオ" panose="020B0604030504040204" pitchFamily="50" charset="-128"/>
                        </a:rPr>
                        <a:t>台帳・地図補正</a:t>
                      </a:r>
                      <a:r>
                        <a:rPr kumimoji="1" lang="en-US" altLang="ja-JP" sz="1200" dirty="0">
                          <a:solidFill>
                            <a:schemeClr val="tx1"/>
                          </a:solidFill>
                          <a:latin typeface="メイリオ" panose="020B0604030504040204" pitchFamily="50" charset="-128"/>
                          <a:ea typeface="メイリオ" panose="020B0604030504040204" pitchFamily="50" charset="-128"/>
                        </a:rPr>
                        <a:t>】-</a:t>
                      </a:r>
                      <a:r>
                        <a:rPr kumimoji="1" lang="ja-JP" altLang="en-US" sz="1200" dirty="0">
                          <a:solidFill>
                            <a:schemeClr val="tx1"/>
                          </a:solidFill>
                          <a:latin typeface="メイリオ" panose="020B0604030504040204" pitchFamily="50" charset="-128"/>
                          <a:ea typeface="メイリオ" panose="020B0604030504040204" pitchFamily="50" charset="-128"/>
                        </a:rPr>
                        <a:t>「</a:t>
                      </a:r>
                      <a:r>
                        <a:rPr kumimoji="1" lang="en-US" altLang="ja-JP" sz="1200" dirty="0">
                          <a:solidFill>
                            <a:schemeClr val="tx1"/>
                          </a:solidFill>
                          <a:latin typeface="メイリオ" panose="020B0604030504040204" pitchFamily="50" charset="-128"/>
                          <a:ea typeface="メイリオ" panose="020B0604030504040204" pitchFamily="50" charset="-128"/>
                        </a:rPr>
                        <a:t>CSV</a:t>
                      </a:r>
                      <a:r>
                        <a:rPr kumimoji="1" lang="ja-JP" altLang="en-US" sz="1200" dirty="0">
                          <a:solidFill>
                            <a:schemeClr val="tx1"/>
                          </a:solidFill>
                          <a:latin typeface="メイリオ" panose="020B0604030504040204" pitchFamily="50" charset="-128"/>
                          <a:ea typeface="メイリオ" panose="020B0604030504040204" pitchFamily="50" charset="-128"/>
                        </a:rPr>
                        <a:t>取込補正」で</a:t>
                      </a:r>
                      <a:r>
                        <a:rPr kumimoji="1" lang="en-US" altLang="ja-JP" sz="1200" dirty="0">
                          <a:solidFill>
                            <a:schemeClr val="tx1"/>
                          </a:solidFill>
                          <a:latin typeface="メイリオ" panose="020B0604030504040204" pitchFamily="50" charset="-128"/>
                          <a:ea typeface="メイリオ" panose="020B0604030504040204" pitchFamily="50" charset="-128"/>
                        </a:rPr>
                        <a:t>CSV</a:t>
                      </a:r>
                      <a:r>
                        <a:rPr kumimoji="1" lang="ja-JP" altLang="en-US" sz="1200" dirty="0">
                          <a:solidFill>
                            <a:schemeClr val="tx1"/>
                          </a:solidFill>
                          <a:latin typeface="メイリオ" panose="020B0604030504040204" pitchFamily="50" charset="-128"/>
                          <a:ea typeface="メイリオ" panose="020B0604030504040204" pitchFamily="50" charset="-128"/>
                        </a:rPr>
                        <a:t>出力で更新する。</a:t>
                      </a:r>
                      <a:endParaRPr kumimoji="1" lang="en-US" altLang="ja-JP" sz="1200" dirty="0">
                        <a:solidFill>
                          <a:schemeClr val="tx1"/>
                        </a:solidFill>
                        <a:latin typeface="メイリオ" panose="020B0604030504040204" pitchFamily="50" charset="-128"/>
                        <a:ea typeface="メイリオ" panose="020B0604030504040204" pitchFamily="50" charset="-128"/>
                      </a:endParaRPr>
                    </a:p>
                    <a:p>
                      <a:r>
                        <a:rPr kumimoji="1" lang="ja-JP" altLang="en-US" sz="1200" dirty="0">
                          <a:solidFill>
                            <a:schemeClr val="tx1"/>
                          </a:solidFill>
                          <a:latin typeface="メイリオ" panose="020B0604030504040204" pitchFamily="50" charset="-128"/>
                          <a:ea typeface="メイリオ" panose="020B0604030504040204" pitchFamily="50" charset="-128"/>
                        </a:rPr>
                        <a:t>（４）「現地確認アプリ」から連携された調査結果を反映する。</a:t>
                      </a:r>
                    </a:p>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en-US" altLang="ja-JP" sz="1200" dirty="0">
                          <a:solidFill>
                            <a:schemeClr val="tx1"/>
                          </a:solidFill>
                          <a:latin typeface="メイリオ" panose="020B0604030504040204" pitchFamily="50" charset="-128"/>
                          <a:ea typeface="メイリオ" panose="020B0604030504040204" pitchFamily="50" charset="-128"/>
                        </a:rPr>
                        <a:t>※</a:t>
                      </a:r>
                      <a:r>
                        <a:rPr kumimoji="1" lang="ja-JP" altLang="en-US" sz="1200" dirty="0">
                          <a:solidFill>
                            <a:schemeClr val="tx1"/>
                          </a:solidFill>
                          <a:latin typeface="メイリオ" panose="020B0604030504040204" pitchFamily="50" charset="-128"/>
                          <a:ea typeface="メイリオ" panose="020B0604030504040204" pitchFamily="50" charset="-128"/>
                        </a:rPr>
                        <a:t>利用状況調査結果のみ</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7108778"/>
                  </a:ext>
                </a:extLst>
              </a:tr>
              <a:tr h="370840">
                <a:tc>
                  <a:txBody>
                    <a:bodyPr/>
                    <a:lstStyle/>
                    <a:p>
                      <a:r>
                        <a:rPr kumimoji="1" lang="ja-JP" altLang="en-US" sz="1200" dirty="0">
                          <a:solidFill>
                            <a:schemeClr val="tx1"/>
                          </a:solidFill>
                          <a:latin typeface="メイリオ" panose="020B0604030504040204" pitchFamily="50" charset="-128"/>
                          <a:ea typeface="メイリオ" panose="020B0604030504040204" pitchFamily="50" charset="-128"/>
                        </a:rPr>
                        <a:t>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200" dirty="0">
                          <a:solidFill>
                            <a:schemeClr val="tx1"/>
                          </a:solidFill>
                          <a:latin typeface="メイリオ" panose="020B0604030504040204" pitchFamily="50" charset="-128"/>
                          <a:ea typeface="メイリオ" panose="020B0604030504040204" pitchFamily="50" charset="-128"/>
                        </a:rPr>
                        <a:t>・</a:t>
                      </a:r>
                      <a:r>
                        <a:rPr kumimoji="1" lang="en-US" altLang="ja-JP" sz="1200" dirty="0">
                          <a:solidFill>
                            <a:schemeClr val="tx1"/>
                          </a:solidFill>
                          <a:latin typeface="メイリオ" panose="020B0604030504040204" pitchFamily="50" charset="-128"/>
                          <a:ea typeface="メイリオ" panose="020B0604030504040204" pitchFamily="50" charset="-128"/>
                        </a:rPr>
                        <a:t>【</a:t>
                      </a:r>
                      <a:r>
                        <a:rPr kumimoji="1" lang="ja-JP" altLang="en-US" sz="1200" dirty="0">
                          <a:solidFill>
                            <a:schemeClr val="tx1"/>
                          </a:solidFill>
                          <a:latin typeface="メイリオ" panose="020B0604030504040204" pitchFamily="50" charset="-128"/>
                          <a:ea typeface="メイリオ" panose="020B0604030504040204" pitchFamily="50" charset="-128"/>
                        </a:rPr>
                        <a:t>各種帳票</a:t>
                      </a:r>
                      <a:r>
                        <a:rPr kumimoji="1" lang="en-US" altLang="ja-JP" sz="1200" dirty="0">
                          <a:solidFill>
                            <a:schemeClr val="tx1"/>
                          </a:solidFill>
                          <a:latin typeface="メイリオ" panose="020B0604030504040204" pitchFamily="50" charset="-128"/>
                          <a:ea typeface="メイリオ" panose="020B0604030504040204" pitchFamily="50" charset="-128"/>
                        </a:rPr>
                        <a:t>】</a:t>
                      </a:r>
                      <a:r>
                        <a:rPr kumimoji="1" lang="ja-JP" altLang="en-US" sz="1200" dirty="0">
                          <a:solidFill>
                            <a:schemeClr val="tx1"/>
                          </a:solidFill>
                          <a:latin typeface="メイリオ" panose="020B0604030504040204" pitchFamily="50" charset="-128"/>
                          <a:ea typeface="メイリオ" panose="020B0604030504040204" pitchFamily="50" charset="-128"/>
                        </a:rPr>
                        <a:t>での利用意向調査票の出力</a:t>
                      </a:r>
                      <a:endParaRPr kumimoji="1" lang="en-US" altLang="ja-JP" sz="1200" dirty="0">
                        <a:solidFill>
                          <a:schemeClr val="tx1"/>
                        </a:solidFill>
                        <a:latin typeface="メイリオ" panose="020B0604030504040204" pitchFamily="50" charset="-128"/>
                        <a:ea typeface="メイリオ" panose="020B0604030504040204" pitchFamily="50" charset="-128"/>
                      </a:endParaRPr>
                    </a:p>
                    <a:p>
                      <a:r>
                        <a:rPr kumimoji="1" lang="ja-JP" altLang="en-US" sz="1200" dirty="0">
                          <a:solidFill>
                            <a:schemeClr val="tx1"/>
                          </a:solidFill>
                          <a:latin typeface="メイリオ" panose="020B0604030504040204" pitchFamily="50" charset="-128"/>
                          <a:ea typeface="メイリオ" panose="020B0604030504040204" pitchFamily="50" charset="-128"/>
                        </a:rPr>
                        <a:t>・</a:t>
                      </a:r>
                      <a:r>
                        <a:rPr kumimoji="1" lang="en-US" altLang="ja-JP" sz="1200" dirty="0">
                          <a:solidFill>
                            <a:schemeClr val="tx1"/>
                          </a:solidFill>
                          <a:latin typeface="メイリオ" panose="020B0604030504040204" pitchFamily="50" charset="-128"/>
                          <a:ea typeface="メイリオ" panose="020B0604030504040204" pitchFamily="50" charset="-128"/>
                        </a:rPr>
                        <a:t>【</a:t>
                      </a:r>
                      <a:r>
                        <a:rPr kumimoji="1" lang="ja-JP" altLang="en-US" sz="1200" dirty="0">
                          <a:solidFill>
                            <a:schemeClr val="tx1"/>
                          </a:solidFill>
                          <a:latin typeface="メイリオ" panose="020B0604030504040204" pitchFamily="50" charset="-128"/>
                          <a:ea typeface="メイリオ" panose="020B0604030504040204" pitchFamily="50" charset="-128"/>
                        </a:rPr>
                        <a:t>補助機能</a:t>
                      </a:r>
                      <a:r>
                        <a:rPr kumimoji="1" lang="en-US" altLang="ja-JP" sz="1200" dirty="0">
                          <a:solidFill>
                            <a:schemeClr val="tx1"/>
                          </a:solidFill>
                          <a:latin typeface="メイリオ" panose="020B0604030504040204" pitchFamily="50" charset="-128"/>
                          <a:ea typeface="メイリオ" panose="020B0604030504040204" pitchFamily="50" charset="-128"/>
                        </a:rPr>
                        <a:t>】-</a:t>
                      </a:r>
                      <a:r>
                        <a:rPr kumimoji="1" lang="ja-JP" altLang="en-US" sz="1200" dirty="0">
                          <a:solidFill>
                            <a:schemeClr val="tx1"/>
                          </a:solidFill>
                          <a:latin typeface="メイリオ" panose="020B0604030504040204" pitchFamily="50" charset="-128"/>
                          <a:ea typeface="メイリオ" panose="020B0604030504040204" pitchFamily="50" charset="-128"/>
                        </a:rPr>
                        <a:t>「ユーティリティ」での帳票様式の変更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63681729"/>
                  </a:ext>
                </a:extLst>
              </a:tr>
              <a:tr h="370840">
                <a:tc>
                  <a:txBody>
                    <a:bodyPr/>
                    <a:lstStyle/>
                    <a:p>
                      <a:r>
                        <a:rPr kumimoji="1" lang="ja-JP" altLang="en-US" sz="1200" dirty="0">
                          <a:solidFill>
                            <a:schemeClr val="tx1"/>
                          </a:solidFill>
                          <a:latin typeface="メイリオ" panose="020B0604030504040204" pitchFamily="50" charset="-128"/>
                          <a:ea typeface="メイリオ" panose="020B0604030504040204" pitchFamily="50" charset="-128"/>
                        </a:rPr>
                        <a:t>④</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200" dirty="0">
                          <a:solidFill>
                            <a:schemeClr val="tx1"/>
                          </a:solidFill>
                          <a:latin typeface="メイリオ" panose="020B0604030504040204" pitchFamily="50" charset="-128"/>
                          <a:ea typeface="メイリオ" panose="020B0604030504040204" pitchFamily="50" charset="-128"/>
                        </a:rPr>
                        <a:t>（１）議案処理、台帳・地図補正での非農地判断</a:t>
                      </a:r>
                      <a:endParaRPr kumimoji="1" lang="en-US" altLang="ja-JP" sz="1200" dirty="0">
                        <a:solidFill>
                          <a:schemeClr val="tx1"/>
                        </a:solidFill>
                        <a:latin typeface="メイリオ" panose="020B0604030504040204" pitchFamily="50" charset="-128"/>
                        <a:ea typeface="メイリオ" panose="020B0604030504040204" pitchFamily="50" charset="-128"/>
                      </a:endParaRPr>
                    </a:p>
                    <a:p>
                      <a:r>
                        <a:rPr kumimoji="1" lang="ja-JP" altLang="en-US" sz="1200" dirty="0">
                          <a:solidFill>
                            <a:schemeClr val="tx1"/>
                          </a:solidFill>
                          <a:latin typeface="メイリオ" panose="020B0604030504040204" pitchFamily="50" charset="-128"/>
                          <a:ea typeface="メイリオ" panose="020B0604030504040204" pitchFamily="50" charset="-128"/>
                        </a:rPr>
                        <a:t>（２）各種帳票での非農地通知書出力</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4412205"/>
                  </a:ext>
                </a:extLst>
              </a:tr>
              <a:tr h="370840">
                <a:tc>
                  <a:txBody>
                    <a:bodyPr/>
                    <a:lstStyle/>
                    <a:p>
                      <a:r>
                        <a:rPr kumimoji="1" lang="ja-JP" altLang="en-US" sz="1200" dirty="0">
                          <a:solidFill>
                            <a:schemeClr val="tx1"/>
                          </a:solidFill>
                          <a:latin typeface="メイリオ" panose="020B0604030504040204" pitchFamily="50" charset="-128"/>
                          <a:ea typeface="メイリオ" panose="020B0604030504040204" pitchFamily="50" charset="-128"/>
                        </a:rPr>
                        <a:t>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200" dirty="0">
                          <a:solidFill>
                            <a:schemeClr val="tx1"/>
                          </a:solidFill>
                          <a:latin typeface="メイリオ" panose="020B0604030504040204" pitchFamily="50" charset="-128"/>
                          <a:ea typeface="メイリオ" panose="020B0604030504040204" pitchFamily="50" charset="-128"/>
                        </a:rPr>
                        <a:t>②の（１）～（３）と同様の入力</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07381199"/>
                  </a:ext>
                </a:extLst>
              </a:tr>
              <a:tr h="370840">
                <a:tc>
                  <a:txBody>
                    <a:bodyPr/>
                    <a:lstStyle/>
                    <a:p>
                      <a:r>
                        <a:rPr kumimoji="1" lang="ja-JP" altLang="en-US" sz="1200" dirty="0">
                          <a:solidFill>
                            <a:schemeClr val="tx1"/>
                          </a:solidFill>
                          <a:latin typeface="メイリオ" panose="020B0604030504040204" pitchFamily="50" charset="-128"/>
                          <a:ea typeface="メイリオ" panose="020B0604030504040204" pitchFamily="50" charset="-128"/>
                        </a:rPr>
                        <a:t>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200" dirty="0">
                          <a:solidFill>
                            <a:schemeClr val="tx1"/>
                          </a:solidFill>
                          <a:latin typeface="メイリオ" panose="020B0604030504040204" pitchFamily="50" charset="-128"/>
                          <a:ea typeface="メイリオ" panose="020B0604030504040204" pitchFamily="50" charset="-128"/>
                        </a:rPr>
                        <a:t>【</a:t>
                      </a:r>
                      <a:r>
                        <a:rPr kumimoji="1" lang="ja-JP" altLang="en-US" sz="1200" dirty="0">
                          <a:solidFill>
                            <a:schemeClr val="tx1"/>
                          </a:solidFill>
                          <a:latin typeface="メイリオ" panose="020B0604030504040204" pitchFamily="50" charset="-128"/>
                          <a:ea typeface="メイリオ" panose="020B0604030504040204" pitchFamily="50" charset="-128"/>
                        </a:rPr>
                        <a:t>各種帳票</a:t>
                      </a:r>
                      <a:r>
                        <a:rPr kumimoji="1" lang="en-US" altLang="ja-JP" sz="1200" dirty="0">
                          <a:solidFill>
                            <a:schemeClr val="tx1"/>
                          </a:solidFill>
                          <a:latin typeface="メイリオ" panose="020B0604030504040204" pitchFamily="50" charset="-128"/>
                          <a:ea typeface="メイリオ" panose="020B0604030504040204" pitchFamily="50" charset="-128"/>
                        </a:rPr>
                        <a:t>】</a:t>
                      </a:r>
                      <a:r>
                        <a:rPr kumimoji="1" lang="ja-JP" altLang="en-US" sz="1200" dirty="0">
                          <a:solidFill>
                            <a:schemeClr val="tx1"/>
                          </a:solidFill>
                          <a:latin typeface="メイリオ" panose="020B0604030504040204" pitchFamily="50" charset="-128"/>
                          <a:ea typeface="メイリオ" panose="020B0604030504040204" pitchFamily="50" charset="-128"/>
                        </a:rPr>
                        <a:t>での各種通知や勧告書の出力</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8892497"/>
                  </a:ext>
                </a:extLst>
              </a:tr>
              <a:tr h="370840">
                <a:tc>
                  <a:txBody>
                    <a:bodyPr/>
                    <a:lstStyle/>
                    <a:p>
                      <a:r>
                        <a:rPr kumimoji="1" lang="ja-JP" altLang="en-US" sz="1200" dirty="0">
                          <a:solidFill>
                            <a:schemeClr val="tx1"/>
                          </a:solidFill>
                          <a:latin typeface="メイリオ" panose="020B0604030504040204" pitchFamily="50" charset="-128"/>
                          <a:ea typeface="メイリオ" panose="020B0604030504040204" pitchFamily="50" charset="-128"/>
                        </a:rPr>
                        <a:t>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200" dirty="0">
                          <a:solidFill>
                            <a:schemeClr val="tx1"/>
                          </a:solidFill>
                          <a:latin typeface="メイリオ" panose="020B0604030504040204" pitchFamily="50" charset="-128"/>
                          <a:ea typeface="メイリオ" panose="020B0604030504040204" pitchFamily="50" charset="-128"/>
                        </a:rPr>
                        <a:t>・②の（１）～（３）と同様の入力</a:t>
                      </a:r>
                    </a:p>
                    <a:p>
                      <a:r>
                        <a:rPr kumimoji="1" lang="ja-JP" altLang="en-US" sz="1200" dirty="0">
                          <a:solidFill>
                            <a:schemeClr val="tx1"/>
                          </a:solidFill>
                          <a:latin typeface="メイリオ" panose="020B0604030504040204" pitchFamily="50" charset="-128"/>
                          <a:ea typeface="メイリオ" panose="020B0604030504040204" pitchFamily="50" charset="-128"/>
                        </a:rPr>
                        <a:t>・利用調整結果による権利異動内容は議案処理や台帳・地図補正等で更新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2060513"/>
                  </a:ext>
                </a:extLst>
              </a:tr>
              <a:tr h="370840">
                <a:tc>
                  <a:txBody>
                    <a:bodyPr/>
                    <a:lstStyle/>
                    <a:p>
                      <a:r>
                        <a:rPr kumimoji="1" lang="ja-JP" altLang="en-US" sz="1200" dirty="0">
                          <a:solidFill>
                            <a:schemeClr val="tx1"/>
                          </a:solidFill>
                          <a:latin typeface="メイリオ" panose="020B0604030504040204" pitchFamily="50" charset="-128"/>
                          <a:ea typeface="メイリオ" panose="020B0604030504040204" pitchFamily="50" charset="-128"/>
                        </a:rPr>
                        <a:t>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200" dirty="0">
                          <a:solidFill>
                            <a:schemeClr val="tx1"/>
                          </a:solidFill>
                          <a:latin typeface="メイリオ" panose="020B0604030504040204" pitchFamily="50" charset="-128"/>
                          <a:ea typeface="メイリオ" panose="020B0604030504040204" pitchFamily="50" charset="-128"/>
                        </a:rPr>
                        <a:t>【</a:t>
                      </a:r>
                      <a:r>
                        <a:rPr kumimoji="1" lang="ja-JP" altLang="en-US" sz="1200" dirty="0">
                          <a:solidFill>
                            <a:schemeClr val="tx1"/>
                          </a:solidFill>
                          <a:latin typeface="メイリオ" panose="020B0604030504040204" pitchFamily="50" charset="-128"/>
                          <a:ea typeface="メイリオ" panose="020B0604030504040204" pitchFamily="50" charset="-128"/>
                        </a:rPr>
                        <a:t>統計機能</a:t>
                      </a:r>
                      <a:r>
                        <a:rPr kumimoji="1" lang="en-US" altLang="ja-JP" sz="1200" dirty="0">
                          <a:solidFill>
                            <a:schemeClr val="tx1"/>
                          </a:solidFill>
                          <a:latin typeface="メイリオ" panose="020B0604030504040204" pitchFamily="50" charset="-128"/>
                          <a:ea typeface="メイリオ" panose="020B0604030504040204" pitchFamily="50" charset="-128"/>
                        </a:rPr>
                        <a:t>】-</a:t>
                      </a:r>
                      <a:r>
                        <a:rPr kumimoji="1" lang="ja-JP" altLang="en-US" sz="1200" dirty="0">
                          <a:solidFill>
                            <a:schemeClr val="tx1"/>
                          </a:solidFill>
                          <a:latin typeface="メイリオ" panose="020B0604030504040204" pitchFamily="50" charset="-128"/>
                          <a:ea typeface="メイリオ" panose="020B0604030504040204" pitchFamily="50" charset="-128"/>
                        </a:rPr>
                        <a:t>「統計</a:t>
                      </a:r>
                      <a:r>
                        <a:rPr kumimoji="1" lang="en-US" altLang="ja-JP" sz="1200" dirty="0">
                          <a:solidFill>
                            <a:schemeClr val="tx1"/>
                          </a:solidFill>
                          <a:latin typeface="メイリオ" panose="020B0604030504040204" pitchFamily="50" charset="-128"/>
                          <a:ea typeface="メイリオ" panose="020B0604030504040204" pitchFamily="50" charset="-128"/>
                        </a:rPr>
                        <a:t>-</a:t>
                      </a:r>
                      <a:r>
                        <a:rPr kumimoji="1" lang="ja-JP" altLang="en-US" sz="1200" dirty="0">
                          <a:solidFill>
                            <a:schemeClr val="tx1"/>
                          </a:solidFill>
                          <a:latin typeface="メイリオ" panose="020B0604030504040204" pitchFamily="50" charset="-128"/>
                          <a:ea typeface="メイリオ" panose="020B0604030504040204" pitchFamily="50" charset="-128"/>
                        </a:rPr>
                        <a:t>遊休農地発生・解消状況」から様式１・様式２を出力</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4912359"/>
                  </a:ext>
                </a:extLst>
              </a:tr>
            </a:tbl>
          </a:graphicData>
        </a:graphic>
      </p:graphicFrame>
      <p:sp>
        <p:nvSpPr>
          <p:cNvPr id="3" name="テキスト ボックス 2">
            <a:extLst>
              <a:ext uri="{FF2B5EF4-FFF2-40B4-BE49-F238E27FC236}">
                <a16:creationId xmlns:a16="http://schemas.microsoft.com/office/drawing/2014/main" id="{805A6BAC-65CD-6B5F-8FF8-226338333731}"/>
              </a:ext>
            </a:extLst>
          </p:cNvPr>
          <p:cNvSpPr txBox="1"/>
          <p:nvPr/>
        </p:nvSpPr>
        <p:spPr>
          <a:xfrm>
            <a:off x="1895280" y="1110710"/>
            <a:ext cx="1893881" cy="307777"/>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業務フローイメージ</a:t>
            </a:r>
          </a:p>
        </p:txBody>
      </p:sp>
      <p:sp>
        <p:nvSpPr>
          <p:cNvPr id="27" name="テキスト ボックス 26">
            <a:extLst>
              <a:ext uri="{FF2B5EF4-FFF2-40B4-BE49-F238E27FC236}">
                <a16:creationId xmlns:a16="http://schemas.microsoft.com/office/drawing/2014/main" id="{4E02F7A7-24E3-2A7A-ADA4-05436A244542}"/>
              </a:ext>
            </a:extLst>
          </p:cNvPr>
          <p:cNvSpPr txBox="1"/>
          <p:nvPr/>
        </p:nvSpPr>
        <p:spPr>
          <a:xfrm>
            <a:off x="1671574" y="6292587"/>
            <a:ext cx="2340349" cy="307777"/>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図：業務フローイメージ</a:t>
            </a:r>
          </a:p>
        </p:txBody>
      </p:sp>
      <p:sp>
        <p:nvSpPr>
          <p:cNvPr id="28" name="テキスト ボックス 27">
            <a:extLst>
              <a:ext uri="{FF2B5EF4-FFF2-40B4-BE49-F238E27FC236}">
                <a16:creationId xmlns:a16="http://schemas.microsoft.com/office/drawing/2014/main" id="{53025527-07A4-5C38-EB56-B9F21B0B34EE}"/>
              </a:ext>
            </a:extLst>
          </p:cNvPr>
          <p:cNvSpPr txBox="1"/>
          <p:nvPr/>
        </p:nvSpPr>
        <p:spPr>
          <a:xfrm>
            <a:off x="6240016" y="6292586"/>
            <a:ext cx="5231904" cy="307777"/>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表：業務フローでの農業委員会サポートシステムでの操作</a:t>
            </a:r>
          </a:p>
        </p:txBody>
      </p:sp>
    </p:spTree>
    <p:extLst>
      <p:ext uri="{BB962C8B-B14F-4D97-AF65-F5344CB8AC3E}">
        <p14:creationId xmlns:p14="http://schemas.microsoft.com/office/powerpoint/2010/main" val="286350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5">
            <a:extLst>
              <a:ext uri="{FF2B5EF4-FFF2-40B4-BE49-F238E27FC236}">
                <a16:creationId xmlns:a16="http://schemas.microsoft.com/office/drawing/2014/main" id="{8058BEB1-8E33-4F39-9B7C-E542422730DD}"/>
              </a:ext>
            </a:extLst>
          </p:cNvPr>
          <p:cNvSpPr txBox="1">
            <a:spLocks/>
          </p:cNvSpPr>
          <p:nvPr/>
        </p:nvSpPr>
        <p:spPr>
          <a:xfrm>
            <a:off x="286438" y="73622"/>
            <a:ext cx="9494526" cy="547835"/>
          </a:xfrm>
          <a:prstGeom prst="rect">
            <a:avLst/>
          </a:prstGeom>
          <a:noFill/>
        </p:spPr>
        <p:txBody>
          <a:bodyPr lIns="108000" tIns="0" rIns="0" bIns="0" anchor="ctr">
            <a:noAutofit/>
          </a:bodyPr>
          <a:lstStyle>
            <a:lvl1pPr algn="l" defTabSz="914411" rtl="0" eaLnBrk="1" latinLnBrk="0" hangingPunct="1">
              <a:spcBef>
                <a:spcPct val="0"/>
              </a:spcBef>
              <a:buNone/>
              <a:defRPr kumimoji="1" lang="ja-JP" altLang="en-US" sz="2000" b="0" kern="120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r>
              <a:rPr lang="ja-JP" altLang="en-US" dirty="0"/>
              <a:t>参考：利用状況調査・利用意向調査情報の入力方法</a:t>
            </a:r>
          </a:p>
        </p:txBody>
      </p:sp>
      <p:sp>
        <p:nvSpPr>
          <p:cNvPr id="4" name="テキスト ボックス 3">
            <a:extLst>
              <a:ext uri="{FF2B5EF4-FFF2-40B4-BE49-F238E27FC236}">
                <a16:creationId xmlns:a16="http://schemas.microsoft.com/office/drawing/2014/main" id="{8C510611-6DED-4652-8978-048E743F156D}"/>
              </a:ext>
            </a:extLst>
          </p:cNvPr>
          <p:cNvSpPr txBox="1"/>
          <p:nvPr/>
        </p:nvSpPr>
        <p:spPr>
          <a:xfrm>
            <a:off x="286438" y="980728"/>
            <a:ext cx="11474530" cy="3693319"/>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各農業委員会等利用システムでの利用状況調査・利用意向調査情報の入力方法は下記の</a:t>
            </a:r>
            <a:r>
              <a:rPr lang="ja-JP" altLang="en-US" dirty="0">
                <a:latin typeface="メイリオ" panose="020B0604030504040204" pitchFamily="50" charset="-128"/>
                <a:ea typeface="メイリオ" panose="020B0604030504040204" pitchFamily="50" charset="-128"/>
              </a:rPr>
              <a:t>４</a:t>
            </a:r>
            <a:r>
              <a:rPr kumimoji="1" lang="ja-JP" altLang="en-US" dirty="0">
                <a:latin typeface="メイリオ" panose="020B0604030504040204" pitchFamily="50" charset="-128"/>
                <a:ea typeface="メイリオ" panose="020B0604030504040204" pitchFamily="50" charset="-128"/>
              </a:rPr>
              <a:t>パターンとなります。</a:t>
            </a:r>
            <a:endParaRPr kumimoji="1" lang="en-US" altLang="ja-JP"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①</a:t>
            </a:r>
            <a:r>
              <a:rPr kumimoji="1" lang="en-US" altLang="ja-JP" dirty="0">
                <a:latin typeface="メイリオ" panose="020B0604030504040204" pitchFamily="50" charset="-128"/>
                <a:ea typeface="メイリオ" panose="020B0604030504040204" pitchFamily="50" charset="-128"/>
              </a:rPr>
              <a:t>【</a:t>
            </a:r>
            <a:r>
              <a:rPr kumimoji="1" lang="ja-JP" altLang="en-US" dirty="0">
                <a:latin typeface="メイリオ" panose="020B0604030504040204" pitchFamily="50" charset="-128"/>
                <a:ea typeface="メイリオ" panose="020B0604030504040204" pitchFamily="50" charset="-128"/>
              </a:rPr>
              <a:t>台帳管理</a:t>
            </a:r>
            <a:r>
              <a:rPr kumimoji="1" lang="en-US" altLang="ja-JP" dirty="0">
                <a:latin typeface="メイリオ" panose="020B0604030504040204" pitchFamily="50" charset="-128"/>
                <a:ea typeface="メイリオ" panose="020B0604030504040204" pitchFamily="50" charset="-128"/>
              </a:rPr>
              <a:t>】-</a:t>
            </a:r>
            <a:r>
              <a:rPr kumimoji="1" lang="ja-JP" altLang="en-US" dirty="0">
                <a:latin typeface="メイリオ" panose="020B0604030504040204" pitchFamily="50" charset="-128"/>
                <a:ea typeface="メイリオ" panose="020B0604030504040204" pitchFamily="50" charset="-128"/>
              </a:rPr>
              <a:t>「利用状況調査</a:t>
            </a:r>
            <a:r>
              <a:rPr kumimoji="1" lang="en-US" altLang="ja-JP" dirty="0">
                <a:latin typeface="メイリオ" panose="020B0604030504040204" pitchFamily="50" charset="-128"/>
                <a:ea typeface="メイリオ" panose="020B0604030504040204" pitchFamily="50" charset="-128"/>
              </a:rPr>
              <a:t>/</a:t>
            </a:r>
            <a:r>
              <a:rPr kumimoji="1" lang="ja-JP" altLang="en-US" dirty="0">
                <a:latin typeface="メイリオ" panose="020B0604030504040204" pitchFamily="50" charset="-128"/>
                <a:ea typeface="メイリオ" panose="020B0604030504040204" pitchFamily="50" charset="-128"/>
              </a:rPr>
              <a:t>意向調査」タブで一筆ずつ直接入力。</a:t>
            </a:r>
            <a:endParaRPr kumimoji="1" lang="en-US" altLang="ja-JP"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②</a:t>
            </a:r>
            <a:r>
              <a:rPr kumimoji="1" lang="en-US" altLang="ja-JP" dirty="0">
                <a:latin typeface="メイリオ" panose="020B0604030504040204" pitchFamily="50" charset="-128"/>
                <a:ea typeface="メイリオ" panose="020B0604030504040204" pitchFamily="50" charset="-128"/>
              </a:rPr>
              <a:t>【</a:t>
            </a:r>
            <a:r>
              <a:rPr kumimoji="1" lang="ja-JP" altLang="en-US" dirty="0">
                <a:latin typeface="メイリオ" panose="020B0604030504040204" pitchFamily="50" charset="-128"/>
                <a:ea typeface="メイリオ" panose="020B0604030504040204" pitchFamily="50" charset="-128"/>
              </a:rPr>
              <a:t>台帳・地図補正</a:t>
            </a:r>
            <a:r>
              <a:rPr kumimoji="1" lang="en-US" altLang="ja-JP" dirty="0">
                <a:latin typeface="メイリオ" panose="020B0604030504040204" pitchFamily="50" charset="-128"/>
                <a:ea typeface="メイリオ" panose="020B0604030504040204" pitchFamily="50" charset="-128"/>
              </a:rPr>
              <a:t>】-</a:t>
            </a:r>
            <a:r>
              <a:rPr kumimoji="1" lang="ja-JP" altLang="en-US" dirty="0">
                <a:latin typeface="メイリオ" panose="020B0604030504040204" pitchFamily="50" charset="-128"/>
                <a:ea typeface="メイリオ" panose="020B0604030504040204" pitchFamily="50" charset="-128"/>
              </a:rPr>
              <a:t>「利用状況</a:t>
            </a:r>
            <a:r>
              <a:rPr kumimoji="1" lang="en-US" altLang="ja-JP" dirty="0">
                <a:latin typeface="メイリオ" panose="020B0604030504040204" pitchFamily="50" charset="-128"/>
                <a:ea typeface="メイリオ" panose="020B0604030504040204" pitchFamily="50" charset="-128"/>
              </a:rPr>
              <a:t>/</a:t>
            </a:r>
            <a:r>
              <a:rPr kumimoji="1" lang="ja-JP" altLang="en-US" dirty="0">
                <a:latin typeface="メイリオ" panose="020B0604030504040204" pitchFamily="50" charset="-128"/>
                <a:ea typeface="メイリオ" panose="020B0604030504040204" pitchFamily="50" charset="-128"/>
              </a:rPr>
              <a:t>意向調査補正」</a:t>
            </a:r>
            <a:r>
              <a:rPr lang="ja-JP" altLang="en-US" dirty="0">
                <a:latin typeface="メイリオ" panose="020B0604030504040204" pitchFamily="50" charset="-128"/>
                <a:ea typeface="メイリオ" panose="020B0604030504040204" pitchFamily="50" charset="-128"/>
              </a:rPr>
              <a:t>で更新する。</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入力内容が同一の場合複数筆を同時に補正可能。</a:t>
            </a:r>
            <a:endParaRPr lang="en-US" altLang="ja-JP" dirty="0">
              <a:latin typeface="メイリオ" panose="020B0604030504040204" pitchFamily="50" charset="-128"/>
              <a:ea typeface="メイリオ" panose="020B0604030504040204" pitchFamily="50" charset="-128"/>
            </a:endParaRPr>
          </a:p>
          <a:p>
            <a:endParaRPr kumimoji="1"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③</a:t>
            </a:r>
            <a:r>
              <a:rPr kumimoji="1" lang="en-US" altLang="ja-JP" dirty="0">
                <a:latin typeface="メイリオ" panose="020B0604030504040204" pitchFamily="50" charset="-128"/>
                <a:ea typeface="メイリオ" panose="020B0604030504040204" pitchFamily="50" charset="-128"/>
              </a:rPr>
              <a:t> 【</a:t>
            </a:r>
            <a:r>
              <a:rPr kumimoji="1" lang="ja-JP" altLang="en-US" dirty="0">
                <a:latin typeface="メイリオ" panose="020B0604030504040204" pitchFamily="50" charset="-128"/>
                <a:ea typeface="メイリオ" panose="020B0604030504040204" pitchFamily="50" charset="-128"/>
              </a:rPr>
              <a:t>台帳・地図補正</a:t>
            </a:r>
            <a:r>
              <a:rPr kumimoji="1" lang="en-US" altLang="ja-JP" dirty="0">
                <a:latin typeface="メイリオ" panose="020B0604030504040204" pitchFamily="50" charset="-128"/>
                <a:ea typeface="メイリオ" panose="020B0604030504040204" pitchFamily="50" charset="-128"/>
              </a:rPr>
              <a:t>】-</a:t>
            </a:r>
            <a:r>
              <a:rPr kumimoji="1" lang="ja-JP" altLang="en-US"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CSV</a:t>
            </a:r>
            <a:r>
              <a:rPr kumimoji="1" lang="ja-JP" altLang="en-US" dirty="0">
                <a:latin typeface="メイリオ" panose="020B0604030504040204" pitchFamily="50" charset="-128"/>
                <a:ea typeface="メイリオ" panose="020B0604030504040204" pitchFamily="50" charset="-128"/>
              </a:rPr>
              <a:t>取込補正」で</a:t>
            </a:r>
            <a:r>
              <a:rPr kumimoji="1" lang="en-US" altLang="ja-JP" dirty="0">
                <a:latin typeface="メイリオ" panose="020B0604030504040204" pitchFamily="50" charset="-128"/>
                <a:ea typeface="メイリオ" panose="020B0604030504040204" pitchFamily="50" charset="-128"/>
              </a:rPr>
              <a:t>CSV</a:t>
            </a:r>
            <a:r>
              <a:rPr kumimoji="1" lang="ja-JP" altLang="en-US" dirty="0">
                <a:latin typeface="メイリオ" panose="020B0604030504040204" pitchFamily="50" charset="-128"/>
                <a:ea typeface="メイリオ" panose="020B0604030504040204" pitchFamily="50" charset="-128"/>
              </a:rPr>
              <a:t>出力をし、複数筆を一括で更新する。</a:t>
            </a:r>
            <a:endParaRPr kumimoji="1" lang="en-US" altLang="ja-JP" dirty="0">
              <a:latin typeface="メイリオ" panose="020B0604030504040204" pitchFamily="50" charset="-128"/>
              <a:ea typeface="メイリオ" panose="020B0604030504040204" pitchFamily="50" charset="-128"/>
            </a:endParaRPr>
          </a:p>
          <a:p>
            <a:endParaRPr kumimoji="1"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④「現地確認アプリ」から連携された調査結果を反映する。</a:t>
            </a:r>
            <a:endParaRPr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　</a:t>
            </a:r>
            <a:r>
              <a:rPr kumimoji="1" lang="en-US" altLang="ja-JP" dirty="0">
                <a:latin typeface="メイリオ" panose="020B0604030504040204" pitchFamily="50" charset="-128"/>
                <a:ea typeface="メイリオ" panose="020B0604030504040204" pitchFamily="50" charset="-128"/>
              </a:rPr>
              <a:t>※</a:t>
            </a:r>
            <a:r>
              <a:rPr kumimoji="1" lang="ja-JP" altLang="en-US" dirty="0">
                <a:latin typeface="メイリオ" panose="020B0604030504040204" pitchFamily="50" charset="-128"/>
                <a:ea typeface="メイリオ" panose="020B0604030504040204" pitchFamily="50" charset="-128"/>
              </a:rPr>
              <a:t>利用状況調査結果のみ</a:t>
            </a:r>
            <a:endParaRPr kumimoji="1" lang="en-US" altLang="ja-JP"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次ページ以降では③の</a:t>
            </a:r>
            <a:r>
              <a:rPr kumimoji="1" lang="en-US" altLang="ja-JP" dirty="0">
                <a:latin typeface="メイリオ" panose="020B0604030504040204" pitchFamily="50" charset="-128"/>
                <a:ea typeface="メイリオ" panose="020B0604030504040204" pitchFamily="50" charset="-128"/>
              </a:rPr>
              <a:t>CSV</a:t>
            </a:r>
            <a:r>
              <a:rPr kumimoji="1" lang="ja-JP" altLang="en-US" dirty="0">
                <a:latin typeface="メイリオ" panose="020B0604030504040204" pitchFamily="50" charset="-128"/>
                <a:ea typeface="メイリオ" panose="020B0604030504040204" pitchFamily="50" charset="-128"/>
              </a:rPr>
              <a:t>での入力内容について説明します。（②の更新方法も説明します）</a:t>
            </a:r>
            <a:endParaRPr kumimoji="1" lang="en-US" altLang="ja-JP"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42483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7327EE-3694-80F6-D377-EB15708AFFE9}"/>
              </a:ext>
            </a:extLst>
          </p:cNvPr>
          <p:cNvSpPr>
            <a:spLocks noGrp="1"/>
          </p:cNvSpPr>
          <p:nvPr>
            <p:ph type="title"/>
          </p:nvPr>
        </p:nvSpPr>
        <p:spPr>
          <a:xfrm>
            <a:off x="124602" y="45287"/>
            <a:ext cx="9494526" cy="547835"/>
          </a:xfrm>
        </p:spPr>
        <p:txBody>
          <a:bodyPr/>
          <a:lstStyle/>
          <a:p>
            <a:r>
              <a:rPr kumimoji="1" lang="ja-JP" altLang="en-US" sz="1800" dirty="0"/>
              <a:t>２－１</a:t>
            </a:r>
            <a:r>
              <a:rPr lang="en-US" altLang="ja-JP" sz="1800" dirty="0"/>
              <a:t>.</a:t>
            </a:r>
            <a:r>
              <a:rPr kumimoji="1" lang="ja-JP" altLang="en-US" sz="1800" dirty="0"/>
              <a:t>統合調査結果を入力する前の事前処理　</a:t>
            </a:r>
            <a:r>
              <a:rPr lang="ja-JP" altLang="en-US" sz="1800" dirty="0"/>
              <a:t>前回</a:t>
            </a:r>
            <a:r>
              <a:rPr kumimoji="1" lang="ja-JP" altLang="en-US" sz="1800" dirty="0"/>
              <a:t>の調査結果の保存</a:t>
            </a:r>
          </a:p>
        </p:txBody>
      </p:sp>
      <p:pic>
        <p:nvPicPr>
          <p:cNvPr id="4" name="図 3">
            <a:extLst>
              <a:ext uri="{FF2B5EF4-FFF2-40B4-BE49-F238E27FC236}">
                <a16:creationId xmlns:a16="http://schemas.microsoft.com/office/drawing/2014/main" id="{C0E05415-7428-7655-18B6-70A3F3CC61E7}"/>
              </a:ext>
            </a:extLst>
          </p:cNvPr>
          <p:cNvPicPr>
            <a:picLocks noChangeAspect="1"/>
          </p:cNvPicPr>
          <p:nvPr/>
        </p:nvPicPr>
        <p:blipFill>
          <a:blip r:embed="rId2"/>
          <a:stretch>
            <a:fillRect/>
          </a:stretch>
        </p:blipFill>
        <p:spPr>
          <a:xfrm>
            <a:off x="191344" y="836712"/>
            <a:ext cx="7118262" cy="5752694"/>
          </a:xfrm>
          <a:prstGeom prst="rect">
            <a:avLst/>
          </a:prstGeom>
        </p:spPr>
      </p:pic>
      <p:sp>
        <p:nvSpPr>
          <p:cNvPr id="5" name="正方形/長方形 4">
            <a:extLst>
              <a:ext uri="{FF2B5EF4-FFF2-40B4-BE49-F238E27FC236}">
                <a16:creationId xmlns:a16="http://schemas.microsoft.com/office/drawing/2014/main" id="{F5590DCA-2CF8-FCDB-9302-FCAE1CDF2FAD}"/>
              </a:ext>
            </a:extLst>
          </p:cNvPr>
          <p:cNvSpPr/>
          <p:nvPr/>
        </p:nvSpPr>
        <p:spPr>
          <a:xfrm>
            <a:off x="4474763" y="836712"/>
            <a:ext cx="397102" cy="6480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6" name="正方形/長方形 5">
            <a:extLst>
              <a:ext uri="{FF2B5EF4-FFF2-40B4-BE49-F238E27FC236}">
                <a16:creationId xmlns:a16="http://schemas.microsoft.com/office/drawing/2014/main" id="{05F7141C-4BC5-B6B3-87F0-9B3BFA24B81D}"/>
              </a:ext>
            </a:extLst>
          </p:cNvPr>
          <p:cNvSpPr/>
          <p:nvPr/>
        </p:nvSpPr>
        <p:spPr>
          <a:xfrm>
            <a:off x="2134502" y="1412776"/>
            <a:ext cx="649129"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7" name="正方形/長方形 6">
            <a:extLst>
              <a:ext uri="{FF2B5EF4-FFF2-40B4-BE49-F238E27FC236}">
                <a16:creationId xmlns:a16="http://schemas.microsoft.com/office/drawing/2014/main" id="{B1E2ABF6-2BFE-7556-5AA9-97137BD9D2F6}"/>
              </a:ext>
            </a:extLst>
          </p:cNvPr>
          <p:cNvSpPr/>
          <p:nvPr/>
        </p:nvSpPr>
        <p:spPr>
          <a:xfrm>
            <a:off x="551384" y="1700808"/>
            <a:ext cx="2664296" cy="1722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8" name="正方形/長方形 7">
            <a:extLst>
              <a:ext uri="{FF2B5EF4-FFF2-40B4-BE49-F238E27FC236}">
                <a16:creationId xmlns:a16="http://schemas.microsoft.com/office/drawing/2014/main" id="{F194D331-21AE-8865-65F0-34B0852D55E3}"/>
              </a:ext>
            </a:extLst>
          </p:cNvPr>
          <p:cNvSpPr/>
          <p:nvPr/>
        </p:nvSpPr>
        <p:spPr>
          <a:xfrm>
            <a:off x="2783630" y="6381327"/>
            <a:ext cx="576065" cy="2760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9" name="テキスト プレースホルダー 1">
            <a:extLst>
              <a:ext uri="{FF2B5EF4-FFF2-40B4-BE49-F238E27FC236}">
                <a16:creationId xmlns:a16="http://schemas.microsoft.com/office/drawing/2014/main" id="{3887B9C7-60BE-CBD2-BA3B-C96AAFC7CF2A}"/>
              </a:ext>
            </a:extLst>
          </p:cNvPr>
          <p:cNvSpPr txBox="1">
            <a:spLocks/>
          </p:cNvSpPr>
          <p:nvPr/>
        </p:nvSpPr>
        <p:spPr>
          <a:xfrm>
            <a:off x="7386880" y="836712"/>
            <a:ext cx="4464496" cy="5820644"/>
          </a:xfrm>
          <a:prstGeom prst="rect">
            <a:avLst/>
          </a:prstGeom>
        </p:spPr>
        <p:txBody>
          <a:bodyPr/>
          <a:lstStyle>
            <a:lvl1pPr marL="342904" indent="-342904" algn="l" defTabSz="914411"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9" indent="-285753" algn="l" defTabSz="914411"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15" indent="-228604" algn="l" defTabSz="914411"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21"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27"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32"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38"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44"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49"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前回の調査結果の保存は以下の</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パターンで保存できます。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（１）事前に保存する</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（２）結果を入力する段階で保存する</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（２）については</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P23</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で説明するため、本ページでは（１）について説明します。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補助機能</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「ユーティリティ」</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「利用状況調査結果を過去情報として保存」で行います。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本画面での作業はデータの初期化を行う場合を除き、「更新」をクリックするのみとなります。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前年度の調査結果をすでに入力している農業委員会等は、前年度の調査結果の履歴を保存するため、今年度の調査結果を入力する前に本作業を必ず行う必要があります。</a:t>
            </a:r>
          </a:p>
          <a:p>
            <a:pPr marL="0" indent="0">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本作業を行ったのち、遊休農地の通し番号のクリアを行います。</a:t>
            </a:r>
            <a:r>
              <a:rPr lang="ja-JP" altLang="en-US" sz="1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通し番号をクリアしたのちに過去情報を保存すると</a:t>
            </a:r>
            <a:r>
              <a:rPr lang="en-US" altLang="ja-JP" sz="1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P23</a:t>
            </a:r>
            <a:r>
              <a:rPr lang="ja-JP" altLang="en-US" sz="1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で説明する過去の調査結果を確認する際に「通し番号」の確認が行えません。</a:t>
            </a:r>
            <a:endParaRPr lang="en-US" altLang="ja-JP" sz="1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正方形/長方形 9">
            <a:extLst>
              <a:ext uri="{FF2B5EF4-FFF2-40B4-BE49-F238E27FC236}">
                <a16:creationId xmlns:a16="http://schemas.microsoft.com/office/drawing/2014/main" id="{51BF6C26-4471-062F-6F85-A0AA4AB5E869}"/>
              </a:ext>
            </a:extLst>
          </p:cNvPr>
          <p:cNvSpPr/>
          <p:nvPr/>
        </p:nvSpPr>
        <p:spPr>
          <a:xfrm>
            <a:off x="1055440" y="2692707"/>
            <a:ext cx="1224136" cy="3042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1" name="テキスト ボックス 10">
            <a:extLst>
              <a:ext uri="{FF2B5EF4-FFF2-40B4-BE49-F238E27FC236}">
                <a16:creationId xmlns:a16="http://schemas.microsoft.com/office/drawing/2014/main" id="{EA314B50-DA5B-B02C-2845-F237592E59D6}"/>
              </a:ext>
            </a:extLst>
          </p:cNvPr>
          <p:cNvSpPr txBox="1"/>
          <p:nvPr/>
        </p:nvSpPr>
        <p:spPr>
          <a:xfrm>
            <a:off x="913223" y="3140100"/>
            <a:ext cx="4320481" cy="307777"/>
          </a:xfrm>
          <a:prstGeom prst="rect">
            <a:avLst/>
          </a:prstGeom>
          <a:solidFill>
            <a:schemeClr val="bg1"/>
          </a:solidFill>
          <a:ln>
            <a:solidFill>
              <a:schemeClr val="tx1"/>
            </a:solidFill>
          </a:ln>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入力作業の手間を考えた場合、初期化は非推奨。</a:t>
            </a:r>
          </a:p>
        </p:txBody>
      </p:sp>
    </p:spTree>
    <p:extLst>
      <p:ext uri="{BB962C8B-B14F-4D97-AF65-F5344CB8AC3E}">
        <p14:creationId xmlns:p14="http://schemas.microsoft.com/office/powerpoint/2010/main" val="3111869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735942AE-7C01-4726-9AA7-9A0EFBD2EEE9}"/>
              </a:ext>
            </a:extLst>
          </p:cNvPr>
          <p:cNvPicPr>
            <a:picLocks noChangeAspect="1"/>
          </p:cNvPicPr>
          <p:nvPr/>
        </p:nvPicPr>
        <p:blipFill>
          <a:blip r:embed="rId3"/>
          <a:stretch>
            <a:fillRect/>
          </a:stretch>
        </p:blipFill>
        <p:spPr>
          <a:xfrm>
            <a:off x="55909" y="1131868"/>
            <a:ext cx="7938881" cy="5532792"/>
          </a:xfrm>
          <a:prstGeom prst="rect">
            <a:avLst/>
          </a:prstGeom>
        </p:spPr>
      </p:pic>
      <p:pic>
        <p:nvPicPr>
          <p:cNvPr id="17" name="図 16">
            <a:extLst>
              <a:ext uri="{FF2B5EF4-FFF2-40B4-BE49-F238E27FC236}">
                <a16:creationId xmlns:a16="http://schemas.microsoft.com/office/drawing/2014/main" id="{A31F4867-EE63-4996-BE46-C2CD03DF5B6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4479" y="1131868"/>
            <a:ext cx="5751476" cy="667461"/>
          </a:xfrm>
          <a:prstGeom prst="rect">
            <a:avLst/>
          </a:prstGeom>
        </p:spPr>
      </p:pic>
      <p:sp>
        <p:nvSpPr>
          <p:cNvPr id="88" name="テキスト ボックス 87"/>
          <p:cNvSpPr txBox="1"/>
          <p:nvPr/>
        </p:nvSpPr>
        <p:spPr>
          <a:xfrm>
            <a:off x="8166651" y="1243216"/>
            <a:ext cx="4072895" cy="160043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①</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台帳・地図補正</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の「</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CSV</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取込補正」から処理選択「利用状況調査・意向調査情報」を選択する。</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②</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取込用</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CSV</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出力</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から、出力条件として市町村名、大字・小字から出力範囲を選択し、出力ボタンを押下する。</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6" name="テキスト プレースホルダー 1"/>
          <p:cNvSpPr txBox="1">
            <a:spLocks/>
          </p:cNvSpPr>
          <p:nvPr/>
        </p:nvSpPr>
        <p:spPr>
          <a:xfrm>
            <a:off x="433346" y="728644"/>
            <a:ext cx="7938882" cy="277274"/>
          </a:xfrm>
          <a:prstGeom prst="rect">
            <a:avLst/>
          </a:prstGeom>
        </p:spPr>
        <p:txBody>
          <a:bodyPr/>
          <a:lstStyle>
            <a:lvl1pPr marL="342904" indent="-342904" algn="l" defTabSz="914411"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9" indent="-285753" algn="l" defTabSz="914411"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15" indent="-228604" algn="l" defTabSz="914411"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21"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27"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32"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38"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44"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49"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zh-TW" altLang="en-US" sz="1400" dirty="0">
                <a:latin typeface="メイリオ" panose="020B0604030504040204" pitchFamily="50" charset="-128"/>
                <a:ea typeface="メイリオ" panose="020B0604030504040204" pitchFamily="50" charset="-128"/>
                <a:cs typeface="メイリオ" panose="020B0604030504040204" pitchFamily="50" charset="-128"/>
              </a:rPr>
              <a:t>利用状況調査</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結果</a:t>
            </a:r>
            <a:r>
              <a:rPr lang="en-US" altLang="zh-TW" sz="1400" dirty="0">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400" dirty="0">
                <a:latin typeface="メイリオ" panose="020B0604030504040204" pitchFamily="50" charset="-128"/>
                <a:ea typeface="メイリオ" panose="020B0604030504040204" pitchFamily="50" charset="-128"/>
                <a:cs typeface="メイリオ" panose="020B0604030504040204" pitchFamily="50" charset="-128"/>
              </a:rPr>
              <a:t>利用意向調査</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結果は</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CSV</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ファイルを使用して農地台帳の一括更新を行えます。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 name="グループ化 2"/>
          <p:cNvGrpSpPr/>
          <p:nvPr/>
        </p:nvGrpSpPr>
        <p:grpSpPr>
          <a:xfrm>
            <a:off x="119336" y="1094908"/>
            <a:ext cx="7776865" cy="3402403"/>
            <a:chOff x="1519147" y="920279"/>
            <a:chExt cx="5627287" cy="2978162"/>
          </a:xfrm>
        </p:grpSpPr>
        <p:grpSp>
          <p:nvGrpSpPr>
            <p:cNvPr id="3" name="グループ化 1"/>
            <p:cNvGrpSpPr/>
            <p:nvPr/>
          </p:nvGrpSpPr>
          <p:grpSpPr>
            <a:xfrm>
              <a:off x="1519147" y="920279"/>
              <a:ext cx="5627287" cy="2978162"/>
              <a:chOff x="206228" y="1356439"/>
              <a:chExt cx="6421723" cy="2543280"/>
            </a:xfrm>
          </p:grpSpPr>
          <p:grpSp>
            <p:nvGrpSpPr>
              <p:cNvPr id="5" name="グループ化 9"/>
              <p:cNvGrpSpPr>
                <a:grpSpLocks noChangeAspect="1"/>
              </p:cNvGrpSpPr>
              <p:nvPr/>
            </p:nvGrpSpPr>
            <p:grpSpPr>
              <a:xfrm>
                <a:off x="4059548" y="1526996"/>
                <a:ext cx="2568403" cy="2265346"/>
                <a:chOff x="3511703" y="1926405"/>
                <a:chExt cx="2443086" cy="2154817"/>
              </a:xfrm>
            </p:grpSpPr>
            <p:pic>
              <p:nvPicPr>
                <p:cNvPr id="19" name="図 18"/>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15412" y="1926405"/>
                  <a:ext cx="539377" cy="89898"/>
                </a:xfrm>
                <a:prstGeom prst="rect">
                  <a:avLst/>
                </a:prstGeom>
                <a:noFill/>
                <a:extLst>
                  <a:ext uri="{909E8E84-426E-40DD-AFC4-6F175D3DCCD1}">
                    <a14:hiddenFill xmlns:a14="http://schemas.microsoft.com/office/drawing/2010/main">
                      <a:solidFill>
                        <a:srgbClr val="FFFFFF"/>
                      </a:solidFill>
                    </a14:hiddenFill>
                  </a:ext>
                </a:extLst>
              </p:spPr>
            </p:pic>
            <p:sp>
              <p:nvSpPr>
                <p:cNvPr id="14" name="正方形/長方形 13"/>
                <p:cNvSpPr/>
                <p:nvPr/>
              </p:nvSpPr>
              <p:spPr>
                <a:xfrm>
                  <a:off x="3511703" y="3920439"/>
                  <a:ext cx="406426" cy="1607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grpSp>
          <p:sp>
            <p:nvSpPr>
              <p:cNvPr id="22" name="正方形/長方形 21"/>
              <p:cNvSpPr/>
              <p:nvPr/>
            </p:nvSpPr>
            <p:spPr>
              <a:xfrm>
                <a:off x="206228" y="1877392"/>
                <a:ext cx="2545335" cy="1856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24" name="正方形/長方形 23"/>
              <p:cNvSpPr/>
              <p:nvPr/>
            </p:nvSpPr>
            <p:spPr>
              <a:xfrm>
                <a:off x="1093776" y="1356439"/>
                <a:ext cx="385119" cy="4150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25" name="円/楕円 18"/>
              <p:cNvSpPr/>
              <p:nvPr/>
            </p:nvSpPr>
            <p:spPr>
              <a:xfrm>
                <a:off x="2804293" y="1910619"/>
                <a:ext cx="266611" cy="21198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p>
            </p:txBody>
          </p:sp>
          <p:sp>
            <p:nvSpPr>
              <p:cNvPr id="27" name="正方形/長方形 26"/>
              <p:cNvSpPr/>
              <p:nvPr/>
            </p:nvSpPr>
            <p:spPr>
              <a:xfrm>
                <a:off x="2937598" y="1723461"/>
                <a:ext cx="538951" cy="1595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28" name="正方形/長方形 27"/>
              <p:cNvSpPr/>
              <p:nvPr/>
            </p:nvSpPr>
            <p:spPr>
              <a:xfrm>
                <a:off x="206229" y="3179058"/>
                <a:ext cx="3686544" cy="7206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grpSp>
        <p:sp>
          <p:nvSpPr>
            <p:cNvPr id="31" name="円/楕円 18">
              <a:extLst>
                <a:ext uri="{FF2B5EF4-FFF2-40B4-BE49-F238E27FC236}">
                  <a16:creationId xmlns:a16="http://schemas.microsoft.com/office/drawing/2014/main" id="{C5FE449D-DFFB-4056-B163-F6A5C6AA19E9}"/>
                </a:ext>
              </a:extLst>
            </p:cNvPr>
            <p:cNvSpPr/>
            <p:nvPr/>
          </p:nvSpPr>
          <p:spPr>
            <a:xfrm>
              <a:off x="5153372" y="3261687"/>
              <a:ext cx="233628" cy="23465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2" name="タイトル 5">
            <a:extLst>
              <a:ext uri="{FF2B5EF4-FFF2-40B4-BE49-F238E27FC236}">
                <a16:creationId xmlns:a16="http://schemas.microsoft.com/office/drawing/2014/main" id="{11EB6D4B-375A-4241-B18D-256736E57081}"/>
              </a:ext>
            </a:extLst>
          </p:cNvPr>
          <p:cNvSpPr txBox="1">
            <a:spLocks/>
          </p:cNvSpPr>
          <p:nvPr/>
        </p:nvSpPr>
        <p:spPr>
          <a:xfrm>
            <a:off x="191344" y="74503"/>
            <a:ext cx="9494526" cy="547835"/>
          </a:xfrm>
          <a:prstGeom prst="rect">
            <a:avLst/>
          </a:prstGeom>
          <a:noFill/>
        </p:spPr>
        <p:txBody>
          <a:bodyPr lIns="108000" tIns="0" rIns="0" bIns="0" anchor="ctr">
            <a:noAutofit/>
          </a:bodyPr>
          <a:lstStyle>
            <a:lvl1pPr algn="l" defTabSz="914411" rtl="0" eaLnBrk="1" latinLnBrk="0" hangingPunct="1">
              <a:spcBef>
                <a:spcPct val="0"/>
              </a:spcBef>
              <a:buNone/>
              <a:defRPr kumimoji="1" lang="ja-JP" altLang="en-US" sz="2000" b="0" kern="120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r>
              <a:rPr lang="en-US" altLang="ja-JP" dirty="0"/>
              <a:t>2</a:t>
            </a:r>
            <a:r>
              <a:rPr lang="ja-JP" altLang="en-US" dirty="0"/>
              <a:t>－２</a:t>
            </a:r>
            <a:r>
              <a:rPr lang="en-US" altLang="ja-JP" dirty="0"/>
              <a:t>. </a:t>
            </a:r>
            <a:r>
              <a:rPr lang="ja-JP" altLang="en-US" dirty="0"/>
              <a:t>利用状況調査結果を入力する（</a:t>
            </a:r>
            <a:r>
              <a:rPr lang="en-US" altLang="ja-JP" dirty="0"/>
              <a:t> CSV</a:t>
            </a:r>
            <a:r>
              <a:rPr lang="ja-JP" altLang="en-US" dirty="0"/>
              <a:t>で一括で入力する場合）</a:t>
            </a:r>
            <a:endParaRPr lang="en-US" altLang="ja-JP" dirty="0"/>
          </a:p>
        </p:txBody>
      </p:sp>
    </p:spTree>
    <p:extLst>
      <p:ext uri="{BB962C8B-B14F-4D97-AF65-F5344CB8AC3E}">
        <p14:creationId xmlns:p14="http://schemas.microsoft.com/office/powerpoint/2010/main" val="2680230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t>目次</a:t>
            </a:r>
            <a:r>
              <a:rPr lang="en-US" altLang="ja-JP" dirty="0"/>
              <a:t> </a:t>
            </a:r>
            <a:endParaRPr kumimoji="1" lang="ja-JP" altLang="en-US" dirty="0"/>
          </a:p>
        </p:txBody>
      </p:sp>
      <p:sp>
        <p:nvSpPr>
          <p:cNvPr id="5" name="テキスト ボックス 4"/>
          <p:cNvSpPr txBox="1"/>
          <p:nvPr/>
        </p:nvSpPr>
        <p:spPr>
          <a:xfrm>
            <a:off x="45221" y="764704"/>
            <a:ext cx="6050779" cy="5832648"/>
          </a:xfrm>
          <a:prstGeom prst="rect">
            <a:avLst/>
          </a:prstGeom>
          <a:noFill/>
        </p:spPr>
        <p:txBody>
          <a:bodyPr wrap="square" rtlCol="0">
            <a:normAutofit/>
          </a:bodyPr>
          <a:lstStyle/>
          <a:p>
            <a:pPr marL="342900" indent="-342900">
              <a:buFont typeface="+mj-lt"/>
              <a:buAutoNum type="arabicPeriod"/>
            </a:pPr>
            <a:r>
              <a:rPr lang="ja-JP" altLang="en-US" sz="1400" b="1" dirty="0">
                <a:latin typeface="メイリオ" panose="020B0604030504040204" pitchFamily="50" charset="-128"/>
                <a:ea typeface="メイリオ" panose="020B0604030504040204" pitchFamily="50" charset="-128"/>
              </a:rPr>
              <a:t>実務操作</a:t>
            </a:r>
            <a:r>
              <a:rPr lang="en-US" altLang="ja-JP" sz="1400" b="1" dirty="0">
                <a:latin typeface="メイリオ" panose="020B0604030504040204" pitchFamily="50" charset="-128"/>
                <a:ea typeface="メイリオ" panose="020B0604030504040204" pitchFamily="50" charset="-128"/>
              </a:rPr>
              <a:t>_</a:t>
            </a:r>
            <a:r>
              <a:rPr lang="ja-JP" altLang="en-US" sz="1400" b="1" dirty="0">
                <a:latin typeface="メイリオ" panose="020B0604030504040204" pitchFamily="50" charset="-128"/>
                <a:ea typeface="メイリオ" panose="020B0604030504040204" pitchFamily="50" charset="-128"/>
              </a:rPr>
              <a:t>地図管理の操作方法</a:t>
            </a:r>
            <a:r>
              <a:rPr lang="en-US" altLang="ja-JP" sz="1400" b="1" dirty="0">
                <a:latin typeface="メイリオ" panose="020B0604030504040204" pitchFamily="50" charset="-128"/>
                <a:ea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rPr>
              <a:t>地図管理</a:t>
            </a:r>
            <a:r>
              <a:rPr lang="en-US" altLang="ja-JP" sz="1400" b="1" dirty="0">
                <a:latin typeface="メイリオ" panose="020B0604030504040204" pitchFamily="50" charset="-128"/>
                <a:ea typeface="メイリオ" panose="020B0604030504040204" pitchFamily="50" charset="-128"/>
              </a:rPr>
              <a:t>】…p.</a:t>
            </a:r>
            <a:r>
              <a:rPr lang="ja-JP" altLang="en-US" sz="1400" b="1" dirty="0">
                <a:latin typeface="メイリオ" panose="020B0604030504040204" pitchFamily="50" charset="-128"/>
                <a:ea typeface="メイリオ" panose="020B0604030504040204" pitchFamily="50" charset="-128"/>
              </a:rPr>
              <a:t>４</a:t>
            </a:r>
            <a:endParaRPr lang="en-US" altLang="ja-JP" sz="1400" b="1" dirty="0">
              <a:latin typeface="メイリオ" panose="020B0604030504040204" pitchFamily="50" charset="-128"/>
              <a:ea typeface="メイリオ" panose="020B0604030504040204" pitchFamily="50" charset="-128"/>
            </a:endParaRPr>
          </a:p>
          <a:p>
            <a:pPr marL="857250" lvl="1" indent="-400050">
              <a:buFont typeface="+mj-lt"/>
              <a:buAutoNum type="arabicPeriod"/>
            </a:pPr>
            <a:r>
              <a:rPr lang="ja-JP" altLang="en-US" sz="1400" dirty="0">
                <a:latin typeface="メイリオ" panose="020B0604030504040204" pitchFamily="50" charset="-128"/>
                <a:ea typeface="メイリオ" panose="020B0604030504040204" pitchFamily="50" charset="-128"/>
              </a:rPr>
              <a:t>地図の活用方法①（地図の色分け、模様の設定）</a:t>
            </a:r>
            <a:endParaRPr lang="en-US" altLang="ja-JP" sz="1400" dirty="0">
              <a:latin typeface="メイリオ" panose="020B0604030504040204" pitchFamily="50" charset="-128"/>
              <a:ea typeface="メイリオ" panose="020B0604030504040204" pitchFamily="50" charset="-128"/>
            </a:endParaRPr>
          </a:p>
          <a:p>
            <a:pPr marL="857250" lvl="1" indent="-400050">
              <a:buFont typeface="+mj-lt"/>
              <a:buAutoNum type="arabicPeriod"/>
            </a:pPr>
            <a:r>
              <a:rPr lang="ja-JP" altLang="en-US" sz="1400" dirty="0">
                <a:latin typeface="メイリオ" panose="020B0604030504040204" pitchFamily="50" charset="-128"/>
                <a:ea typeface="メイリオ" panose="020B0604030504040204" pitchFamily="50" charset="-128"/>
              </a:rPr>
              <a:t>地図の活用方法②（ラベル設定）</a:t>
            </a:r>
            <a:endParaRPr lang="en-US" altLang="ja-JP" sz="1400" dirty="0">
              <a:latin typeface="メイリオ" panose="020B0604030504040204" pitchFamily="50" charset="-128"/>
              <a:ea typeface="メイリオ" panose="020B0604030504040204" pitchFamily="50" charset="-128"/>
            </a:endParaRPr>
          </a:p>
          <a:p>
            <a:pPr marL="857250" lvl="1" indent="-400050">
              <a:buFont typeface="+mj-lt"/>
              <a:buAutoNum type="arabicPeriod"/>
            </a:pPr>
            <a:r>
              <a:rPr lang="ja-JP" altLang="en-US" sz="1400" dirty="0">
                <a:latin typeface="メイリオ" panose="020B0604030504040204" pitchFamily="50" charset="-128"/>
                <a:ea typeface="メイリオ" panose="020B0604030504040204" pitchFamily="50" charset="-128"/>
              </a:rPr>
              <a:t>地図の活用方法③（集積シミュレーション）</a:t>
            </a:r>
            <a:endParaRPr lang="en-US" altLang="ja-JP" sz="1400" dirty="0">
              <a:latin typeface="メイリオ" panose="020B0604030504040204" pitchFamily="50" charset="-128"/>
              <a:ea typeface="メイリオ" panose="020B0604030504040204" pitchFamily="50" charset="-128"/>
            </a:endParaRPr>
          </a:p>
          <a:p>
            <a:pPr marL="857250" lvl="1" indent="-400050">
              <a:buFont typeface="+mj-lt"/>
              <a:buAutoNum type="arabicPeriod"/>
            </a:pPr>
            <a:r>
              <a:rPr lang="ja-JP" altLang="en-US" sz="1400" dirty="0">
                <a:latin typeface="メイリオ" panose="020B0604030504040204" pitchFamily="50" charset="-128"/>
                <a:ea typeface="メイリオ" panose="020B0604030504040204" pitchFamily="50" charset="-128"/>
              </a:rPr>
              <a:t>地図の活用方法④（地図のレイヤー設定）</a:t>
            </a:r>
            <a:endParaRPr lang="en-US" altLang="ja-JP" sz="1400" dirty="0">
              <a:latin typeface="メイリオ" panose="020B0604030504040204" pitchFamily="50" charset="-128"/>
              <a:ea typeface="メイリオ" panose="020B0604030504040204" pitchFamily="50" charset="-128"/>
            </a:endParaRPr>
          </a:p>
          <a:p>
            <a:pPr marL="857250" lvl="1" indent="-400050">
              <a:buFont typeface="+mj-lt"/>
              <a:buAutoNum type="arabicPeriod"/>
            </a:pPr>
            <a:r>
              <a:rPr lang="ja-JP" altLang="en-US" sz="1400" dirty="0">
                <a:latin typeface="メイリオ" panose="020B0604030504040204" pitchFamily="50" charset="-128"/>
                <a:ea typeface="メイリオ" panose="020B0604030504040204" pitchFamily="50" charset="-128"/>
              </a:rPr>
              <a:t>地図の活用方法⑤（地図の印刷設定）</a:t>
            </a:r>
            <a:endParaRPr lang="en-US" altLang="ja-JP" sz="1400" dirty="0">
              <a:latin typeface="メイリオ" panose="020B0604030504040204" pitchFamily="50" charset="-128"/>
              <a:ea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endParaRPr>
          </a:p>
          <a:p>
            <a:r>
              <a:rPr lang="ja-JP" altLang="en-US" sz="1400" b="1" dirty="0">
                <a:latin typeface="メイリオ" panose="020B0604030504040204" pitchFamily="50" charset="-128"/>
                <a:ea typeface="メイリオ" panose="020B0604030504040204" pitchFamily="50" charset="-128"/>
              </a:rPr>
              <a:t>２．実務操作</a:t>
            </a:r>
            <a:r>
              <a:rPr lang="en-US" altLang="ja-JP" sz="1400" b="1" dirty="0">
                <a:latin typeface="メイリオ" panose="020B0604030504040204" pitchFamily="50" charset="-128"/>
                <a:ea typeface="メイリオ" panose="020B0604030504040204" pitchFamily="50" charset="-128"/>
              </a:rPr>
              <a:t>_</a:t>
            </a:r>
            <a:r>
              <a:rPr lang="ja-JP" altLang="en-US" sz="1400" b="1" dirty="0">
                <a:latin typeface="メイリオ" panose="020B0604030504040204" pitchFamily="50" charset="-128"/>
                <a:ea typeface="メイリオ" panose="020B0604030504040204" pitchFamily="50" charset="-128"/>
              </a:rPr>
              <a:t>利用状況調査・利用意向調査業務 </a:t>
            </a:r>
            <a:r>
              <a:rPr lang="en-US" altLang="ja-JP" sz="1400" b="1" dirty="0">
                <a:latin typeface="メイリオ" panose="020B0604030504040204" pitchFamily="50" charset="-128"/>
                <a:ea typeface="メイリオ" panose="020B0604030504040204" pitchFamily="50" charset="-128"/>
              </a:rPr>
              <a:t>…p.1</a:t>
            </a:r>
            <a:r>
              <a:rPr lang="ja-JP" altLang="en-US" sz="1400" b="1" dirty="0">
                <a:latin typeface="メイリオ" panose="020B0604030504040204" pitchFamily="50" charset="-128"/>
                <a:ea typeface="メイリオ" panose="020B0604030504040204" pitchFamily="50" charset="-128"/>
              </a:rPr>
              <a:t>６</a:t>
            </a:r>
            <a:endParaRPr lang="en-US" altLang="ja-JP" sz="1400" b="1" dirty="0">
              <a:latin typeface="メイリオ" panose="020B0604030504040204" pitchFamily="50" charset="-128"/>
              <a:ea typeface="メイリオ" panose="020B0604030504040204" pitchFamily="50" charset="-128"/>
            </a:endParaRPr>
          </a:p>
          <a:p>
            <a:r>
              <a:rPr lang="ja-JP" altLang="en-US" sz="1400" b="1" dirty="0">
                <a:latin typeface="メイリオ" panose="020B0604030504040204" pitchFamily="50" charset="-128"/>
                <a:ea typeface="メイリオ" panose="020B0604030504040204" pitchFamily="50" charset="-128"/>
              </a:rPr>
              <a:t>　　</a:t>
            </a:r>
            <a:r>
              <a:rPr lang="en-US" altLang="ja-JP" sz="1400" b="1" dirty="0">
                <a:latin typeface="メイリオ" panose="020B0604030504040204" pitchFamily="50" charset="-128"/>
                <a:ea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rPr>
              <a:t>台帳・地図補正機能</a:t>
            </a:r>
            <a:r>
              <a:rPr lang="en-US" altLang="ja-JP" sz="1400" b="1" dirty="0">
                <a:latin typeface="メイリオ" panose="020B0604030504040204" pitchFamily="50" charset="-128"/>
                <a:ea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rPr>
              <a:t>・</a:t>
            </a:r>
            <a:r>
              <a:rPr lang="en-US" altLang="ja-JP" sz="1400" b="1" dirty="0">
                <a:latin typeface="メイリオ" panose="020B0604030504040204" pitchFamily="50" charset="-128"/>
                <a:ea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rPr>
              <a:t>各種帳票</a:t>
            </a:r>
            <a:r>
              <a:rPr lang="en-US" altLang="ja-JP" sz="1400" b="1" dirty="0">
                <a:latin typeface="メイリオ" panose="020B0604030504040204" pitchFamily="50" charset="-128"/>
                <a:ea typeface="メイリオ" panose="020B0604030504040204" pitchFamily="50" charset="-128"/>
              </a:rPr>
              <a:t>】</a:t>
            </a:r>
          </a:p>
          <a:p>
            <a:pPr marL="800100" lvl="1" indent="-342900">
              <a:buFont typeface="+mj-lt"/>
              <a:buAutoNum type="arabicPeriod"/>
            </a:pPr>
            <a:endParaRPr lang="en-US" altLang="ja-JP" sz="1400" dirty="0">
              <a:latin typeface="メイリオ" panose="020B0604030504040204" pitchFamily="50" charset="-128"/>
              <a:ea typeface="メイリオ" panose="020B0604030504040204" pitchFamily="50" charset="-128"/>
            </a:endParaRPr>
          </a:p>
          <a:p>
            <a:pPr marL="800100" lvl="1" indent="-342900">
              <a:buFont typeface="+mj-lt"/>
              <a:buAutoNum type="arabicPeriod"/>
            </a:pPr>
            <a:r>
              <a:rPr lang="ja-JP" altLang="en-US" sz="1400" dirty="0">
                <a:latin typeface="メイリオ" panose="020B0604030504040204" pitchFamily="50" charset="-128"/>
                <a:ea typeface="メイリオ" panose="020B0604030504040204" pitchFamily="50" charset="-128"/>
              </a:rPr>
              <a:t>統合調査結果を入力する前の事前処理　前回の調査結果の保存</a:t>
            </a:r>
            <a:endParaRPr lang="en-US" altLang="ja-JP" sz="1400" dirty="0">
              <a:latin typeface="メイリオ" panose="020B0604030504040204" pitchFamily="50" charset="-128"/>
              <a:ea typeface="メイリオ" panose="020B0604030504040204" pitchFamily="50" charset="-128"/>
            </a:endParaRPr>
          </a:p>
          <a:p>
            <a:pPr marL="800100" lvl="1" indent="-342900">
              <a:buFont typeface="+mj-lt"/>
              <a:buAutoNum type="arabicPeriod"/>
            </a:pPr>
            <a:r>
              <a:rPr lang="ja-JP" altLang="en-US" sz="1400" dirty="0">
                <a:latin typeface="メイリオ" panose="020B0604030504040204" pitchFamily="50" charset="-128"/>
                <a:ea typeface="メイリオ" panose="020B0604030504040204" pitchFamily="50" charset="-128"/>
              </a:rPr>
              <a:t>利用状況調査結果を入力する</a:t>
            </a:r>
            <a:endParaRPr lang="en-US" altLang="ja-JP" sz="1400" dirty="0">
              <a:latin typeface="メイリオ" panose="020B0604030504040204" pitchFamily="50" charset="-128"/>
              <a:ea typeface="メイリオ" panose="020B0604030504040204" pitchFamily="50" charset="-128"/>
            </a:endParaRPr>
          </a:p>
          <a:p>
            <a:pPr marL="800100" lvl="1" indent="-342900">
              <a:buFont typeface="+mj-lt"/>
              <a:buAutoNum type="arabicPeriod"/>
            </a:pPr>
            <a:r>
              <a:rPr lang="ja-JP" altLang="en-US" sz="1400" dirty="0">
                <a:latin typeface="メイリオ" panose="020B0604030504040204" pitchFamily="50" charset="-128"/>
                <a:ea typeface="メイリオ" panose="020B0604030504040204" pitchFamily="50" charset="-128"/>
              </a:rPr>
              <a:t>遊休農地通し番号の採番方法について</a:t>
            </a:r>
            <a:endParaRPr lang="en-US" altLang="ja-JP" sz="1400" dirty="0">
              <a:latin typeface="メイリオ" panose="020B0604030504040204" pitchFamily="50" charset="-128"/>
              <a:ea typeface="メイリオ" panose="020B0604030504040204" pitchFamily="50" charset="-128"/>
            </a:endParaRPr>
          </a:p>
          <a:p>
            <a:pPr marL="800100" lvl="1" indent="-342900">
              <a:buFont typeface="+mj-lt"/>
              <a:buAutoNum type="arabicPeriod"/>
            </a:pPr>
            <a:r>
              <a:rPr lang="ja-JP" altLang="en-US" sz="1400" dirty="0">
                <a:latin typeface="メイリオ" panose="020B0604030504040204" pitchFamily="50" charset="-128"/>
                <a:ea typeface="メイリオ" panose="020B0604030504040204" pitchFamily="50" charset="-128"/>
              </a:rPr>
              <a:t>利用意向調査書を出力する</a:t>
            </a:r>
            <a:endParaRPr lang="en-US" altLang="ja-JP" sz="1400" dirty="0">
              <a:latin typeface="メイリオ" panose="020B0604030504040204" pitchFamily="50" charset="-128"/>
              <a:ea typeface="メイリオ" panose="020B0604030504040204" pitchFamily="50" charset="-128"/>
            </a:endParaRPr>
          </a:p>
          <a:p>
            <a:pPr marL="800100" lvl="1" indent="-342900">
              <a:buFont typeface="+mj-lt"/>
              <a:buAutoNum type="arabicPeriod"/>
            </a:pPr>
            <a:r>
              <a:rPr lang="ja-JP" altLang="en-US" sz="1400" dirty="0">
                <a:latin typeface="メイリオ" panose="020B0604030504040204" pitchFamily="50" charset="-128"/>
                <a:ea typeface="メイリオ" panose="020B0604030504040204" pitchFamily="50" charset="-128"/>
              </a:rPr>
              <a:t>利用意向調査結果・措置状況や解消状況を入力する</a:t>
            </a:r>
            <a:endParaRPr lang="en-US" altLang="ja-JP" sz="1400" dirty="0">
              <a:latin typeface="メイリオ" panose="020B0604030504040204" pitchFamily="50" charset="-128"/>
              <a:ea typeface="メイリオ" panose="020B0604030504040204" pitchFamily="50" charset="-128"/>
            </a:endParaRPr>
          </a:p>
          <a:p>
            <a:pPr marL="800100" lvl="1" indent="-342900">
              <a:buFont typeface="+mj-lt"/>
              <a:buAutoNum type="arabicPeriod"/>
            </a:pPr>
            <a:r>
              <a:rPr lang="ja-JP" altLang="en-US" sz="1400" dirty="0">
                <a:latin typeface="メイリオ" panose="020B0604030504040204" pitchFamily="50" charset="-128"/>
                <a:ea typeface="メイリオ" panose="020B0604030504040204" pitchFamily="50" charset="-128"/>
              </a:rPr>
              <a:t>非農地判断の総会議決を行う・非農地通知書を出力する</a:t>
            </a:r>
            <a:endParaRPr lang="en-US" altLang="ja-JP" sz="1400" dirty="0">
              <a:latin typeface="メイリオ" panose="020B0604030504040204" pitchFamily="50" charset="-128"/>
              <a:ea typeface="メイリオ" panose="020B0604030504040204" pitchFamily="50" charset="-128"/>
            </a:endParaRPr>
          </a:p>
          <a:p>
            <a:pPr marL="800100" lvl="1" indent="-342900">
              <a:buFont typeface="+mj-lt"/>
              <a:buAutoNum type="arabicPeriod"/>
            </a:pPr>
            <a:r>
              <a:rPr lang="ja-JP" altLang="en-US" sz="1400" dirty="0">
                <a:latin typeface="メイリオ" panose="020B0604030504040204" pitchFamily="50" charset="-128"/>
                <a:ea typeface="メイリオ" panose="020B0604030504040204" pitchFamily="50" charset="-128"/>
              </a:rPr>
              <a:t>意向調査関係の通知を発出する</a:t>
            </a:r>
            <a:endParaRPr lang="en-US" altLang="ja-JP" sz="1400" dirty="0">
              <a:latin typeface="メイリオ" panose="020B0604030504040204" pitchFamily="50" charset="-128"/>
              <a:ea typeface="メイリオ" panose="020B0604030504040204" pitchFamily="50" charset="-128"/>
            </a:endParaRPr>
          </a:p>
          <a:p>
            <a:pPr marL="800100" lvl="1" indent="-342900">
              <a:buFont typeface="+mj-lt"/>
              <a:buAutoNum type="arabicPeriod"/>
            </a:pPr>
            <a:r>
              <a:rPr lang="ja-JP" altLang="en-US" sz="1400" dirty="0">
                <a:latin typeface="メイリオ" panose="020B0604030504040204" pitchFamily="50" charset="-128"/>
                <a:ea typeface="メイリオ" panose="020B0604030504040204" pitchFamily="50" charset="-128"/>
              </a:rPr>
              <a:t>報告様式を出力する</a:t>
            </a:r>
            <a:endParaRPr lang="en-US" altLang="ja-JP" sz="1400" dirty="0">
              <a:latin typeface="メイリオ" panose="020B0604030504040204" pitchFamily="50" charset="-128"/>
              <a:ea typeface="メイリオ" panose="020B0604030504040204" pitchFamily="50" charset="-128"/>
            </a:endParaRPr>
          </a:p>
          <a:p>
            <a:pPr marL="800100" lvl="1" indent="-342900">
              <a:buFont typeface="+mj-ea"/>
              <a:buAutoNum type="arabicPeriod"/>
            </a:pPr>
            <a:r>
              <a:rPr lang="ja-JP" altLang="en-US" sz="1400" dirty="0">
                <a:latin typeface="メイリオ" panose="020B0604030504040204" pitchFamily="50" charset="-128"/>
                <a:ea typeface="メイリオ" panose="020B0604030504040204" pitchFamily="50" charset="-128"/>
              </a:rPr>
              <a:t>次年度以降に統合調査結果を入力する前の事前処理</a:t>
            </a:r>
            <a:endParaRPr lang="en-US" altLang="ja-JP" sz="1400" dirty="0">
              <a:latin typeface="メイリオ" panose="020B0604030504040204" pitchFamily="50" charset="-128"/>
              <a:ea typeface="メイリオ" panose="020B0604030504040204" pitchFamily="50" charset="-128"/>
            </a:endParaRPr>
          </a:p>
          <a:p>
            <a:pPr marL="800100" lvl="1" indent="-342900">
              <a:buFont typeface="+mj-ea"/>
              <a:buAutoNum type="arabicPeriod"/>
            </a:pPr>
            <a:r>
              <a:rPr lang="ja-JP" altLang="en-US" sz="1400" dirty="0">
                <a:latin typeface="メイリオ" panose="020B0604030504040204" pitchFamily="50" charset="-128"/>
                <a:ea typeface="メイリオ" panose="020B0604030504040204" pitchFamily="50" charset="-128"/>
              </a:rPr>
              <a:t>遊休農地通し番号の確認・番号の変更について</a:t>
            </a:r>
            <a:endParaRPr lang="en-US" altLang="ja-JP" sz="1400" dirty="0">
              <a:latin typeface="メイリオ" panose="020B0604030504040204" pitchFamily="50" charset="-128"/>
              <a:ea typeface="メイリオ" panose="020B0604030504040204" pitchFamily="50" charset="-128"/>
            </a:endParaRPr>
          </a:p>
          <a:p>
            <a:pPr marL="800100" lvl="1" indent="-342900">
              <a:buFont typeface="+mj-ea"/>
              <a:buAutoNum type="arabicPeriod"/>
            </a:pPr>
            <a:r>
              <a:rPr lang="ja-JP" altLang="en-US" sz="1400" dirty="0">
                <a:latin typeface="メイリオ" panose="020B0604030504040204" pitchFamily="50" charset="-128"/>
                <a:ea typeface="メイリオ" panose="020B0604030504040204" pitchFamily="50" charset="-128"/>
              </a:rPr>
              <a:t>過去の調査結果を確認する</a:t>
            </a:r>
            <a:endParaRPr lang="en-US" altLang="ja-JP" sz="1400" dirty="0">
              <a:latin typeface="メイリオ" panose="020B0604030504040204" pitchFamily="50" charset="-128"/>
              <a:ea typeface="メイリオ" panose="020B0604030504040204" pitchFamily="50" charset="-128"/>
            </a:endParaRPr>
          </a:p>
          <a:p>
            <a:pPr marL="800100" lvl="1" indent="-342900">
              <a:buFont typeface="+mj-ea"/>
              <a:buAutoNum type="arabicPeriod"/>
            </a:pPr>
            <a:r>
              <a:rPr lang="ja-JP" altLang="en-US" sz="1400" dirty="0">
                <a:latin typeface="メイリオ" panose="020B0604030504040204" pitchFamily="50" charset="-128"/>
                <a:ea typeface="メイリオ" panose="020B0604030504040204" pitchFamily="50" charset="-128"/>
              </a:rPr>
              <a:t>前年度と今年度の農業委員会サポートシステムへの調査結果の入力フローまとめを確認する</a:t>
            </a:r>
            <a:endParaRPr lang="en-US" altLang="ja-JP" sz="1400" dirty="0">
              <a:latin typeface="メイリオ" panose="020B0604030504040204" pitchFamily="50" charset="-128"/>
              <a:ea typeface="メイリオ" panose="020B0604030504040204" pitchFamily="50" charset="-128"/>
            </a:endParaRPr>
          </a:p>
          <a:p>
            <a:pPr marL="800100" lvl="1" indent="-342900">
              <a:buFont typeface="+mj-ea"/>
              <a:buAutoNum type="arabicPeriod"/>
            </a:pPr>
            <a:endParaRPr lang="en-US" altLang="ja-JP" sz="1400"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DEE7464F-39CE-4841-910F-A4BA23EA0C94}"/>
              </a:ext>
            </a:extLst>
          </p:cNvPr>
          <p:cNvSpPr txBox="1"/>
          <p:nvPr/>
        </p:nvSpPr>
        <p:spPr>
          <a:xfrm>
            <a:off x="6194795" y="764704"/>
            <a:ext cx="5805861" cy="5976664"/>
          </a:xfrm>
          <a:prstGeom prst="rect">
            <a:avLst/>
          </a:prstGeom>
          <a:noFill/>
        </p:spPr>
        <p:txBody>
          <a:bodyPr wrap="square" rtlCol="0">
            <a:normAutofit lnSpcReduction="10000"/>
          </a:bodyPr>
          <a:lstStyle/>
          <a:p>
            <a:r>
              <a:rPr lang="en-US" altLang="ja-JP" sz="1400" b="1" dirty="0">
                <a:latin typeface="メイリオ" panose="020B0604030504040204" pitchFamily="50" charset="-128"/>
                <a:ea typeface="メイリオ" panose="020B0604030504040204" pitchFamily="50" charset="-128"/>
              </a:rPr>
              <a:t>3. </a:t>
            </a:r>
            <a:r>
              <a:rPr lang="ja-JP" altLang="en-US" sz="1400" b="1" dirty="0">
                <a:latin typeface="メイリオ" panose="020B0604030504040204" pitchFamily="50" charset="-128"/>
                <a:ea typeface="メイリオ" panose="020B0604030504040204" pitchFamily="50" charset="-128"/>
              </a:rPr>
              <a:t>実務操作</a:t>
            </a:r>
            <a:r>
              <a:rPr lang="en-US" altLang="ja-JP" sz="1400" b="1" dirty="0">
                <a:latin typeface="メイリオ" panose="020B0604030504040204" pitchFamily="50" charset="-128"/>
                <a:ea typeface="メイリオ" panose="020B0604030504040204" pitchFamily="50" charset="-128"/>
              </a:rPr>
              <a:t>_</a:t>
            </a:r>
            <a:r>
              <a:rPr lang="ja-JP" altLang="en-US" sz="1400" b="1" dirty="0">
                <a:latin typeface="メイリオ" panose="020B0604030504040204" pitchFamily="50" charset="-128"/>
                <a:ea typeface="メイリオ" panose="020B0604030504040204" pitchFamily="50" charset="-128"/>
              </a:rPr>
              <a:t>ＣＳＶ取込による農地台帳データの更新方法 </a:t>
            </a:r>
            <a:r>
              <a:rPr lang="en-US" altLang="ja-JP" sz="1400" b="1" dirty="0">
                <a:latin typeface="メイリオ" panose="020B0604030504040204" pitchFamily="50" charset="-128"/>
                <a:ea typeface="メイリオ" panose="020B0604030504040204" pitchFamily="50" charset="-128"/>
              </a:rPr>
              <a:t>…p.</a:t>
            </a:r>
            <a:r>
              <a:rPr lang="ja-JP" altLang="en-US" sz="1400" b="1" dirty="0">
                <a:latin typeface="メイリオ" panose="020B0604030504040204" pitchFamily="50" charset="-128"/>
                <a:ea typeface="メイリオ" panose="020B0604030504040204" pitchFamily="50" charset="-128"/>
              </a:rPr>
              <a:t>３９</a:t>
            </a:r>
            <a:endParaRPr lang="en-US" altLang="ja-JP" sz="1400" b="1" dirty="0">
              <a:latin typeface="メイリオ" panose="020B0604030504040204" pitchFamily="50" charset="-128"/>
              <a:ea typeface="メイリオ" panose="020B0604030504040204" pitchFamily="50" charset="-128"/>
            </a:endParaRPr>
          </a:p>
          <a:p>
            <a:r>
              <a:rPr lang="en-US" altLang="ja-JP" sz="1400" b="1" dirty="0">
                <a:latin typeface="メイリオ" panose="020B0604030504040204" pitchFamily="50" charset="-128"/>
                <a:ea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rPr>
              <a:t>台帳・地図補正機能</a:t>
            </a:r>
            <a:r>
              <a:rPr lang="en-US" altLang="ja-JP" sz="1400" b="1" dirty="0">
                <a:latin typeface="メイリオ" panose="020B0604030504040204" pitchFamily="50" charset="-128"/>
                <a:ea typeface="メイリオ" panose="020B0604030504040204" pitchFamily="50" charset="-128"/>
              </a:rPr>
              <a:t>】</a:t>
            </a:r>
          </a:p>
          <a:p>
            <a:r>
              <a:rPr lang="ja-JP" altLang="en-US" sz="1400" dirty="0">
                <a:latin typeface="メイリオ" panose="020B0604030504040204" pitchFamily="50" charset="-128"/>
                <a:ea typeface="メイリオ" panose="020B0604030504040204" pitchFamily="50" charset="-128"/>
              </a:rPr>
              <a:t>１．「一括更新補正」での機能一覧</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２．一括更新補正機能を使う</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３．</a:t>
            </a:r>
            <a:r>
              <a:rPr lang="en-US" altLang="ja-JP" sz="1400" dirty="0">
                <a:latin typeface="メイリオ" panose="020B0604030504040204" pitchFamily="50" charset="-128"/>
                <a:ea typeface="メイリオ" panose="020B0604030504040204" pitchFamily="50" charset="-128"/>
              </a:rPr>
              <a:t>CSV</a:t>
            </a:r>
            <a:r>
              <a:rPr lang="ja-JP" altLang="en-US" sz="1400" dirty="0">
                <a:latin typeface="メイリオ" panose="020B0604030504040204" pitchFamily="50" charset="-128"/>
                <a:ea typeface="メイリオ" panose="020B0604030504040204" pitchFamily="50" charset="-128"/>
              </a:rPr>
              <a:t>ファイル更新時の注意点</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４．土地データ</a:t>
            </a:r>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世帯員データ</a:t>
            </a:r>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経営体データを</a:t>
            </a:r>
            <a:r>
              <a:rPr lang="en-US" altLang="ja-JP" sz="1400" dirty="0">
                <a:latin typeface="メイリオ" panose="020B0604030504040204" pitchFamily="50" charset="-128"/>
                <a:ea typeface="メイリオ" panose="020B0604030504040204" pitchFamily="50" charset="-128"/>
              </a:rPr>
              <a:t>CSV</a:t>
            </a:r>
            <a:r>
              <a:rPr lang="ja-JP" altLang="en-US" sz="1400" dirty="0">
                <a:latin typeface="メイリオ" panose="020B0604030504040204" pitchFamily="50" charset="-128"/>
                <a:ea typeface="メイリオ" panose="020B0604030504040204" pitchFamily="50" charset="-128"/>
              </a:rPr>
              <a:t>で一括更新する</a:t>
            </a:r>
            <a:endParaRPr lang="en-US" altLang="ja-JP" sz="1400" dirty="0">
              <a:latin typeface="メイリオ" panose="020B0604030504040204" pitchFamily="50" charset="-128"/>
              <a:ea typeface="メイリオ" panose="020B0604030504040204" pitchFamily="50" charset="-128"/>
            </a:endParaRPr>
          </a:p>
          <a:p>
            <a:pPr marL="800100" lvl="1" indent="-342900">
              <a:buFont typeface="+mj-ea"/>
              <a:buAutoNum type="circleNumDbPlain"/>
            </a:pPr>
            <a:r>
              <a:rPr lang="ja-JP" altLang="en-US" sz="1400" dirty="0">
                <a:latin typeface="メイリオ" panose="020B0604030504040204" pitchFamily="50" charset="-128"/>
                <a:ea typeface="メイリオ" panose="020B0604030504040204" pitchFamily="50" charset="-128"/>
              </a:rPr>
              <a:t>土地、世帯員、経営体データの一括更新での出力項目設定機能について</a:t>
            </a:r>
            <a:endParaRPr lang="en-US" altLang="ja-JP" sz="1400" dirty="0">
              <a:latin typeface="メイリオ" panose="020B0604030504040204" pitchFamily="50" charset="-128"/>
              <a:ea typeface="メイリオ" panose="020B0604030504040204" pitchFamily="50" charset="-128"/>
            </a:endParaRPr>
          </a:p>
          <a:p>
            <a:pPr marL="800100" lvl="1" indent="-342900">
              <a:buFont typeface="+mj-ea"/>
              <a:buAutoNum type="circleNumDbPlain"/>
            </a:pPr>
            <a:r>
              <a:rPr lang="ja-JP" altLang="en-US" sz="1400" dirty="0">
                <a:latin typeface="メイリオ" panose="020B0604030504040204" pitchFamily="50" charset="-128"/>
                <a:ea typeface="メイリオ" panose="020B0604030504040204" pitchFamily="50" charset="-128"/>
              </a:rPr>
              <a:t>農地法第</a:t>
            </a:r>
            <a:r>
              <a:rPr lang="en-US" altLang="ja-JP" sz="1400" dirty="0">
                <a:latin typeface="メイリオ" panose="020B0604030504040204" pitchFamily="50" charset="-128"/>
                <a:ea typeface="メイリオ" panose="020B0604030504040204" pitchFamily="50" charset="-128"/>
              </a:rPr>
              <a:t>3</a:t>
            </a:r>
            <a:r>
              <a:rPr lang="ja-JP" altLang="en-US" sz="1400" dirty="0">
                <a:latin typeface="メイリオ" panose="020B0604030504040204" pitchFamily="50" charset="-128"/>
                <a:ea typeface="メイリオ" panose="020B0604030504040204" pitchFamily="50" charset="-128"/>
              </a:rPr>
              <a:t>条による所有権移転手続き</a:t>
            </a:r>
            <a:endParaRPr lang="en-US" altLang="ja-JP" sz="1400" dirty="0">
              <a:latin typeface="メイリオ" panose="020B0604030504040204" pitchFamily="50" charset="-128"/>
              <a:ea typeface="メイリオ" panose="020B0604030504040204" pitchFamily="50" charset="-128"/>
            </a:endParaRPr>
          </a:p>
          <a:p>
            <a:pPr marL="800100" lvl="1" indent="-342900">
              <a:buFont typeface="+mj-ea"/>
              <a:buAutoNum type="circleNumDbPlain"/>
            </a:pPr>
            <a:r>
              <a:rPr lang="ja-JP" altLang="en-US" sz="1400" dirty="0">
                <a:latin typeface="メイリオ" panose="020B0604030504040204" pitchFamily="50" charset="-128"/>
                <a:ea typeface="メイリオ" panose="020B0604030504040204" pitchFamily="50" charset="-128"/>
              </a:rPr>
              <a:t>農地法第</a:t>
            </a:r>
            <a:r>
              <a:rPr lang="en-US" altLang="ja-JP" sz="1400" dirty="0">
                <a:latin typeface="メイリオ" panose="020B0604030504040204" pitchFamily="50" charset="-128"/>
                <a:ea typeface="メイリオ" panose="020B0604030504040204" pitchFamily="50" charset="-128"/>
              </a:rPr>
              <a:t>3</a:t>
            </a:r>
            <a:r>
              <a:rPr lang="ja-JP" altLang="en-US" sz="1400" dirty="0">
                <a:latin typeface="メイリオ" panose="020B0604030504040204" pitchFamily="50" charset="-128"/>
                <a:ea typeface="メイリオ" panose="020B0604030504040204" pitchFamily="50" charset="-128"/>
              </a:rPr>
              <a:t>条による貸借権設定・貸借権移転手続き</a:t>
            </a:r>
          </a:p>
          <a:p>
            <a:pPr marL="800100" lvl="1" indent="-342900">
              <a:buFont typeface="+mj-ea"/>
              <a:buAutoNum type="circleNumDbPlain"/>
            </a:pPr>
            <a:r>
              <a:rPr lang="ja-JP" altLang="en-US" sz="1400" dirty="0">
                <a:latin typeface="メイリオ" panose="020B0604030504040204" pitchFamily="50" charset="-128"/>
                <a:ea typeface="メイリオ" panose="020B0604030504040204" pitchFamily="50" charset="-128"/>
              </a:rPr>
              <a:t>農地法第</a:t>
            </a:r>
            <a:r>
              <a:rPr lang="en-US" altLang="ja-JP" sz="1400" dirty="0">
                <a:latin typeface="メイリオ" panose="020B0604030504040204" pitchFamily="50" charset="-128"/>
                <a:ea typeface="メイリオ" panose="020B0604030504040204" pitchFamily="50" charset="-128"/>
              </a:rPr>
              <a:t>4</a:t>
            </a:r>
            <a:r>
              <a:rPr lang="ja-JP" altLang="en-US" sz="1400" dirty="0">
                <a:latin typeface="メイリオ" panose="020B0604030504040204" pitchFamily="50" charset="-128"/>
                <a:ea typeface="メイリオ" panose="020B0604030504040204" pitchFamily="50" charset="-128"/>
              </a:rPr>
              <a:t>条による転用手続き</a:t>
            </a:r>
          </a:p>
          <a:p>
            <a:pPr marL="800100" lvl="1" indent="-342900">
              <a:buFont typeface="+mj-ea"/>
              <a:buAutoNum type="circleNumDbPlain"/>
            </a:pPr>
            <a:r>
              <a:rPr lang="ja-JP" altLang="en-US" sz="1400" dirty="0">
                <a:latin typeface="メイリオ" panose="020B0604030504040204" pitchFamily="50" charset="-128"/>
                <a:ea typeface="メイリオ" panose="020B0604030504040204" pitchFamily="50" charset="-128"/>
              </a:rPr>
              <a:t>農地法第</a:t>
            </a:r>
            <a:r>
              <a:rPr lang="en-US" altLang="ja-JP" sz="1400" dirty="0">
                <a:latin typeface="メイリオ" panose="020B0604030504040204" pitchFamily="50" charset="-128"/>
                <a:ea typeface="メイリオ" panose="020B0604030504040204" pitchFamily="50" charset="-128"/>
              </a:rPr>
              <a:t>5</a:t>
            </a:r>
            <a:r>
              <a:rPr lang="ja-JP" altLang="en-US" sz="1400" dirty="0">
                <a:latin typeface="メイリオ" panose="020B0604030504040204" pitchFamily="50" charset="-128"/>
                <a:ea typeface="メイリオ" panose="020B0604030504040204" pitchFamily="50" charset="-128"/>
              </a:rPr>
              <a:t>条による転用手続き</a:t>
            </a:r>
          </a:p>
          <a:p>
            <a:pPr marL="800100" lvl="1" indent="-342900">
              <a:buFont typeface="+mj-ea"/>
              <a:buAutoNum type="circleNumDbPlain"/>
            </a:pPr>
            <a:r>
              <a:rPr lang="ja-JP" altLang="en-US" sz="1400" dirty="0">
                <a:latin typeface="メイリオ" panose="020B0604030504040204" pitchFamily="50" charset="-128"/>
                <a:ea typeface="メイリオ" panose="020B0604030504040204" pitchFamily="50" charset="-128"/>
              </a:rPr>
              <a:t>農地法第</a:t>
            </a:r>
            <a:r>
              <a:rPr lang="en-US" altLang="ja-JP" sz="1400" dirty="0">
                <a:latin typeface="メイリオ" panose="020B0604030504040204" pitchFamily="50" charset="-128"/>
                <a:ea typeface="メイリオ" panose="020B0604030504040204" pitchFamily="50" charset="-128"/>
              </a:rPr>
              <a:t>18</a:t>
            </a:r>
            <a:r>
              <a:rPr lang="ja-JP" altLang="en-US" sz="1400" dirty="0">
                <a:latin typeface="メイリオ" panose="020B0604030504040204" pitchFamily="50" charset="-128"/>
                <a:ea typeface="メイリオ" panose="020B0604030504040204" pitchFamily="50" charset="-128"/>
              </a:rPr>
              <a:t>条第</a:t>
            </a:r>
            <a:r>
              <a:rPr lang="en-US" altLang="ja-JP" sz="1400" dirty="0">
                <a:latin typeface="メイリオ" panose="020B0604030504040204" pitchFamily="50" charset="-128"/>
                <a:ea typeface="メイリオ" panose="020B0604030504040204" pitchFamily="50" charset="-128"/>
              </a:rPr>
              <a:t>6</a:t>
            </a:r>
            <a:r>
              <a:rPr lang="ja-JP" altLang="en-US" sz="1400" dirty="0">
                <a:latin typeface="メイリオ" panose="020B0604030504040204" pitchFamily="50" charset="-128"/>
                <a:ea typeface="メイリオ" panose="020B0604030504040204" pitchFamily="50" charset="-128"/>
              </a:rPr>
              <a:t>項による解約の手続き</a:t>
            </a:r>
          </a:p>
          <a:p>
            <a:pPr marL="800100" lvl="1" indent="-342900">
              <a:buFont typeface="+mj-ea"/>
              <a:buAutoNum type="circleNumDbPlain"/>
            </a:pPr>
            <a:r>
              <a:rPr lang="ja-JP" altLang="en-US" sz="1400" dirty="0">
                <a:latin typeface="メイリオ" panose="020B0604030504040204" pitchFamily="50" charset="-128"/>
                <a:ea typeface="メイリオ" panose="020B0604030504040204" pitchFamily="50" charset="-128"/>
              </a:rPr>
              <a:t>農業経営基盤強化促進法第</a:t>
            </a:r>
            <a:r>
              <a:rPr lang="en-US" altLang="ja-JP" sz="1400" dirty="0">
                <a:latin typeface="メイリオ" panose="020B0604030504040204" pitchFamily="50" charset="-128"/>
                <a:ea typeface="メイリオ" panose="020B0604030504040204" pitchFamily="50" charset="-128"/>
              </a:rPr>
              <a:t>19</a:t>
            </a:r>
            <a:r>
              <a:rPr lang="ja-JP" altLang="en-US" sz="1400" dirty="0">
                <a:latin typeface="メイリオ" panose="020B0604030504040204" pitchFamily="50" charset="-128"/>
                <a:ea typeface="メイリオ" panose="020B0604030504040204" pitchFamily="50" charset="-128"/>
              </a:rPr>
              <a:t>条による農用地利用集積計画の公告の手続き</a:t>
            </a:r>
          </a:p>
          <a:p>
            <a:pPr marL="800100" lvl="1" indent="-342900">
              <a:buFont typeface="+mj-ea"/>
              <a:buAutoNum type="circleNumDbPlain"/>
            </a:pPr>
            <a:r>
              <a:rPr lang="ja-JP" altLang="en-US" sz="1400" dirty="0">
                <a:latin typeface="メイリオ" panose="020B0604030504040204" pitchFamily="50" charset="-128"/>
                <a:ea typeface="メイリオ" panose="020B0604030504040204" pitchFamily="50" charset="-128"/>
              </a:rPr>
              <a:t>農地中間管理機構を介した転貸の手続き</a:t>
            </a:r>
          </a:p>
          <a:p>
            <a:pPr marL="800100" lvl="1" indent="-342900">
              <a:buFont typeface="+mj-ea"/>
              <a:buAutoNum type="circleNumDbPlain"/>
            </a:pPr>
            <a:r>
              <a:rPr lang="ja-JP" altLang="en-US" sz="1400" dirty="0">
                <a:latin typeface="メイリオ" panose="020B0604030504040204" pitchFamily="50" charset="-128"/>
                <a:ea typeface="メイリオ" panose="020B0604030504040204" pitchFamily="50" charset="-128"/>
              </a:rPr>
              <a:t>農地利用集積計画一括方式の手続き</a:t>
            </a:r>
            <a:endParaRPr lang="en-US" altLang="ja-JP" sz="1400" dirty="0">
              <a:latin typeface="メイリオ" panose="020B0604030504040204" pitchFamily="50" charset="-128"/>
              <a:ea typeface="メイリオ" panose="020B0604030504040204" pitchFamily="50" charset="-128"/>
            </a:endParaRPr>
          </a:p>
          <a:p>
            <a:pPr marL="800100" lvl="1" indent="-342900">
              <a:buFont typeface="+mj-ea"/>
              <a:buAutoNum type="circleNumDbPlain"/>
            </a:pPr>
            <a:r>
              <a:rPr lang="en-US" altLang="ja-JP" sz="1400" dirty="0">
                <a:latin typeface="メイリオ" panose="020B0604030504040204" pitchFamily="50" charset="-128"/>
                <a:ea typeface="メイリオ" panose="020B0604030504040204" pitchFamily="50" charset="-128"/>
              </a:rPr>
              <a:t>CSV</a:t>
            </a:r>
            <a:r>
              <a:rPr lang="ja-JP" altLang="en-US" sz="1400" dirty="0">
                <a:latin typeface="メイリオ" panose="020B0604030504040204" pitchFamily="50" charset="-128"/>
                <a:ea typeface="メイリオ" panose="020B0604030504040204" pitchFamily="50" charset="-128"/>
              </a:rPr>
              <a:t>一括更新の相関性エラー　</a:t>
            </a:r>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留意点</a:t>
            </a:r>
          </a:p>
          <a:p>
            <a:r>
              <a:rPr lang="ja-JP" altLang="en-US" sz="1400" dirty="0">
                <a:latin typeface="メイリオ" panose="020B0604030504040204" pitchFamily="50" charset="-128"/>
                <a:ea typeface="メイリオ" panose="020B0604030504040204" pitchFamily="50" charset="-128"/>
              </a:rPr>
              <a:t>５．土地を一括で登録する</a:t>
            </a:r>
          </a:p>
          <a:p>
            <a:r>
              <a:rPr lang="ja-JP" altLang="en-US" sz="1400" dirty="0">
                <a:latin typeface="メイリオ" panose="020B0604030504040204" pitchFamily="50" charset="-128"/>
                <a:ea typeface="メイリオ" panose="020B0604030504040204" pitchFamily="50" charset="-128"/>
              </a:rPr>
              <a:t>６．土地を一括で削除する</a:t>
            </a:r>
          </a:p>
          <a:p>
            <a:r>
              <a:rPr lang="ja-JP" altLang="en-US" sz="1400" dirty="0">
                <a:latin typeface="メイリオ" panose="020B0604030504040204" pitchFamily="50" charset="-128"/>
                <a:ea typeface="メイリオ" panose="020B0604030504040204" pitchFamily="50" charset="-128"/>
              </a:rPr>
              <a:t>７．世帯員と経営体を一括で登録する</a:t>
            </a:r>
          </a:p>
          <a:p>
            <a:r>
              <a:rPr lang="ja-JP" altLang="en-US" sz="1400" dirty="0">
                <a:latin typeface="メイリオ" panose="020B0604030504040204" pitchFamily="50" charset="-128"/>
                <a:ea typeface="メイリオ" panose="020B0604030504040204" pitchFamily="50" charset="-128"/>
              </a:rPr>
              <a:t>８．世帯員と経営体を一括で削除する</a:t>
            </a:r>
          </a:p>
          <a:p>
            <a:r>
              <a:rPr lang="ja-JP" altLang="en-US" sz="1400" dirty="0">
                <a:latin typeface="メイリオ" panose="020B0604030504040204" pitchFamily="50" charset="-128"/>
                <a:ea typeface="メイリオ" panose="020B0604030504040204" pitchFamily="50" charset="-128"/>
              </a:rPr>
              <a:t>９．地番情報を一括で更新する</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１０．一括更新補正機能の活用例</a:t>
            </a:r>
            <a:endParaRPr lang="en-US" altLang="ja-JP" sz="1400" dirty="0">
              <a:latin typeface="メイリオ" panose="020B0604030504040204" pitchFamily="50" charset="-128"/>
              <a:ea typeface="メイリオ" panose="020B0604030504040204" pitchFamily="50" charset="-128"/>
            </a:endParaRPr>
          </a:p>
          <a:p>
            <a:pPr marL="800100" lvl="1" indent="-342900">
              <a:buFont typeface="+mj-ea"/>
              <a:buAutoNum type="circleNumDbPlain"/>
            </a:pPr>
            <a:r>
              <a:rPr lang="ja-JP" altLang="en-US" sz="1400" dirty="0">
                <a:latin typeface="メイリオ" panose="020B0604030504040204" pitchFamily="50" charset="-128"/>
                <a:ea typeface="メイリオ" panose="020B0604030504040204" pitchFamily="50" charset="-128"/>
              </a:rPr>
              <a:t>当月に利用権が終了する農地の情報を書き換える</a:t>
            </a:r>
            <a:endParaRPr lang="en-US" altLang="ja-JP" sz="1400" dirty="0">
              <a:latin typeface="メイリオ" panose="020B0604030504040204" pitchFamily="50" charset="-128"/>
              <a:ea typeface="メイリオ" panose="020B0604030504040204" pitchFamily="50" charset="-128"/>
            </a:endParaRPr>
          </a:p>
          <a:p>
            <a:pPr lvl="1"/>
            <a:r>
              <a:rPr lang="ja-JP" altLang="en-US" sz="1400" dirty="0">
                <a:latin typeface="メイリオ" panose="020B0604030504040204" pitchFamily="50" charset="-128"/>
                <a:ea typeface="メイリオ" panose="020B0604030504040204" pitchFamily="50" charset="-128"/>
              </a:rPr>
              <a:t>②「農地ナビ」上の農地情報を一括で非表示設定する</a:t>
            </a:r>
            <a:endParaRPr lang="en-US" altLang="ja-JP" sz="1400" dirty="0">
              <a:latin typeface="メイリオ" panose="020B0604030504040204" pitchFamily="50" charset="-128"/>
              <a:ea typeface="メイリオ" panose="020B0604030504040204" pitchFamily="50" charset="-128"/>
            </a:endParaRPr>
          </a:p>
          <a:p>
            <a:pPr lvl="1"/>
            <a:r>
              <a:rPr lang="ja-JP" altLang="en-US" sz="1400" dirty="0">
                <a:latin typeface="メイリオ" panose="020B0604030504040204" pitchFamily="50" charset="-128"/>
                <a:ea typeface="メイリオ" panose="020B0604030504040204" pitchFamily="50" charset="-128"/>
              </a:rPr>
              <a:t>③　再アップロード等により貸付適用法が「その他」になってい　</a:t>
            </a:r>
            <a:endParaRPr lang="en-US" altLang="ja-JP" sz="1400" dirty="0">
              <a:latin typeface="メイリオ" panose="020B0604030504040204" pitchFamily="50" charset="-128"/>
              <a:ea typeface="メイリオ" panose="020B0604030504040204" pitchFamily="50" charset="-128"/>
            </a:endParaRPr>
          </a:p>
          <a:p>
            <a:pPr lvl="1"/>
            <a:r>
              <a:rPr lang="ja-JP" altLang="en-US" sz="1400" dirty="0">
                <a:latin typeface="メイリオ" panose="020B0604030504040204" pitchFamily="50" charset="-128"/>
                <a:ea typeface="メイリオ" panose="020B0604030504040204" pitchFamily="50" charset="-128"/>
              </a:rPr>
              <a:t>　 る転用地の補正</a:t>
            </a:r>
            <a:endParaRPr lang="en-US" altLang="ja-JP" sz="1400" dirty="0">
              <a:latin typeface="メイリオ" panose="020B0604030504040204" pitchFamily="50" charset="-128"/>
              <a:ea typeface="メイリオ" panose="020B0604030504040204" pitchFamily="50" charset="-128"/>
            </a:endParaRPr>
          </a:p>
          <a:p>
            <a:pPr lvl="1"/>
            <a:r>
              <a:rPr lang="ja-JP" altLang="en-US" sz="1400" dirty="0">
                <a:latin typeface="メイリオ" panose="020B0604030504040204" pitchFamily="50" charset="-128"/>
                <a:ea typeface="メイリオ" panose="020B0604030504040204" pitchFamily="50" charset="-128"/>
              </a:rPr>
              <a:t>④「送付先」を一括で変更する</a:t>
            </a:r>
          </a:p>
        </p:txBody>
      </p:sp>
    </p:spTree>
    <p:extLst>
      <p:ext uri="{BB962C8B-B14F-4D97-AF65-F5344CB8AC3E}">
        <p14:creationId xmlns:p14="http://schemas.microsoft.com/office/powerpoint/2010/main" val="1252871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テキスト ボックス 87"/>
          <p:cNvSpPr txBox="1"/>
          <p:nvPr/>
        </p:nvSpPr>
        <p:spPr>
          <a:xfrm>
            <a:off x="417898" y="6228601"/>
            <a:ext cx="10585176"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③更新用の</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CSV</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ファイルを出力したのち、利用状況調査</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利用意向調査の結果を入力する。</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④結果入力後、</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CSV</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形式でファイルを保存する。</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8" name="タイトル 5">
            <a:extLst>
              <a:ext uri="{FF2B5EF4-FFF2-40B4-BE49-F238E27FC236}">
                <a16:creationId xmlns:a16="http://schemas.microsoft.com/office/drawing/2014/main" id="{8058BEB1-8E33-4F39-9B7C-E542422730DD}"/>
              </a:ext>
            </a:extLst>
          </p:cNvPr>
          <p:cNvSpPr txBox="1">
            <a:spLocks/>
          </p:cNvSpPr>
          <p:nvPr/>
        </p:nvSpPr>
        <p:spPr>
          <a:xfrm>
            <a:off x="417898" y="44624"/>
            <a:ext cx="9494526" cy="547835"/>
          </a:xfrm>
          <a:prstGeom prst="rect">
            <a:avLst/>
          </a:prstGeom>
          <a:noFill/>
        </p:spPr>
        <p:txBody>
          <a:bodyPr lIns="108000" tIns="0" rIns="0" bIns="0" anchor="ctr">
            <a:noAutofit/>
          </a:bodyPr>
          <a:lstStyle>
            <a:lvl1pPr algn="l" defTabSz="914411" rtl="0" eaLnBrk="1" latinLnBrk="0" hangingPunct="1">
              <a:spcBef>
                <a:spcPct val="0"/>
              </a:spcBef>
              <a:buNone/>
              <a:defRPr kumimoji="1" lang="ja-JP" altLang="en-US" sz="2000" b="0" kern="120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r>
              <a:rPr lang="en-US" altLang="ja-JP" dirty="0"/>
              <a:t>2</a:t>
            </a:r>
            <a:r>
              <a:rPr lang="ja-JP" altLang="en-US" dirty="0"/>
              <a:t>－２</a:t>
            </a:r>
            <a:r>
              <a:rPr lang="en-US" altLang="ja-JP" dirty="0"/>
              <a:t>. </a:t>
            </a:r>
            <a:r>
              <a:rPr lang="ja-JP" altLang="en-US" dirty="0"/>
              <a:t>利用状況調査結果を入力する（</a:t>
            </a:r>
            <a:r>
              <a:rPr lang="en-US" altLang="ja-JP" dirty="0"/>
              <a:t> CSV</a:t>
            </a:r>
            <a:r>
              <a:rPr lang="ja-JP" altLang="en-US" dirty="0"/>
              <a:t>で一括で入力する場合）</a:t>
            </a:r>
            <a:endParaRPr lang="en-US" altLang="ja-JP" dirty="0"/>
          </a:p>
        </p:txBody>
      </p:sp>
      <p:pic>
        <p:nvPicPr>
          <p:cNvPr id="3" name="図 2">
            <a:extLst>
              <a:ext uri="{FF2B5EF4-FFF2-40B4-BE49-F238E27FC236}">
                <a16:creationId xmlns:a16="http://schemas.microsoft.com/office/drawing/2014/main" id="{BB866D31-CC1A-4BD4-B317-832EEEC2674E}"/>
              </a:ext>
            </a:extLst>
          </p:cNvPr>
          <p:cNvPicPr>
            <a:picLocks noChangeAspect="1"/>
          </p:cNvPicPr>
          <p:nvPr/>
        </p:nvPicPr>
        <p:blipFill>
          <a:blip r:embed="rId3"/>
          <a:stretch>
            <a:fillRect/>
          </a:stretch>
        </p:blipFill>
        <p:spPr>
          <a:xfrm>
            <a:off x="839416" y="797111"/>
            <a:ext cx="10153127" cy="5263778"/>
          </a:xfrm>
          <a:prstGeom prst="rect">
            <a:avLst/>
          </a:prstGeom>
        </p:spPr>
      </p:pic>
      <p:sp>
        <p:nvSpPr>
          <p:cNvPr id="5" name="正方形/長方形 4">
            <a:extLst>
              <a:ext uri="{FF2B5EF4-FFF2-40B4-BE49-F238E27FC236}">
                <a16:creationId xmlns:a16="http://schemas.microsoft.com/office/drawing/2014/main" id="{D126C9CA-AF53-4E48-8786-A126044A46AC}"/>
              </a:ext>
            </a:extLst>
          </p:cNvPr>
          <p:cNvSpPr/>
          <p:nvPr/>
        </p:nvSpPr>
        <p:spPr>
          <a:xfrm>
            <a:off x="911424" y="3201125"/>
            <a:ext cx="3312368" cy="28597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6" name="正方形/長方形 5">
            <a:extLst>
              <a:ext uri="{FF2B5EF4-FFF2-40B4-BE49-F238E27FC236}">
                <a16:creationId xmlns:a16="http://schemas.microsoft.com/office/drawing/2014/main" id="{BB0F4C6B-09E5-4ABB-9BF0-0CA7EF5C7DE5}"/>
              </a:ext>
            </a:extLst>
          </p:cNvPr>
          <p:cNvSpPr/>
          <p:nvPr/>
        </p:nvSpPr>
        <p:spPr>
          <a:xfrm>
            <a:off x="4223792" y="1052737"/>
            <a:ext cx="3312368" cy="10801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7" name="テキスト ボックス 6">
            <a:extLst>
              <a:ext uri="{FF2B5EF4-FFF2-40B4-BE49-F238E27FC236}">
                <a16:creationId xmlns:a16="http://schemas.microsoft.com/office/drawing/2014/main" id="{FC71895F-70B4-4E17-AE01-D56243557992}"/>
              </a:ext>
            </a:extLst>
          </p:cNvPr>
          <p:cNvSpPr txBox="1"/>
          <p:nvPr/>
        </p:nvSpPr>
        <p:spPr>
          <a:xfrm>
            <a:off x="7655496" y="3429000"/>
            <a:ext cx="4417168" cy="2308324"/>
          </a:xfrm>
          <a:prstGeom prst="rect">
            <a:avLst/>
          </a:prstGeom>
          <a:solidFill>
            <a:schemeClr val="bg1"/>
          </a:solidFill>
          <a:ln>
            <a:solidFill>
              <a:schemeClr val="tx1"/>
            </a:solidFill>
          </a:ln>
        </p:spPr>
        <p:txBody>
          <a:bodyPr wrap="square" rtlCol="0">
            <a:spAutoFit/>
          </a:bodyPr>
          <a:lstStyle/>
          <a:p>
            <a:r>
              <a:rPr kumimoji="1" lang="en-US" altLang="ja-JP" sz="1600" dirty="0">
                <a:latin typeface="メイリオ" panose="020B0604030504040204" pitchFamily="50" charset="-128"/>
                <a:ea typeface="メイリオ" panose="020B0604030504040204" pitchFamily="50" charset="-128"/>
              </a:rPr>
              <a:t>※</a:t>
            </a:r>
            <a:r>
              <a:rPr kumimoji="1" lang="ja-JP" altLang="en-US" sz="1600" dirty="0">
                <a:latin typeface="メイリオ" panose="020B0604030504040204" pitchFamily="50" charset="-128"/>
                <a:ea typeface="メイリオ" panose="020B0604030504040204" pitchFamily="50" charset="-128"/>
              </a:rPr>
              <a:t>赤枠の項目が様式外項目</a:t>
            </a:r>
            <a:endParaRPr kumimoji="1" lang="en-US" altLang="ja-JP" sz="1600" dirty="0">
              <a:latin typeface="メイリオ" panose="020B0604030504040204" pitchFamily="50" charset="-128"/>
              <a:ea typeface="メイリオ" panose="020B0604030504040204" pitchFamily="50" charset="-128"/>
            </a:endParaRPr>
          </a:p>
          <a:p>
            <a:endParaRPr lang="en-US" altLang="ja-JP" sz="1600" dirty="0">
              <a:latin typeface="メイリオ" panose="020B0604030504040204" pitchFamily="50" charset="-128"/>
              <a:ea typeface="メイリオ" panose="020B0604030504040204" pitchFamily="50" charset="-128"/>
            </a:endParaRPr>
          </a:p>
          <a:p>
            <a:r>
              <a:rPr kumimoji="1" lang="en-US" altLang="ja-JP" sz="1600" dirty="0">
                <a:latin typeface="メイリオ" panose="020B0604030504040204" pitchFamily="50" charset="-128"/>
                <a:ea typeface="メイリオ" panose="020B0604030504040204" pitchFamily="50" charset="-128"/>
              </a:rPr>
              <a:t>※</a:t>
            </a:r>
            <a:r>
              <a:rPr kumimoji="1" lang="ja-JP" altLang="en-US" sz="1600" dirty="0">
                <a:latin typeface="メイリオ" panose="020B0604030504040204" pitchFamily="50" charset="-128"/>
                <a:ea typeface="メイリオ" panose="020B0604030504040204" pitchFamily="50" charset="-128"/>
              </a:rPr>
              <a:t>様式外項目とは</a:t>
            </a:r>
            <a:endParaRPr kumimoji="1"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統合調査様式１に記載のある項目以外のこと。</a:t>
            </a:r>
            <a:endParaRPr lang="en-US" altLang="ja-JP" sz="1600" dirty="0">
              <a:latin typeface="メイリオ" panose="020B0604030504040204" pitchFamily="50" charset="-128"/>
              <a:ea typeface="メイリオ" panose="020B0604030504040204" pitchFamily="50" charset="-128"/>
            </a:endParaRPr>
          </a:p>
          <a:p>
            <a:r>
              <a:rPr lang="en-US" altLang="ja-JP" sz="1600" dirty="0">
                <a:latin typeface="メイリオ" panose="020B0604030504040204" pitchFamily="50" charset="-128"/>
                <a:ea typeface="メイリオ" panose="020B0604030504040204" pitchFamily="50" charset="-128"/>
              </a:rPr>
              <a:t>CSV</a:t>
            </a:r>
            <a:r>
              <a:rPr lang="ja-JP" altLang="en-US" sz="1600" dirty="0">
                <a:latin typeface="メイリオ" panose="020B0604030504040204" pitchFamily="50" charset="-128"/>
                <a:ea typeface="メイリオ" panose="020B0604030504040204" pitchFamily="50" charset="-128"/>
              </a:rPr>
              <a:t>で取り込む際に「様式外項目を取り込む」にチェックが必要。</a:t>
            </a:r>
            <a:endParaRPr lang="en-US" altLang="ja-JP" sz="1600" dirty="0">
              <a:latin typeface="メイリオ" panose="020B0604030504040204" pitchFamily="50" charset="-128"/>
              <a:ea typeface="メイリオ" panose="020B0604030504040204" pitchFamily="50" charset="-128"/>
            </a:endParaRPr>
          </a:p>
          <a:p>
            <a:endParaRPr lang="en-US" altLang="ja-JP" sz="1600" dirty="0">
              <a:latin typeface="メイリオ" panose="020B0604030504040204" pitchFamily="50" charset="-128"/>
              <a:ea typeface="メイリオ" panose="020B0604030504040204" pitchFamily="50" charset="-128"/>
            </a:endParaRPr>
          </a:p>
          <a:p>
            <a:r>
              <a:rPr lang="en-US" altLang="ja-JP" sz="1600" dirty="0">
                <a:latin typeface="メイリオ" panose="020B0604030504040204" pitchFamily="50" charset="-128"/>
                <a:ea typeface="メイリオ" panose="020B0604030504040204" pitchFamily="50" charset="-128"/>
              </a:rPr>
              <a:t>※CSV</a:t>
            </a:r>
            <a:r>
              <a:rPr lang="ja-JP" altLang="en-US" sz="1600" dirty="0">
                <a:latin typeface="メイリオ" panose="020B0604030504040204" pitchFamily="50" charset="-128"/>
                <a:ea typeface="メイリオ" panose="020B0604030504040204" pitchFamily="50" charset="-128"/>
              </a:rPr>
              <a:t>ファイルでの入力作業時、列の削除は不可（非表示は問題ない）</a:t>
            </a:r>
            <a:endParaRPr lang="en-US" altLang="ja-JP" sz="1600" dirty="0">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6CC42C3C-1671-8135-7F70-C0095BCF4A7E}"/>
              </a:ext>
            </a:extLst>
          </p:cNvPr>
          <p:cNvSpPr/>
          <p:nvPr/>
        </p:nvSpPr>
        <p:spPr>
          <a:xfrm>
            <a:off x="911424" y="1196752"/>
            <a:ext cx="3240360"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048985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テキスト ボックス 87"/>
          <p:cNvSpPr txBox="1"/>
          <p:nvPr/>
        </p:nvSpPr>
        <p:spPr>
          <a:xfrm>
            <a:off x="767408" y="5835545"/>
            <a:ext cx="11208568" cy="73866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400" dirty="0">
                <a:latin typeface="メイリオ" panose="020B0604030504040204" pitchFamily="50" charset="-128"/>
                <a:ea typeface="メイリオ" panose="020B0604030504040204" pitchFamily="50" charset="-128"/>
              </a:rPr>
              <a:t>⑤名前を付けて保存で</a:t>
            </a:r>
            <a:r>
              <a:rPr lang="en-US" altLang="ja-JP" sz="1400" dirty="0">
                <a:latin typeface="メイリオ" panose="020B0604030504040204" pitchFamily="50" charset="-128"/>
                <a:ea typeface="メイリオ" panose="020B0604030504040204" pitchFamily="50" charset="-128"/>
              </a:rPr>
              <a:t>CSV</a:t>
            </a:r>
            <a:r>
              <a:rPr lang="ja-JP" altLang="en-US" sz="1400" dirty="0">
                <a:latin typeface="メイリオ" panose="020B0604030504040204" pitchFamily="50" charset="-128"/>
                <a:ea typeface="メイリオ" panose="020B0604030504040204" pitchFamily="50" charset="-128"/>
              </a:rPr>
              <a:t>（コンマ区切り）（</a:t>
            </a:r>
            <a:r>
              <a:rPr lang="ja-JP" altLang="en-US" sz="1400" baseline="30000" dirty="0">
                <a:latin typeface="メイリオ" panose="020B0604030504040204" pitchFamily="50" charset="-128"/>
                <a:ea typeface="メイリオ" panose="020B0604030504040204" pitchFamily="50" charset="-128"/>
              </a:rPr>
              <a:t>＊</a:t>
            </a:r>
            <a:r>
              <a:rPr lang="en-US" altLang="ja-JP" sz="1400" dirty="0">
                <a:latin typeface="メイリオ" panose="020B0604030504040204" pitchFamily="50" charset="-128"/>
                <a:ea typeface="メイリオ" panose="020B0604030504040204" pitchFamily="50" charset="-128"/>
              </a:rPr>
              <a:t>CSV</a:t>
            </a:r>
            <a:r>
              <a:rPr lang="ja-JP" altLang="en-US" sz="1400" dirty="0">
                <a:latin typeface="メイリオ" panose="020B0604030504040204" pitchFamily="50" charset="-128"/>
                <a:ea typeface="メイリオ" panose="020B0604030504040204" pitchFamily="50" charset="-128"/>
              </a:rPr>
              <a:t>）を選択してください。</a:t>
            </a:r>
            <a:endParaRPr lang="en-US" altLang="ja-JP" sz="1400" dirty="0">
              <a:latin typeface="メイリオ" panose="020B0604030504040204" pitchFamily="50" charset="-128"/>
              <a:ea typeface="メイリオ" panose="020B0604030504040204" pitchFamily="50" charset="-128"/>
            </a:endParaRPr>
          </a:p>
          <a:p>
            <a:pPr marL="0" lvl="1"/>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※Office</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のバージョンによって「カンマ区切り」となっている場合は「カンマ区切り」を選択してください。</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lvl="1"/>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コンマ区切りと同意義です。</a:t>
            </a:r>
          </a:p>
        </p:txBody>
      </p:sp>
      <p:sp>
        <p:nvSpPr>
          <p:cNvPr id="15" name="タイトル 5">
            <a:extLst>
              <a:ext uri="{FF2B5EF4-FFF2-40B4-BE49-F238E27FC236}">
                <a16:creationId xmlns:a16="http://schemas.microsoft.com/office/drawing/2014/main" id="{310A0B28-2BA1-4564-969C-30CEB4421F6E}"/>
              </a:ext>
            </a:extLst>
          </p:cNvPr>
          <p:cNvSpPr txBox="1">
            <a:spLocks/>
          </p:cNvSpPr>
          <p:nvPr/>
        </p:nvSpPr>
        <p:spPr>
          <a:xfrm>
            <a:off x="417898" y="44624"/>
            <a:ext cx="9494526" cy="547835"/>
          </a:xfrm>
          <a:prstGeom prst="rect">
            <a:avLst/>
          </a:prstGeom>
          <a:noFill/>
        </p:spPr>
        <p:txBody>
          <a:bodyPr lIns="108000" tIns="0" rIns="0" bIns="0" anchor="ctr">
            <a:noAutofit/>
          </a:bodyPr>
          <a:lstStyle>
            <a:lvl1pPr algn="l" defTabSz="914411" rtl="0" eaLnBrk="1" latinLnBrk="0" hangingPunct="1">
              <a:spcBef>
                <a:spcPct val="0"/>
              </a:spcBef>
              <a:buNone/>
              <a:defRPr kumimoji="1" lang="ja-JP" altLang="en-US" sz="2000" b="0" kern="120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r>
              <a:rPr lang="en-US" altLang="ja-JP" dirty="0"/>
              <a:t>2</a:t>
            </a:r>
            <a:r>
              <a:rPr lang="ja-JP" altLang="en-US" dirty="0"/>
              <a:t>－２</a:t>
            </a:r>
            <a:r>
              <a:rPr lang="en-US" altLang="ja-JP" dirty="0"/>
              <a:t>. </a:t>
            </a:r>
            <a:r>
              <a:rPr lang="ja-JP" altLang="en-US" dirty="0"/>
              <a:t>利用状況調査結果を入力する（</a:t>
            </a:r>
            <a:r>
              <a:rPr lang="en-US" altLang="ja-JP" dirty="0"/>
              <a:t> CSV</a:t>
            </a:r>
            <a:r>
              <a:rPr lang="ja-JP" altLang="en-US" dirty="0"/>
              <a:t>で一括で入力する場合）</a:t>
            </a:r>
            <a:endParaRPr lang="en-US" altLang="ja-JP" dirty="0"/>
          </a:p>
        </p:txBody>
      </p:sp>
      <p:pic>
        <p:nvPicPr>
          <p:cNvPr id="4" name="図 3">
            <a:extLst>
              <a:ext uri="{FF2B5EF4-FFF2-40B4-BE49-F238E27FC236}">
                <a16:creationId xmlns:a16="http://schemas.microsoft.com/office/drawing/2014/main" id="{BB524DF4-C477-463F-820B-42059FFDCD3F}"/>
              </a:ext>
            </a:extLst>
          </p:cNvPr>
          <p:cNvPicPr>
            <a:picLocks noChangeAspect="1"/>
          </p:cNvPicPr>
          <p:nvPr/>
        </p:nvPicPr>
        <p:blipFill>
          <a:blip r:embed="rId3" cstate="print"/>
          <a:stretch>
            <a:fillRect/>
          </a:stretch>
        </p:blipFill>
        <p:spPr>
          <a:xfrm>
            <a:off x="2279576" y="764704"/>
            <a:ext cx="6696744" cy="4938505"/>
          </a:xfrm>
          <a:prstGeom prst="rect">
            <a:avLst/>
          </a:prstGeom>
        </p:spPr>
      </p:pic>
      <p:sp>
        <p:nvSpPr>
          <p:cNvPr id="19" name="正方形/長方形 18">
            <a:extLst>
              <a:ext uri="{FF2B5EF4-FFF2-40B4-BE49-F238E27FC236}">
                <a16:creationId xmlns:a16="http://schemas.microsoft.com/office/drawing/2014/main" id="{8A90D3D3-30B1-4BEA-99EF-1A1B33D7AFA1}"/>
              </a:ext>
            </a:extLst>
          </p:cNvPr>
          <p:cNvSpPr/>
          <p:nvPr/>
        </p:nvSpPr>
        <p:spPr>
          <a:xfrm>
            <a:off x="5663953" y="3429000"/>
            <a:ext cx="2304256"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62599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7D6D7172-328A-4F6B-AAAB-E6B30A1297B9}"/>
              </a:ext>
            </a:extLst>
          </p:cNvPr>
          <p:cNvPicPr>
            <a:picLocks noChangeAspect="1"/>
          </p:cNvPicPr>
          <p:nvPr/>
        </p:nvPicPr>
        <p:blipFill>
          <a:blip r:embed="rId3"/>
          <a:stretch>
            <a:fillRect/>
          </a:stretch>
        </p:blipFill>
        <p:spPr>
          <a:xfrm>
            <a:off x="47328" y="764704"/>
            <a:ext cx="7814955" cy="5904656"/>
          </a:xfrm>
          <a:prstGeom prst="rect">
            <a:avLst/>
          </a:prstGeom>
        </p:spPr>
      </p:pic>
      <p:sp>
        <p:nvSpPr>
          <p:cNvPr id="88" name="テキスト ボックス 87"/>
          <p:cNvSpPr txBox="1"/>
          <p:nvPr/>
        </p:nvSpPr>
        <p:spPr>
          <a:xfrm>
            <a:off x="7935117" y="764704"/>
            <a:ext cx="4065539" cy="547842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台帳・地図補正</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-CSV</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取込補正タブにて、更新が完了した</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CSV</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ファイルをアップロードする。</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⑥更新した項目に該当する項目にチェックを入れる。</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利用状況調査結果の項目のみ更新した場合は「利用状況調査を取り込む」、統合調査様式</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1</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以外の項目を更新する場合は、「様式外項目を取り込む」にチェックを入れる。</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⑦本年度の結果を初めて入力する場合、過去の結果を過去分として保存するためにチェックを入れる。</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過去分として取り込まれるのは画面内の「○○年」と同じ年の調査日となっている調査結果のみとなる。</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利用状況調査結果なら「利用状況調査日」、利用意向調査結果なら「利用意向調査発出日」。</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※P19</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の過去の調査結果事前保存操作を行っている場合はチェック不要。</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⑧更新用</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CSV</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ファイルを取込み、台帳を更新する。</a:t>
            </a:r>
          </a:p>
        </p:txBody>
      </p:sp>
      <p:grpSp>
        <p:nvGrpSpPr>
          <p:cNvPr id="2" name="グループ化 22"/>
          <p:cNvGrpSpPr/>
          <p:nvPr/>
        </p:nvGrpSpPr>
        <p:grpSpPr>
          <a:xfrm>
            <a:off x="47328" y="1836057"/>
            <a:ext cx="2766167" cy="1164842"/>
            <a:chOff x="231555" y="2556277"/>
            <a:chExt cx="2837315" cy="1044728"/>
          </a:xfrm>
        </p:grpSpPr>
        <p:grpSp>
          <p:nvGrpSpPr>
            <p:cNvPr id="4" name="グループ化 31"/>
            <p:cNvGrpSpPr/>
            <p:nvPr/>
          </p:nvGrpSpPr>
          <p:grpSpPr>
            <a:xfrm>
              <a:off x="231555" y="2619314"/>
              <a:ext cx="2401083" cy="938149"/>
              <a:chOff x="522562" y="2512337"/>
              <a:chExt cx="2252999" cy="880290"/>
            </a:xfrm>
          </p:grpSpPr>
          <p:sp>
            <p:nvSpPr>
              <p:cNvPr id="36" name="正方形/長方形 35"/>
              <p:cNvSpPr/>
              <p:nvPr/>
            </p:nvSpPr>
            <p:spPr>
              <a:xfrm>
                <a:off x="580950" y="3211960"/>
                <a:ext cx="172316" cy="1701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38" name="正方形/長方形 37"/>
              <p:cNvSpPr/>
              <p:nvPr/>
            </p:nvSpPr>
            <p:spPr>
              <a:xfrm>
                <a:off x="522562" y="2512337"/>
                <a:ext cx="1159267" cy="1701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40" name="正方形/長方形 39"/>
              <p:cNvSpPr/>
              <p:nvPr/>
            </p:nvSpPr>
            <p:spPr>
              <a:xfrm>
                <a:off x="1162593" y="3230597"/>
                <a:ext cx="1612968" cy="1620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43" name="正方形/長方形 42"/>
              <p:cNvSpPr/>
              <p:nvPr/>
            </p:nvSpPr>
            <p:spPr>
              <a:xfrm>
                <a:off x="562458" y="2762984"/>
                <a:ext cx="1063578" cy="3975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grpSp>
        <p:sp>
          <p:nvSpPr>
            <p:cNvPr id="28" name="円/楕円 22"/>
            <p:cNvSpPr/>
            <p:nvPr/>
          </p:nvSpPr>
          <p:spPr>
            <a:xfrm>
              <a:off x="1558321" y="2556277"/>
              <a:ext cx="290880" cy="2908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８</a:t>
              </a:r>
            </a:p>
          </p:txBody>
        </p:sp>
        <p:sp>
          <p:nvSpPr>
            <p:cNvPr id="29" name="円/楕円 23"/>
            <p:cNvSpPr/>
            <p:nvPr/>
          </p:nvSpPr>
          <p:spPr>
            <a:xfrm>
              <a:off x="1482266" y="2947253"/>
              <a:ext cx="290880" cy="2908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６</a:t>
              </a:r>
            </a:p>
          </p:txBody>
        </p:sp>
        <p:sp>
          <p:nvSpPr>
            <p:cNvPr id="31" name="円/楕円 25"/>
            <p:cNvSpPr/>
            <p:nvPr/>
          </p:nvSpPr>
          <p:spPr>
            <a:xfrm>
              <a:off x="2802453" y="3310125"/>
              <a:ext cx="266417" cy="2908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７</a:t>
              </a:r>
            </a:p>
          </p:txBody>
        </p:sp>
      </p:grpSp>
      <p:sp>
        <p:nvSpPr>
          <p:cNvPr id="18" name="タイトル 5">
            <a:extLst>
              <a:ext uri="{FF2B5EF4-FFF2-40B4-BE49-F238E27FC236}">
                <a16:creationId xmlns:a16="http://schemas.microsoft.com/office/drawing/2014/main" id="{F42C8EF1-B8EF-41F7-BA97-EE19663F9884}"/>
              </a:ext>
            </a:extLst>
          </p:cNvPr>
          <p:cNvSpPr txBox="1">
            <a:spLocks/>
          </p:cNvSpPr>
          <p:nvPr/>
        </p:nvSpPr>
        <p:spPr>
          <a:xfrm>
            <a:off x="417898" y="44624"/>
            <a:ext cx="9494526" cy="547835"/>
          </a:xfrm>
          <a:prstGeom prst="rect">
            <a:avLst/>
          </a:prstGeom>
          <a:noFill/>
        </p:spPr>
        <p:txBody>
          <a:bodyPr lIns="108000" tIns="0" rIns="0" bIns="0" anchor="ctr">
            <a:noAutofit/>
          </a:bodyPr>
          <a:lstStyle>
            <a:lvl1pPr algn="l" defTabSz="914411" rtl="0" eaLnBrk="1" latinLnBrk="0" hangingPunct="1">
              <a:spcBef>
                <a:spcPct val="0"/>
              </a:spcBef>
              <a:buNone/>
              <a:defRPr kumimoji="1" lang="ja-JP" altLang="en-US" sz="2000" b="0" kern="120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r>
              <a:rPr lang="en-US" altLang="ja-JP" dirty="0"/>
              <a:t>2</a:t>
            </a:r>
            <a:r>
              <a:rPr lang="ja-JP" altLang="en-US" dirty="0"/>
              <a:t>－２</a:t>
            </a:r>
            <a:r>
              <a:rPr lang="en-US" altLang="ja-JP" dirty="0"/>
              <a:t>. </a:t>
            </a:r>
            <a:r>
              <a:rPr lang="ja-JP" altLang="en-US" dirty="0"/>
              <a:t>利用状況調査結果を入力する（</a:t>
            </a:r>
            <a:r>
              <a:rPr lang="en-US" altLang="ja-JP" dirty="0"/>
              <a:t> CSV</a:t>
            </a:r>
            <a:r>
              <a:rPr lang="ja-JP" altLang="en-US" dirty="0"/>
              <a:t>で一括で入力する場合）</a:t>
            </a:r>
            <a:endParaRPr lang="en-US" altLang="ja-JP" dirty="0"/>
          </a:p>
        </p:txBody>
      </p:sp>
      <p:pic>
        <p:nvPicPr>
          <p:cNvPr id="14" name="図 13">
            <a:extLst>
              <a:ext uri="{FF2B5EF4-FFF2-40B4-BE49-F238E27FC236}">
                <a16:creationId xmlns:a16="http://schemas.microsoft.com/office/drawing/2014/main" id="{FED9FD32-9842-4347-BE58-28F1DD7A16C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780" y="755975"/>
            <a:ext cx="6247062" cy="724974"/>
          </a:xfrm>
          <a:prstGeom prst="rect">
            <a:avLst/>
          </a:prstGeom>
        </p:spPr>
      </p:pic>
      <p:sp>
        <p:nvSpPr>
          <p:cNvPr id="15" name="正方形/長方形 14">
            <a:extLst>
              <a:ext uri="{FF2B5EF4-FFF2-40B4-BE49-F238E27FC236}">
                <a16:creationId xmlns:a16="http://schemas.microsoft.com/office/drawing/2014/main" id="{F3B9ACA2-8093-4C1F-96CD-D323F1676A64}"/>
              </a:ext>
            </a:extLst>
          </p:cNvPr>
          <p:cNvSpPr/>
          <p:nvPr/>
        </p:nvSpPr>
        <p:spPr>
          <a:xfrm>
            <a:off x="4444302" y="1265242"/>
            <a:ext cx="688472" cy="2157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113266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D46D7224-8BA6-4E61-8F4F-95DED9E54FBD}"/>
              </a:ext>
            </a:extLst>
          </p:cNvPr>
          <p:cNvPicPr>
            <a:picLocks noChangeAspect="1"/>
          </p:cNvPicPr>
          <p:nvPr/>
        </p:nvPicPr>
        <p:blipFill>
          <a:blip r:embed="rId3"/>
          <a:stretch>
            <a:fillRect/>
          </a:stretch>
        </p:blipFill>
        <p:spPr>
          <a:xfrm>
            <a:off x="61047" y="1214642"/>
            <a:ext cx="7691758" cy="5454718"/>
          </a:xfrm>
          <a:prstGeom prst="rect">
            <a:avLst/>
          </a:prstGeom>
        </p:spPr>
      </p:pic>
      <p:pic>
        <p:nvPicPr>
          <p:cNvPr id="28" name="図 27">
            <a:extLst>
              <a:ext uri="{FF2B5EF4-FFF2-40B4-BE49-F238E27FC236}">
                <a16:creationId xmlns:a16="http://schemas.microsoft.com/office/drawing/2014/main" id="{94A7713C-D0BA-482A-BC8A-367DB14E1D9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1047" y="1225864"/>
            <a:ext cx="6611017" cy="405728"/>
          </a:xfrm>
          <a:prstGeom prst="rect">
            <a:avLst/>
          </a:prstGeom>
        </p:spPr>
      </p:pic>
      <p:sp>
        <p:nvSpPr>
          <p:cNvPr id="88" name="テキスト ボックス 87"/>
          <p:cNvSpPr txBox="1"/>
          <p:nvPr/>
        </p:nvSpPr>
        <p:spPr>
          <a:xfrm>
            <a:off x="7791444" y="1194671"/>
            <a:ext cx="4428554" cy="353943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台帳・地図補正</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の「利用状況</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意向調査補正タブ」にて以下の操作を行います。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更新を行う対象農地を「名簿</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所在から探す」より検索、対象農地を選択し、実行ボタンを押下する。</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更新を行いたい農地の「選択」にチェックを入れる。</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利用状況調査結果を入力する。</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更新ボタンを押下し、台帳に反映する。</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u="sng" dirty="0">
                <a:latin typeface="メイリオ" panose="020B0604030504040204" pitchFamily="50" charset="-128"/>
                <a:ea typeface="メイリオ" panose="020B0604030504040204" pitchFamily="50" charset="-128"/>
                <a:cs typeface="Meiryo UI" panose="020B0604030504040204" pitchFamily="50" charset="-128"/>
              </a:rPr>
              <a:t>本操作で行う場合も、事前に</a:t>
            </a:r>
            <a:r>
              <a:rPr lang="en-US" altLang="ja-JP" sz="1400" u="sng" dirty="0">
                <a:latin typeface="メイリオ" panose="020B0604030504040204" pitchFamily="50" charset="-128"/>
                <a:ea typeface="メイリオ" panose="020B0604030504040204" pitchFamily="50" charset="-128"/>
                <a:cs typeface="Meiryo UI" panose="020B0604030504040204" pitchFamily="50" charset="-128"/>
              </a:rPr>
              <a:t>P19</a:t>
            </a:r>
            <a:r>
              <a:rPr lang="ja-JP" altLang="en-US" sz="1400" u="sng" dirty="0">
                <a:latin typeface="メイリオ" panose="020B0604030504040204" pitchFamily="50" charset="-128"/>
                <a:ea typeface="メイリオ" panose="020B0604030504040204" pitchFamily="50" charset="-128"/>
                <a:cs typeface="Meiryo UI" panose="020B0604030504040204" pitchFamily="50" charset="-128"/>
              </a:rPr>
              <a:t>の過去の調査結果事前保存操作を行ってください。</a:t>
            </a:r>
          </a:p>
        </p:txBody>
      </p:sp>
      <p:sp>
        <p:nvSpPr>
          <p:cNvPr id="2" name="テキスト プレースホルダー 1"/>
          <p:cNvSpPr>
            <a:spLocks noGrp="1"/>
          </p:cNvSpPr>
          <p:nvPr>
            <p:ph type="body" sz="quarter" idx="4294967295"/>
          </p:nvPr>
        </p:nvSpPr>
        <p:spPr>
          <a:xfrm>
            <a:off x="417898" y="623216"/>
            <a:ext cx="8524875" cy="647700"/>
          </a:xfrm>
          <a:prstGeom prst="rect">
            <a:avLst/>
          </a:prstGeom>
          <a:noFill/>
        </p:spPr>
        <p:txBody>
          <a:bodyPr>
            <a:normAutofit/>
          </a:bodyPr>
          <a:lstStyle/>
          <a:p>
            <a:pPr marL="0" indent="0">
              <a:buNone/>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利用状況調査結果を個別に入力することも可能です。更新用</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CSV</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ファイルの取込による農地台帳の一括更新後、調査結果を修正する場合など必要に応じて農地台帳を更新出来ます。</a:t>
            </a:r>
          </a:p>
        </p:txBody>
      </p:sp>
      <p:grpSp>
        <p:nvGrpSpPr>
          <p:cNvPr id="3" name="グループ化 2"/>
          <p:cNvGrpSpPr/>
          <p:nvPr/>
        </p:nvGrpSpPr>
        <p:grpSpPr>
          <a:xfrm>
            <a:off x="74874" y="1241623"/>
            <a:ext cx="7526296" cy="5458321"/>
            <a:chOff x="2469436" y="1235035"/>
            <a:chExt cx="7139466" cy="4555428"/>
          </a:xfrm>
        </p:grpSpPr>
        <p:grpSp>
          <p:nvGrpSpPr>
            <p:cNvPr id="4" name="グループ化 5"/>
            <p:cNvGrpSpPr/>
            <p:nvPr/>
          </p:nvGrpSpPr>
          <p:grpSpPr>
            <a:xfrm>
              <a:off x="2469436" y="1235035"/>
              <a:ext cx="7139466" cy="4555428"/>
              <a:chOff x="356727" y="1614668"/>
              <a:chExt cx="7853819" cy="3862615"/>
            </a:xfrm>
          </p:grpSpPr>
          <p:grpSp>
            <p:nvGrpSpPr>
              <p:cNvPr id="6" name="グループ化 6"/>
              <p:cNvGrpSpPr/>
              <p:nvPr/>
            </p:nvGrpSpPr>
            <p:grpSpPr>
              <a:xfrm>
                <a:off x="356727" y="2279073"/>
                <a:ext cx="7853819" cy="3198210"/>
                <a:chOff x="-25938" y="2306967"/>
                <a:chExt cx="9323391" cy="3796644"/>
              </a:xfrm>
            </p:grpSpPr>
            <p:grpSp>
              <p:nvGrpSpPr>
                <p:cNvPr id="7" name="グループ化 7"/>
                <p:cNvGrpSpPr>
                  <a:grpSpLocks noChangeAspect="1"/>
                </p:cNvGrpSpPr>
                <p:nvPr/>
              </p:nvGrpSpPr>
              <p:grpSpPr>
                <a:xfrm>
                  <a:off x="-25938" y="2322607"/>
                  <a:ext cx="9323391" cy="3755310"/>
                  <a:chOff x="64920" y="2309248"/>
                  <a:chExt cx="9174733" cy="3695434"/>
                </a:xfrm>
              </p:grpSpPr>
              <p:grpSp>
                <p:nvGrpSpPr>
                  <p:cNvPr id="8" name="グループ化 13"/>
                  <p:cNvGrpSpPr>
                    <a:grpSpLocks noChangeAspect="1"/>
                  </p:cNvGrpSpPr>
                  <p:nvPr/>
                </p:nvGrpSpPr>
                <p:grpSpPr>
                  <a:xfrm>
                    <a:off x="64920" y="2309248"/>
                    <a:ext cx="9174733" cy="3695434"/>
                    <a:chOff x="-65517" y="2606031"/>
                    <a:chExt cx="7554588" cy="3042864"/>
                  </a:xfrm>
                </p:grpSpPr>
                <p:sp>
                  <p:nvSpPr>
                    <p:cNvPr id="18" name="正方形/長方形 17"/>
                    <p:cNvSpPr/>
                    <p:nvPr/>
                  </p:nvSpPr>
                  <p:spPr>
                    <a:xfrm>
                      <a:off x="-65517" y="3711904"/>
                      <a:ext cx="4742743" cy="17011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23" name="正方形/長方形 22"/>
                    <p:cNvSpPr/>
                    <p:nvPr/>
                  </p:nvSpPr>
                  <p:spPr>
                    <a:xfrm>
                      <a:off x="7238479" y="2606031"/>
                      <a:ext cx="250592" cy="2401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25" name="正方形/長方形 24"/>
                    <p:cNvSpPr/>
                    <p:nvPr/>
                  </p:nvSpPr>
                  <p:spPr>
                    <a:xfrm>
                      <a:off x="2003331" y="5469580"/>
                      <a:ext cx="476086" cy="1793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grpSp>
              <p:sp>
                <p:nvSpPr>
                  <p:cNvPr id="15" name="正方形/長方形 14"/>
                  <p:cNvSpPr/>
                  <p:nvPr/>
                </p:nvSpPr>
                <p:spPr>
                  <a:xfrm>
                    <a:off x="405670" y="2586695"/>
                    <a:ext cx="205494" cy="4165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grpSp>
            <p:sp>
              <p:nvSpPr>
                <p:cNvPr id="9" name="円/楕円 40"/>
                <p:cNvSpPr/>
                <p:nvPr/>
              </p:nvSpPr>
              <p:spPr>
                <a:xfrm>
                  <a:off x="174893" y="2306967"/>
                  <a:ext cx="290880" cy="2908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円/楕円 41"/>
                <p:cNvSpPr/>
                <p:nvPr/>
              </p:nvSpPr>
              <p:spPr>
                <a:xfrm>
                  <a:off x="5077606" y="3337140"/>
                  <a:ext cx="290880" cy="2908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円/楕円 42"/>
                <p:cNvSpPr/>
                <p:nvPr/>
              </p:nvSpPr>
              <p:spPr>
                <a:xfrm>
                  <a:off x="2189862" y="5812731"/>
                  <a:ext cx="290881" cy="2908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46" name="正方形/長方形 45"/>
              <p:cNvSpPr/>
              <p:nvPr/>
            </p:nvSpPr>
            <p:spPr>
              <a:xfrm flipH="1">
                <a:off x="1605388" y="1614668"/>
                <a:ext cx="642356" cy="3027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47" name="正方形/長方形 46"/>
              <p:cNvSpPr/>
              <p:nvPr/>
            </p:nvSpPr>
            <p:spPr>
              <a:xfrm>
                <a:off x="525903" y="2057928"/>
                <a:ext cx="894226" cy="1179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48" name="正方形/長方形 47"/>
              <p:cNvSpPr/>
              <p:nvPr/>
            </p:nvSpPr>
            <p:spPr>
              <a:xfrm>
                <a:off x="2110942" y="1917419"/>
                <a:ext cx="828293" cy="1354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49" name="円/楕円 40"/>
              <p:cNvSpPr/>
              <p:nvPr/>
            </p:nvSpPr>
            <p:spPr>
              <a:xfrm>
                <a:off x="7664676" y="2132769"/>
                <a:ext cx="245031" cy="24503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p>
            </p:txBody>
          </p:sp>
        </p:grpSp>
        <p:cxnSp>
          <p:nvCxnSpPr>
            <p:cNvPr id="5" name="コネクタ: 曲線 4">
              <a:extLst>
                <a:ext uri="{FF2B5EF4-FFF2-40B4-BE49-F238E27FC236}">
                  <a16:creationId xmlns:a16="http://schemas.microsoft.com/office/drawing/2014/main" id="{D1FAA881-CEC5-4E30-8D1F-AC69F928AA8E}"/>
                </a:ext>
              </a:extLst>
            </p:cNvPr>
            <p:cNvCxnSpPr>
              <a:cxnSpLocks/>
              <a:stCxn id="23" idx="2"/>
            </p:cNvCxnSpPr>
            <p:nvPr/>
          </p:nvCxnSpPr>
          <p:spPr>
            <a:xfrm rot="5400000">
              <a:off x="8106998" y="2266035"/>
              <a:ext cx="1320976" cy="1446011"/>
            </a:xfrm>
            <a:prstGeom prst="curved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53" name="タイトル 5">
            <a:extLst>
              <a:ext uri="{FF2B5EF4-FFF2-40B4-BE49-F238E27FC236}">
                <a16:creationId xmlns:a16="http://schemas.microsoft.com/office/drawing/2014/main" id="{C51DC8E1-3DF0-46DE-B00E-532EF0CFBC3B}"/>
              </a:ext>
            </a:extLst>
          </p:cNvPr>
          <p:cNvSpPr txBox="1">
            <a:spLocks/>
          </p:cNvSpPr>
          <p:nvPr/>
        </p:nvSpPr>
        <p:spPr>
          <a:xfrm>
            <a:off x="417898" y="44624"/>
            <a:ext cx="9494526" cy="547835"/>
          </a:xfrm>
          <a:prstGeom prst="rect">
            <a:avLst/>
          </a:prstGeom>
          <a:noFill/>
        </p:spPr>
        <p:txBody>
          <a:bodyPr lIns="108000" tIns="0" rIns="0" bIns="0" anchor="ctr">
            <a:noAutofit/>
          </a:bodyPr>
          <a:lstStyle>
            <a:lvl1pPr algn="l" defTabSz="914411" rtl="0" eaLnBrk="1" latinLnBrk="0" hangingPunct="1">
              <a:spcBef>
                <a:spcPct val="0"/>
              </a:spcBef>
              <a:buNone/>
              <a:defRPr kumimoji="1" lang="ja-JP" altLang="en-US" sz="2000" b="0" kern="120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r>
              <a:rPr lang="en-US" altLang="ja-JP" dirty="0"/>
              <a:t>2</a:t>
            </a:r>
            <a:r>
              <a:rPr lang="ja-JP" altLang="en-US" dirty="0"/>
              <a:t>－</a:t>
            </a:r>
            <a:r>
              <a:rPr lang="en-US" altLang="ja-JP" dirty="0"/>
              <a:t>2. </a:t>
            </a:r>
            <a:r>
              <a:rPr lang="ja-JP" altLang="en-US" dirty="0"/>
              <a:t>利用状況調査結果を入力する（個別に入力する場合）</a:t>
            </a:r>
            <a:endParaRPr lang="en-US" altLang="ja-JP" dirty="0"/>
          </a:p>
        </p:txBody>
      </p:sp>
      <p:grpSp>
        <p:nvGrpSpPr>
          <p:cNvPr id="16" name="グループ化 3"/>
          <p:cNvGrpSpPr/>
          <p:nvPr/>
        </p:nvGrpSpPr>
        <p:grpSpPr>
          <a:xfrm>
            <a:off x="5022929" y="4134671"/>
            <a:ext cx="2767461" cy="2683086"/>
            <a:chOff x="7670246" y="3073706"/>
            <a:chExt cx="4247608" cy="2683086"/>
          </a:xfrm>
        </p:grpSpPr>
        <p:sp>
          <p:nvSpPr>
            <p:cNvPr id="52" name="正方形/長方形 51">
              <a:extLst>
                <a:ext uri="{FF2B5EF4-FFF2-40B4-BE49-F238E27FC236}">
                  <a16:creationId xmlns:a16="http://schemas.microsoft.com/office/drawing/2014/main" id="{1EAC9B76-DD87-498D-BB45-578F32FE69B8}"/>
                </a:ext>
              </a:extLst>
            </p:cNvPr>
            <p:cNvSpPr/>
            <p:nvPr/>
          </p:nvSpPr>
          <p:spPr>
            <a:xfrm>
              <a:off x="9552384" y="5261967"/>
              <a:ext cx="365280" cy="2038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pic>
          <p:nvPicPr>
            <p:cNvPr id="17" name="図 16">
              <a:extLst>
                <a:ext uri="{FF2B5EF4-FFF2-40B4-BE49-F238E27FC236}">
                  <a16:creationId xmlns:a16="http://schemas.microsoft.com/office/drawing/2014/main" id="{4076D028-4E43-459A-9BD8-0F11A0F3C4E9}"/>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7670246" y="3073706"/>
              <a:ext cx="4247608" cy="2683086"/>
            </a:xfrm>
            <a:prstGeom prst="rect">
              <a:avLst/>
            </a:prstGeom>
          </p:spPr>
        </p:pic>
        <p:cxnSp>
          <p:nvCxnSpPr>
            <p:cNvPr id="50" name="直線コネクタ 49">
              <a:extLst>
                <a:ext uri="{FF2B5EF4-FFF2-40B4-BE49-F238E27FC236}">
                  <a16:creationId xmlns:a16="http://schemas.microsoft.com/office/drawing/2014/main" id="{02500063-BC9A-4A3F-8AA9-52FE6D540A1C}"/>
                </a:ext>
              </a:extLst>
            </p:cNvPr>
            <p:cNvCxnSpPr>
              <a:cxnSpLocks/>
            </p:cNvCxnSpPr>
            <p:nvPr/>
          </p:nvCxnSpPr>
          <p:spPr>
            <a:xfrm>
              <a:off x="7670246" y="3356992"/>
              <a:ext cx="1062733"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28916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F17BF531-F0E8-5025-458F-1D489D90E21E}"/>
              </a:ext>
            </a:extLst>
          </p:cNvPr>
          <p:cNvPicPr>
            <a:picLocks noChangeAspect="1"/>
          </p:cNvPicPr>
          <p:nvPr/>
        </p:nvPicPr>
        <p:blipFill>
          <a:blip r:embed="rId2"/>
          <a:stretch>
            <a:fillRect/>
          </a:stretch>
        </p:blipFill>
        <p:spPr>
          <a:xfrm>
            <a:off x="263352" y="1265900"/>
            <a:ext cx="6336704" cy="4305851"/>
          </a:xfrm>
          <a:prstGeom prst="rect">
            <a:avLst/>
          </a:prstGeom>
        </p:spPr>
      </p:pic>
      <p:pic>
        <p:nvPicPr>
          <p:cNvPr id="11" name="図 10">
            <a:extLst>
              <a:ext uri="{FF2B5EF4-FFF2-40B4-BE49-F238E27FC236}">
                <a16:creationId xmlns:a16="http://schemas.microsoft.com/office/drawing/2014/main" id="{C55A4F01-2CA9-4EF8-B521-6FD1FC57FB4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3352" y="918893"/>
            <a:ext cx="6336704" cy="632353"/>
          </a:xfrm>
          <a:prstGeom prst="rect">
            <a:avLst/>
          </a:prstGeom>
        </p:spPr>
      </p:pic>
      <p:sp>
        <p:nvSpPr>
          <p:cNvPr id="2" name="タイトル 1">
            <a:extLst>
              <a:ext uri="{FF2B5EF4-FFF2-40B4-BE49-F238E27FC236}">
                <a16:creationId xmlns:a16="http://schemas.microsoft.com/office/drawing/2014/main" id="{C8738FF4-8856-4C8B-8244-8668BA7AB976}"/>
              </a:ext>
            </a:extLst>
          </p:cNvPr>
          <p:cNvSpPr>
            <a:spLocks noGrp="1"/>
          </p:cNvSpPr>
          <p:nvPr>
            <p:ph type="title"/>
          </p:nvPr>
        </p:nvSpPr>
        <p:spPr/>
        <p:txBody>
          <a:bodyPr/>
          <a:lstStyle/>
          <a:p>
            <a:r>
              <a:rPr lang="en-US" altLang="ja-JP" dirty="0"/>
              <a:t>2</a:t>
            </a:r>
            <a:r>
              <a:rPr lang="ja-JP" altLang="en-US" dirty="0"/>
              <a:t>－３</a:t>
            </a:r>
            <a:r>
              <a:rPr kumimoji="1" lang="ja-JP" altLang="en-US" dirty="0"/>
              <a:t>．遊休農地通し番号の採番方法について</a:t>
            </a:r>
          </a:p>
        </p:txBody>
      </p:sp>
      <p:sp>
        <p:nvSpPr>
          <p:cNvPr id="3" name="テキスト プレースホルダー 1">
            <a:extLst>
              <a:ext uri="{FF2B5EF4-FFF2-40B4-BE49-F238E27FC236}">
                <a16:creationId xmlns:a16="http://schemas.microsoft.com/office/drawing/2014/main" id="{53E8B833-3102-4725-9328-87C71D36087F}"/>
              </a:ext>
            </a:extLst>
          </p:cNvPr>
          <p:cNvSpPr txBox="1">
            <a:spLocks/>
          </p:cNvSpPr>
          <p:nvPr/>
        </p:nvSpPr>
        <p:spPr>
          <a:xfrm>
            <a:off x="6974935" y="918893"/>
            <a:ext cx="5184576" cy="5750467"/>
          </a:xfrm>
          <a:prstGeom prst="rect">
            <a:avLst/>
          </a:prstGeom>
        </p:spPr>
        <p:txBody>
          <a:bodyPr/>
          <a:lstStyle>
            <a:lvl1pPr marL="342904" indent="-342904" algn="l" defTabSz="914411"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9" indent="-285753" algn="l" defTabSz="914411"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15" indent="-228604" algn="l" defTabSz="914411"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21"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27"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32"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38"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44"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49"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CSV</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更新等で遊休農地の通し番号を振らなかった場合、</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補助機能</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「ユーティリティ」</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「遊休農地通し番号の設定」で一括して設定することができます。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なお、通し番号が設定される条件は下記となります。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① 土地の「利用状況調査区分」に、以下のいずれかのコードが設定されている。</a:t>
            </a:r>
          </a:p>
          <a:p>
            <a:pPr marL="0" indent="0">
              <a:buNone/>
            </a:pP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：農地法第</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32</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条第１項第１号（緑）　</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：農地法第</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32</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条第１項第１号（黄）</a:t>
            </a:r>
          </a:p>
          <a:p>
            <a:pPr marL="0" indent="0">
              <a:buNone/>
            </a:pP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：農地法第</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32</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条第１項第２号　</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：農地法第</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33</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条第１項　</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：再生利用が困難な農地</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かつ</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② 土地の「通し番号」に値が設定されていない。</a:t>
            </a:r>
          </a:p>
          <a:p>
            <a:pPr marL="0" indent="0">
              <a:buNone/>
            </a:pP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en-US" altLang="ja-JP" sz="1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当該処理を行うタイミングは当該年度の「利用意向調査結果」を入力する前に行うことをオススメします。</a:t>
            </a:r>
            <a:endParaRPr lang="en-US" altLang="ja-JP" sz="1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a:extLst>
              <a:ext uri="{FF2B5EF4-FFF2-40B4-BE49-F238E27FC236}">
                <a16:creationId xmlns:a16="http://schemas.microsoft.com/office/drawing/2014/main" id="{B29EAACE-9A11-47DE-B7E0-8B2D0A6EB46C}"/>
              </a:ext>
            </a:extLst>
          </p:cNvPr>
          <p:cNvSpPr/>
          <p:nvPr/>
        </p:nvSpPr>
        <p:spPr>
          <a:xfrm>
            <a:off x="3791744" y="918893"/>
            <a:ext cx="432048" cy="4223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7" name="正方形/長方形 6">
            <a:extLst>
              <a:ext uri="{FF2B5EF4-FFF2-40B4-BE49-F238E27FC236}">
                <a16:creationId xmlns:a16="http://schemas.microsoft.com/office/drawing/2014/main" id="{FBD6DB7E-8111-4F90-8038-0EA80DA99EEB}"/>
              </a:ext>
            </a:extLst>
          </p:cNvPr>
          <p:cNvSpPr/>
          <p:nvPr/>
        </p:nvSpPr>
        <p:spPr>
          <a:xfrm>
            <a:off x="1919536" y="1341282"/>
            <a:ext cx="504056" cy="2395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8" name="正方形/長方形 7">
            <a:extLst>
              <a:ext uri="{FF2B5EF4-FFF2-40B4-BE49-F238E27FC236}">
                <a16:creationId xmlns:a16="http://schemas.microsoft.com/office/drawing/2014/main" id="{AD0A1595-60C7-4393-92C4-31816173C59A}"/>
              </a:ext>
            </a:extLst>
          </p:cNvPr>
          <p:cNvSpPr/>
          <p:nvPr/>
        </p:nvSpPr>
        <p:spPr>
          <a:xfrm>
            <a:off x="695400" y="1582180"/>
            <a:ext cx="3096344" cy="1906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9" name="正方形/長方形 8">
            <a:extLst>
              <a:ext uri="{FF2B5EF4-FFF2-40B4-BE49-F238E27FC236}">
                <a16:creationId xmlns:a16="http://schemas.microsoft.com/office/drawing/2014/main" id="{082E8EBC-272C-4B99-84E8-CB4DE736FFA9}"/>
              </a:ext>
            </a:extLst>
          </p:cNvPr>
          <p:cNvSpPr/>
          <p:nvPr/>
        </p:nvSpPr>
        <p:spPr>
          <a:xfrm>
            <a:off x="3317368" y="5170561"/>
            <a:ext cx="690399" cy="3466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0" name="テキスト ボックス 9">
            <a:extLst>
              <a:ext uri="{FF2B5EF4-FFF2-40B4-BE49-F238E27FC236}">
                <a16:creationId xmlns:a16="http://schemas.microsoft.com/office/drawing/2014/main" id="{5E413969-2353-448A-A6C7-A5448825863C}"/>
              </a:ext>
            </a:extLst>
          </p:cNvPr>
          <p:cNvSpPr txBox="1"/>
          <p:nvPr/>
        </p:nvSpPr>
        <p:spPr>
          <a:xfrm>
            <a:off x="1718351" y="4739027"/>
            <a:ext cx="3888432" cy="307777"/>
          </a:xfrm>
          <a:prstGeom prst="rect">
            <a:avLst/>
          </a:prstGeom>
          <a:solidFill>
            <a:schemeClr val="bg1"/>
          </a:solidFill>
          <a:ln>
            <a:solidFill>
              <a:schemeClr val="tx1"/>
            </a:solidFill>
          </a:ln>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「更新」をクリックすると自動採番される。</a:t>
            </a:r>
          </a:p>
        </p:txBody>
      </p:sp>
    </p:spTree>
    <p:extLst>
      <p:ext uri="{BB962C8B-B14F-4D97-AF65-F5344CB8AC3E}">
        <p14:creationId xmlns:p14="http://schemas.microsoft.com/office/powerpoint/2010/main" val="1433767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3">
            <a:extLst>
              <a:ext uri="{FF2B5EF4-FFF2-40B4-BE49-F238E27FC236}">
                <a16:creationId xmlns:a16="http://schemas.microsoft.com/office/drawing/2014/main" id="{4E17A509-C844-431E-BD57-3CFA61842404}"/>
              </a:ext>
            </a:extLst>
          </p:cNvPr>
          <p:cNvGrpSpPr/>
          <p:nvPr/>
        </p:nvGrpSpPr>
        <p:grpSpPr>
          <a:xfrm>
            <a:off x="-9206" y="1903060"/>
            <a:ext cx="5028692" cy="4638397"/>
            <a:chOff x="1537118" y="1405919"/>
            <a:chExt cx="5760640" cy="4020108"/>
          </a:xfrm>
        </p:grpSpPr>
        <p:pic>
          <p:nvPicPr>
            <p:cNvPr id="8194" name="Picture 2" descr="F:\意向調査書出力①.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537118" y="1419884"/>
              <a:ext cx="5760640" cy="4006143"/>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a:extLst>
                <a:ext uri="{FF2B5EF4-FFF2-40B4-BE49-F238E27FC236}">
                  <a16:creationId xmlns:a16="http://schemas.microsoft.com/office/drawing/2014/main" id="{D11B00D0-4AA2-48CD-9795-C83C6B651942}"/>
                </a:ext>
              </a:extLst>
            </p:cNvPr>
            <p:cNvSpPr/>
            <p:nvPr/>
          </p:nvSpPr>
          <p:spPr>
            <a:xfrm>
              <a:off x="5580112" y="1405919"/>
              <a:ext cx="360040" cy="4480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8" name="正方形/長方形 7">
              <a:extLst>
                <a:ext uri="{FF2B5EF4-FFF2-40B4-BE49-F238E27FC236}">
                  <a16:creationId xmlns:a16="http://schemas.microsoft.com/office/drawing/2014/main" id="{2BEA3E92-5393-4F65-8549-71D47F417412}"/>
                </a:ext>
              </a:extLst>
            </p:cNvPr>
            <p:cNvSpPr/>
            <p:nvPr/>
          </p:nvSpPr>
          <p:spPr>
            <a:xfrm>
              <a:off x="1907704" y="2022487"/>
              <a:ext cx="864096" cy="1823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0" name="正方形/長方形 9">
              <a:extLst>
                <a:ext uri="{FF2B5EF4-FFF2-40B4-BE49-F238E27FC236}">
                  <a16:creationId xmlns:a16="http://schemas.microsoft.com/office/drawing/2014/main" id="{68EFC7DD-D744-4CB3-BECF-1F735D884BC6}"/>
                </a:ext>
              </a:extLst>
            </p:cNvPr>
            <p:cNvSpPr/>
            <p:nvPr/>
          </p:nvSpPr>
          <p:spPr>
            <a:xfrm>
              <a:off x="1763689" y="3574994"/>
              <a:ext cx="216024" cy="1420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1" name="正方形/長方形 10">
              <a:extLst>
                <a:ext uri="{FF2B5EF4-FFF2-40B4-BE49-F238E27FC236}">
                  <a16:creationId xmlns:a16="http://schemas.microsoft.com/office/drawing/2014/main" id="{9EBAC2A6-EF89-4366-A5EB-1F532140079F}"/>
                </a:ext>
              </a:extLst>
            </p:cNvPr>
            <p:cNvSpPr/>
            <p:nvPr/>
          </p:nvSpPr>
          <p:spPr>
            <a:xfrm>
              <a:off x="5868144" y="4725144"/>
              <a:ext cx="576064" cy="2068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cxnSp>
          <p:nvCxnSpPr>
            <p:cNvPr id="12" name="直線矢印コネクタ 11">
              <a:extLst>
                <a:ext uri="{FF2B5EF4-FFF2-40B4-BE49-F238E27FC236}">
                  <a16:creationId xmlns:a16="http://schemas.microsoft.com/office/drawing/2014/main" id="{AC43F5E7-B008-45C0-854A-A597D8067397}"/>
                </a:ext>
              </a:extLst>
            </p:cNvPr>
            <p:cNvCxnSpPr>
              <a:cxnSpLocks/>
            </p:cNvCxnSpPr>
            <p:nvPr/>
          </p:nvCxnSpPr>
          <p:spPr>
            <a:xfrm>
              <a:off x="1979713" y="3717032"/>
              <a:ext cx="3888431" cy="111154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円/楕円 40">
              <a:extLst>
                <a:ext uri="{FF2B5EF4-FFF2-40B4-BE49-F238E27FC236}">
                  <a16:creationId xmlns:a16="http://schemas.microsoft.com/office/drawing/2014/main" id="{72C7FA22-D97C-4074-8E7A-180C04DCC4AA}"/>
                </a:ext>
              </a:extLst>
            </p:cNvPr>
            <p:cNvSpPr/>
            <p:nvPr/>
          </p:nvSpPr>
          <p:spPr>
            <a:xfrm>
              <a:off x="4002025" y="4014331"/>
              <a:ext cx="222744" cy="2584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円/楕円 40">
              <a:extLst>
                <a:ext uri="{FF2B5EF4-FFF2-40B4-BE49-F238E27FC236}">
                  <a16:creationId xmlns:a16="http://schemas.microsoft.com/office/drawing/2014/main" id="{1FF35BC7-0A5B-4A1F-A2EE-F8C81949A5E1}"/>
                </a:ext>
              </a:extLst>
            </p:cNvPr>
            <p:cNvSpPr/>
            <p:nvPr/>
          </p:nvSpPr>
          <p:spPr>
            <a:xfrm>
              <a:off x="2852051" y="2022487"/>
              <a:ext cx="222744" cy="2584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17" name="図 16">
            <a:extLst>
              <a:ext uri="{FF2B5EF4-FFF2-40B4-BE49-F238E27FC236}">
                <a16:creationId xmlns:a16="http://schemas.microsoft.com/office/drawing/2014/main" id="{3C8B1B56-D9B5-4E4D-80B6-807439CB8B8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1897814"/>
            <a:ext cx="5019486" cy="716641"/>
          </a:xfrm>
          <a:prstGeom prst="rect">
            <a:avLst/>
          </a:prstGeom>
        </p:spPr>
      </p:pic>
      <p:pic>
        <p:nvPicPr>
          <p:cNvPr id="22" name="図 21">
            <a:extLst>
              <a:ext uri="{FF2B5EF4-FFF2-40B4-BE49-F238E27FC236}">
                <a16:creationId xmlns:a16="http://schemas.microsoft.com/office/drawing/2014/main" id="{5924BA69-186F-4DC4-BADE-1D12D76154C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028692" y="1944230"/>
            <a:ext cx="3614094" cy="4016266"/>
          </a:xfrm>
          <a:prstGeom prst="rect">
            <a:avLst/>
          </a:prstGeom>
          <a:ln>
            <a:solidFill>
              <a:schemeClr val="tx1"/>
            </a:solidFill>
          </a:ln>
        </p:spPr>
      </p:pic>
      <p:sp>
        <p:nvSpPr>
          <p:cNvPr id="88" name="テキスト ボックス 87"/>
          <p:cNvSpPr txBox="1"/>
          <p:nvPr/>
        </p:nvSpPr>
        <p:spPr>
          <a:xfrm>
            <a:off x="8607830" y="1699258"/>
            <a:ext cx="3563693" cy="267765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①</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補助機能</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の「ユーティリティ」から処理選択「帳票様式変更ダウンロード」を選択する。</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②帳票ファイル一覧から「（農地法</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32</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条第</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1</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項の規定による）利用意向調査書」にチェックを入れ、ダウンロードボタンを押下する。</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③利用意向調査書を出力し、回答書シートにある「機構名：○○」に機構名を入力し、名前をつけて保存する。</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 name="テキスト プレースホルダー 1"/>
          <p:cNvSpPr>
            <a:spLocks noGrp="1"/>
          </p:cNvSpPr>
          <p:nvPr>
            <p:ph type="body" sz="quarter" idx="4294967295"/>
          </p:nvPr>
        </p:nvSpPr>
        <p:spPr>
          <a:xfrm>
            <a:off x="204156" y="693396"/>
            <a:ext cx="8622958" cy="1152128"/>
          </a:xfrm>
          <a:prstGeom prst="rect">
            <a:avLst/>
          </a:prstGeom>
        </p:spPr>
        <p:txBody>
          <a:bodyPr>
            <a:normAutofit/>
          </a:bodyPr>
          <a:lstStyle/>
          <a:p>
            <a:pPr marL="0" indent="0">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利用状況調査の結果、遊休農地、遊休農地のおそれのある農地の所有者に対し利用意向調査を実施します。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まずは利用意向調査の準備として、利用意向調査書の出力を行います。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農業委員会等利用システムには帳票をカスタマイズする機能があり、調査書に必要な情報（本調査書では中間管理機構名）を前もって登録することができます。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9" name="直線コネクタ 18">
            <a:extLst>
              <a:ext uri="{FF2B5EF4-FFF2-40B4-BE49-F238E27FC236}">
                <a16:creationId xmlns:a16="http://schemas.microsoft.com/office/drawing/2014/main" id="{CD9E6793-30E8-4C35-8FA7-909D347FAE90}"/>
              </a:ext>
            </a:extLst>
          </p:cNvPr>
          <p:cNvCxnSpPr>
            <a:cxnSpLocks/>
          </p:cNvCxnSpPr>
          <p:nvPr/>
        </p:nvCxnSpPr>
        <p:spPr>
          <a:xfrm>
            <a:off x="5807968" y="4545101"/>
            <a:ext cx="1944216" cy="24519"/>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正方形/長方形 17">
            <a:extLst>
              <a:ext uri="{FF2B5EF4-FFF2-40B4-BE49-F238E27FC236}">
                <a16:creationId xmlns:a16="http://schemas.microsoft.com/office/drawing/2014/main" id="{AEECE7F2-F0FB-4A15-9C34-22D77615958B}"/>
              </a:ext>
            </a:extLst>
          </p:cNvPr>
          <p:cNvSpPr/>
          <p:nvPr/>
        </p:nvSpPr>
        <p:spPr>
          <a:xfrm>
            <a:off x="2850115" y="1910645"/>
            <a:ext cx="314294" cy="5590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21" name="正方形/長方形 20">
            <a:extLst>
              <a:ext uri="{FF2B5EF4-FFF2-40B4-BE49-F238E27FC236}">
                <a16:creationId xmlns:a16="http://schemas.microsoft.com/office/drawing/2014/main" id="{84F002C3-016F-4835-8237-8FD60215DDB7}"/>
              </a:ext>
            </a:extLst>
          </p:cNvPr>
          <p:cNvSpPr/>
          <p:nvPr/>
        </p:nvSpPr>
        <p:spPr>
          <a:xfrm flipH="1" flipV="1">
            <a:off x="1235872" y="2407963"/>
            <a:ext cx="535518" cy="2433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24" name="タイトル 5">
            <a:extLst>
              <a:ext uri="{FF2B5EF4-FFF2-40B4-BE49-F238E27FC236}">
                <a16:creationId xmlns:a16="http://schemas.microsoft.com/office/drawing/2014/main" id="{3DF87210-112C-6AB8-FABA-CBE7D2B63AA8}"/>
              </a:ext>
            </a:extLst>
          </p:cNvPr>
          <p:cNvSpPr txBox="1">
            <a:spLocks/>
          </p:cNvSpPr>
          <p:nvPr/>
        </p:nvSpPr>
        <p:spPr>
          <a:xfrm>
            <a:off x="417898" y="44624"/>
            <a:ext cx="9494526" cy="547835"/>
          </a:xfrm>
          <a:prstGeom prst="rect">
            <a:avLst/>
          </a:prstGeom>
          <a:noFill/>
        </p:spPr>
        <p:txBody>
          <a:bodyPr lIns="108000" tIns="0" rIns="0" bIns="0" anchor="ctr">
            <a:noAutofit/>
          </a:bodyPr>
          <a:lstStyle>
            <a:lvl1pPr algn="l" defTabSz="914411" rtl="0" eaLnBrk="1" latinLnBrk="0" hangingPunct="1">
              <a:spcBef>
                <a:spcPct val="0"/>
              </a:spcBef>
              <a:buNone/>
              <a:defRPr kumimoji="1" lang="ja-JP" altLang="en-US" sz="2000" b="0" kern="120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r>
              <a:rPr lang="en-US" altLang="ja-JP" dirty="0"/>
              <a:t>2</a:t>
            </a:r>
            <a:r>
              <a:rPr lang="ja-JP" altLang="en-US" dirty="0"/>
              <a:t>－４</a:t>
            </a:r>
            <a:r>
              <a:rPr lang="en-US" altLang="ja-JP" dirty="0"/>
              <a:t>.</a:t>
            </a:r>
            <a:r>
              <a:rPr lang="ja-JP" altLang="en-US" dirty="0"/>
              <a:t>利用意向調査票を出力する</a:t>
            </a:r>
            <a:endParaRPr lang="en-US" altLang="ja-JP" dirty="0"/>
          </a:p>
        </p:txBody>
      </p:sp>
    </p:spTree>
    <p:extLst>
      <p:ext uri="{BB962C8B-B14F-4D97-AF65-F5344CB8AC3E}">
        <p14:creationId xmlns:p14="http://schemas.microsoft.com/office/powerpoint/2010/main" val="40154595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テキスト ボックス 87"/>
          <p:cNvSpPr txBox="1"/>
          <p:nvPr/>
        </p:nvSpPr>
        <p:spPr>
          <a:xfrm>
            <a:off x="8611015" y="995434"/>
            <a:ext cx="3605665" cy="310854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④</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補助機能</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の「ユーティリティ」から処理選択「帳票様式変更アップロード」を選択する。</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⑤赤枠「参照」ボタンを押下し、保存したファイルを選択する。</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⑥選択後、「送信」ボタンを押下すると、アップロード確認画面がでるので「</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OK</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」ボタンを押下する。</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⑦帳票ファイル一覧から「（農地法</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32</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条第</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1</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項の規定による）利用意向調査書」にチェックを入れ、アップロードする。</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p:txBody>
      </p:sp>
      <p:grpSp>
        <p:nvGrpSpPr>
          <p:cNvPr id="2" name="グループ化 1"/>
          <p:cNvGrpSpPr/>
          <p:nvPr/>
        </p:nvGrpSpPr>
        <p:grpSpPr>
          <a:xfrm>
            <a:off x="0" y="745424"/>
            <a:ext cx="8544272" cy="5491888"/>
            <a:chOff x="1487488" y="635546"/>
            <a:chExt cx="9144000" cy="5112568"/>
          </a:xfrm>
        </p:grpSpPr>
        <p:pic>
          <p:nvPicPr>
            <p:cNvPr id="10242" name="Picture 2" descr="F:\アップロード③.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87488" y="635546"/>
              <a:ext cx="9144000" cy="5112568"/>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F:\アップロード①.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707560" y="1355626"/>
              <a:ext cx="3072242" cy="139084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F:\アップロード②.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204120" y="3191830"/>
              <a:ext cx="2079122" cy="1162212"/>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a:extLst>
                <a:ext uri="{FF2B5EF4-FFF2-40B4-BE49-F238E27FC236}">
                  <a16:creationId xmlns:a16="http://schemas.microsoft.com/office/drawing/2014/main" id="{7BABAAF1-03CF-4D35-90C8-86F14B7C7F01}"/>
                </a:ext>
              </a:extLst>
            </p:cNvPr>
            <p:cNvSpPr/>
            <p:nvPr/>
          </p:nvSpPr>
          <p:spPr>
            <a:xfrm>
              <a:off x="1830374" y="864773"/>
              <a:ext cx="700723" cy="1308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8" name="正方形/長方形 7">
              <a:extLst>
                <a:ext uri="{FF2B5EF4-FFF2-40B4-BE49-F238E27FC236}">
                  <a16:creationId xmlns:a16="http://schemas.microsoft.com/office/drawing/2014/main" id="{798E30FC-92FF-4857-961E-0E6EA174933C}"/>
                </a:ext>
              </a:extLst>
            </p:cNvPr>
            <p:cNvSpPr/>
            <p:nvPr/>
          </p:nvSpPr>
          <p:spPr>
            <a:xfrm>
              <a:off x="4907361" y="1931690"/>
              <a:ext cx="43204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cxnSp>
          <p:nvCxnSpPr>
            <p:cNvPr id="9" name="直線矢印コネクタ 8">
              <a:extLst>
                <a:ext uri="{FF2B5EF4-FFF2-40B4-BE49-F238E27FC236}">
                  <a16:creationId xmlns:a16="http://schemas.microsoft.com/office/drawing/2014/main" id="{21F81B4C-ECCA-47AE-8AAC-30419CDA7341}"/>
                </a:ext>
              </a:extLst>
            </p:cNvPr>
            <p:cNvCxnSpPr>
              <a:cxnSpLocks/>
            </p:cNvCxnSpPr>
            <p:nvPr/>
          </p:nvCxnSpPr>
          <p:spPr>
            <a:xfrm flipV="1">
              <a:off x="5339410" y="1878858"/>
              <a:ext cx="1432111" cy="16084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FC192CB4-E34A-4007-BCC1-723F2418ADDC}"/>
                </a:ext>
              </a:extLst>
            </p:cNvPr>
            <p:cNvCxnSpPr>
              <a:cxnSpLocks/>
            </p:cNvCxnSpPr>
            <p:nvPr/>
          </p:nvCxnSpPr>
          <p:spPr>
            <a:xfrm flipH="1">
              <a:off x="7139608" y="2003698"/>
              <a:ext cx="1104074" cy="28803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2A2C4FCE-BCD6-405C-A766-A6B7F0DF78C2}"/>
                </a:ext>
              </a:extLst>
            </p:cNvPr>
            <p:cNvSpPr/>
            <p:nvPr/>
          </p:nvSpPr>
          <p:spPr>
            <a:xfrm>
              <a:off x="6771521" y="1773982"/>
              <a:ext cx="2511721"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6" name="正方形/長方形 15">
              <a:extLst>
                <a:ext uri="{FF2B5EF4-FFF2-40B4-BE49-F238E27FC236}">
                  <a16:creationId xmlns:a16="http://schemas.microsoft.com/office/drawing/2014/main" id="{29DE4C6F-D221-465A-A8F0-3AE4FC2E9B70}"/>
                </a:ext>
              </a:extLst>
            </p:cNvPr>
            <p:cNvSpPr/>
            <p:nvPr/>
          </p:nvSpPr>
          <p:spPr>
            <a:xfrm>
              <a:off x="6739540" y="2091361"/>
              <a:ext cx="432048" cy="2520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cxnSp>
          <p:nvCxnSpPr>
            <p:cNvPr id="18" name="直線矢印コネクタ 17">
              <a:extLst>
                <a:ext uri="{FF2B5EF4-FFF2-40B4-BE49-F238E27FC236}">
                  <a16:creationId xmlns:a16="http://schemas.microsoft.com/office/drawing/2014/main" id="{358A4822-85C6-40DA-A181-D27D6FF8B44A}"/>
                </a:ext>
              </a:extLst>
            </p:cNvPr>
            <p:cNvCxnSpPr>
              <a:cxnSpLocks/>
              <a:endCxn id="19" idx="0"/>
            </p:cNvCxnSpPr>
            <p:nvPr/>
          </p:nvCxnSpPr>
          <p:spPr>
            <a:xfrm>
              <a:off x="6959949" y="2358448"/>
              <a:ext cx="975903" cy="163681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正方形/長方形 18">
              <a:extLst>
                <a:ext uri="{FF2B5EF4-FFF2-40B4-BE49-F238E27FC236}">
                  <a16:creationId xmlns:a16="http://schemas.microsoft.com/office/drawing/2014/main" id="{84C54FAF-9B9C-4848-B052-DE403CF44824}"/>
                </a:ext>
              </a:extLst>
            </p:cNvPr>
            <p:cNvSpPr/>
            <p:nvPr/>
          </p:nvSpPr>
          <p:spPr>
            <a:xfrm>
              <a:off x="7628021" y="3995263"/>
              <a:ext cx="615661" cy="2520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22" name="円/楕円 40">
              <a:extLst>
                <a:ext uri="{FF2B5EF4-FFF2-40B4-BE49-F238E27FC236}">
                  <a16:creationId xmlns:a16="http://schemas.microsoft.com/office/drawing/2014/main" id="{F221B6EF-B4C6-4201-88F8-7E08DDCD50DA}"/>
                </a:ext>
              </a:extLst>
            </p:cNvPr>
            <p:cNvSpPr/>
            <p:nvPr/>
          </p:nvSpPr>
          <p:spPr>
            <a:xfrm>
              <a:off x="2544201" y="893799"/>
              <a:ext cx="222744" cy="2584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p>
          </p:txBody>
        </p:sp>
        <p:sp>
          <p:nvSpPr>
            <p:cNvPr id="23" name="円/楕円 40">
              <a:extLst>
                <a:ext uri="{FF2B5EF4-FFF2-40B4-BE49-F238E27FC236}">
                  <a16:creationId xmlns:a16="http://schemas.microsoft.com/office/drawing/2014/main" id="{9B2F1F0C-9381-46C3-A371-E293F3671C87}"/>
                </a:ext>
              </a:extLst>
            </p:cNvPr>
            <p:cNvSpPr/>
            <p:nvPr/>
          </p:nvSpPr>
          <p:spPr>
            <a:xfrm>
              <a:off x="5912113" y="1649632"/>
              <a:ext cx="222744" cy="2584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a:t>
              </a:r>
            </a:p>
          </p:txBody>
        </p:sp>
        <p:sp>
          <p:nvSpPr>
            <p:cNvPr id="24" name="円/楕円 40">
              <a:extLst>
                <a:ext uri="{FF2B5EF4-FFF2-40B4-BE49-F238E27FC236}">
                  <a16:creationId xmlns:a16="http://schemas.microsoft.com/office/drawing/2014/main" id="{CB808557-7C63-4B22-861C-88AF9AFFFDC0}"/>
                </a:ext>
              </a:extLst>
            </p:cNvPr>
            <p:cNvSpPr/>
            <p:nvPr/>
          </p:nvSpPr>
          <p:spPr>
            <a:xfrm>
              <a:off x="7204120" y="2392124"/>
              <a:ext cx="222744" cy="2584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６</a:t>
              </a:r>
            </a:p>
          </p:txBody>
        </p:sp>
        <p:sp>
          <p:nvSpPr>
            <p:cNvPr id="25" name="正方形/長方形 24">
              <a:extLst>
                <a:ext uri="{FF2B5EF4-FFF2-40B4-BE49-F238E27FC236}">
                  <a16:creationId xmlns:a16="http://schemas.microsoft.com/office/drawing/2014/main" id="{5B9F0557-71F4-41E5-8B70-C4F85B2B3083}"/>
                </a:ext>
              </a:extLst>
            </p:cNvPr>
            <p:cNvSpPr/>
            <p:nvPr/>
          </p:nvSpPr>
          <p:spPr>
            <a:xfrm>
              <a:off x="1667000" y="3443859"/>
              <a:ext cx="21602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26" name="正方形/長方形 25">
              <a:extLst>
                <a:ext uri="{FF2B5EF4-FFF2-40B4-BE49-F238E27FC236}">
                  <a16:creationId xmlns:a16="http://schemas.microsoft.com/office/drawing/2014/main" id="{02EDD4AF-68A0-4F6E-8707-1D1E3ECB7206}"/>
                </a:ext>
              </a:extLst>
            </p:cNvPr>
            <p:cNvSpPr/>
            <p:nvPr/>
          </p:nvSpPr>
          <p:spPr>
            <a:xfrm>
              <a:off x="10091936" y="5460082"/>
              <a:ext cx="43204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cxnSp>
          <p:nvCxnSpPr>
            <p:cNvPr id="27" name="直線矢印コネクタ 26">
              <a:extLst>
                <a:ext uri="{FF2B5EF4-FFF2-40B4-BE49-F238E27FC236}">
                  <a16:creationId xmlns:a16="http://schemas.microsoft.com/office/drawing/2014/main" id="{EAA60891-E442-433C-A7FE-1E64AD3C0CFB}"/>
                </a:ext>
              </a:extLst>
            </p:cNvPr>
            <p:cNvCxnSpPr>
              <a:cxnSpLocks/>
              <a:endCxn id="26" idx="1"/>
            </p:cNvCxnSpPr>
            <p:nvPr/>
          </p:nvCxnSpPr>
          <p:spPr>
            <a:xfrm>
              <a:off x="1883072" y="3653470"/>
              <a:ext cx="8208865" cy="191462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円/楕円 40">
              <a:extLst>
                <a:ext uri="{FF2B5EF4-FFF2-40B4-BE49-F238E27FC236}">
                  <a16:creationId xmlns:a16="http://schemas.microsoft.com/office/drawing/2014/main" id="{440BCB84-7B4F-4893-8B89-D6F2CC70019D}"/>
                </a:ext>
              </a:extLst>
            </p:cNvPr>
            <p:cNvSpPr/>
            <p:nvPr/>
          </p:nvSpPr>
          <p:spPr>
            <a:xfrm>
              <a:off x="5675483" y="4229724"/>
              <a:ext cx="222744" cy="24863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７</a:t>
              </a:r>
            </a:p>
          </p:txBody>
        </p:sp>
      </p:grpSp>
      <p:sp>
        <p:nvSpPr>
          <p:cNvPr id="28" name="タイトル 5">
            <a:extLst>
              <a:ext uri="{FF2B5EF4-FFF2-40B4-BE49-F238E27FC236}">
                <a16:creationId xmlns:a16="http://schemas.microsoft.com/office/drawing/2014/main" id="{2D86CC94-E438-43A9-AAE4-38CB2DF2FD50}"/>
              </a:ext>
            </a:extLst>
          </p:cNvPr>
          <p:cNvSpPr txBox="1">
            <a:spLocks/>
          </p:cNvSpPr>
          <p:nvPr/>
        </p:nvSpPr>
        <p:spPr>
          <a:xfrm>
            <a:off x="417898" y="44624"/>
            <a:ext cx="9494526" cy="547835"/>
          </a:xfrm>
          <a:prstGeom prst="rect">
            <a:avLst/>
          </a:prstGeom>
          <a:noFill/>
        </p:spPr>
        <p:txBody>
          <a:bodyPr lIns="108000" tIns="0" rIns="0" bIns="0" anchor="ctr">
            <a:noAutofit/>
          </a:bodyPr>
          <a:lstStyle>
            <a:lvl1pPr algn="l" defTabSz="914411" rtl="0" eaLnBrk="1" latinLnBrk="0" hangingPunct="1">
              <a:spcBef>
                <a:spcPct val="0"/>
              </a:spcBef>
              <a:buNone/>
              <a:defRPr kumimoji="1" lang="ja-JP" altLang="en-US" sz="2000" b="0" kern="120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r>
              <a:rPr lang="en-US" altLang="ja-JP" dirty="0"/>
              <a:t>2</a:t>
            </a:r>
            <a:r>
              <a:rPr lang="ja-JP" altLang="en-US" dirty="0"/>
              <a:t>－４</a:t>
            </a:r>
            <a:r>
              <a:rPr lang="en-US" altLang="ja-JP" dirty="0"/>
              <a:t>.</a:t>
            </a:r>
            <a:r>
              <a:rPr lang="ja-JP" altLang="en-US" dirty="0"/>
              <a:t>利用意向調査票を出力する</a:t>
            </a:r>
            <a:endParaRPr lang="en-US" altLang="ja-JP" dirty="0"/>
          </a:p>
        </p:txBody>
      </p:sp>
    </p:spTree>
    <p:extLst>
      <p:ext uri="{BB962C8B-B14F-4D97-AF65-F5344CB8AC3E}">
        <p14:creationId xmlns:p14="http://schemas.microsoft.com/office/powerpoint/2010/main" val="1562263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146765" y="1117964"/>
            <a:ext cx="8325499" cy="4898435"/>
            <a:chOff x="1991543" y="980728"/>
            <a:chExt cx="7755305" cy="4446148"/>
          </a:xfrm>
        </p:grpSpPr>
        <p:pic>
          <p:nvPicPr>
            <p:cNvPr id="4" name="図 3">
              <a:extLst>
                <a:ext uri="{FF2B5EF4-FFF2-40B4-BE49-F238E27FC236}">
                  <a16:creationId xmlns:a16="http://schemas.microsoft.com/office/drawing/2014/main" id="{17254363-F40C-4B6A-A459-72050487D7D9}"/>
                </a:ext>
              </a:extLst>
            </p:cNvPr>
            <p:cNvPicPr>
              <a:picLocks noChangeAspect="1"/>
            </p:cNvPicPr>
            <p:nvPr/>
          </p:nvPicPr>
          <p:blipFill>
            <a:blip r:embed="rId3" cstate="print"/>
            <a:stretch>
              <a:fillRect/>
            </a:stretch>
          </p:blipFill>
          <p:spPr>
            <a:xfrm>
              <a:off x="1991543" y="980728"/>
              <a:ext cx="7755304" cy="4446148"/>
            </a:xfrm>
            <a:prstGeom prst="rect">
              <a:avLst/>
            </a:prstGeom>
          </p:spPr>
        </p:pic>
        <p:sp>
          <p:nvSpPr>
            <p:cNvPr id="6" name="正方形/長方形 5">
              <a:extLst>
                <a:ext uri="{FF2B5EF4-FFF2-40B4-BE49-F238E27FC236}">
                  <a16:creationId xmlns:a16="http://schemas.microsoft.com/office/drawing/2014/main" id="{C1DDEDC4-4C7B-479E-89BC-EC2E1593B451}"/>
                </a:ext>
              </a:extLst>
            </p:cNvPr>
            <p:cNvSpPr/>
            <p:nvPr/>
          </p:nvSpPr>
          <p:spPr>
            <a:xfrm>
              <a:off x="2423592" y="1961889"/>
              <a:ext cx="295232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9" name="正方形/長方形 8">
              <a:extLst>
                <a:ext uri="{FF2B5EF4-FFF2-40B4-BE49-F238E27FC236}">
                  <a16:creationId xmlns:a16="http://schemas.microsoft.com/office/drawing/2014/main" id="{2F5970DC-CA39-4A04-81CE-EC6D1C66996E}"/>
                </a:ext>
              </a:extLst>
            </p:cNvPr>
            <p:cNvSpPr/>
            <p:nvPr/>
          </p:nvSpPr>
          <p:spPr>
            <a:xfrm>
              <a:off x="3647728" y="1661818"/>
              <a:ext cx="1296144" cy="2158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1" name="正方形/長方形 10">
              <a:extLst>
                <a:ext uri="{FF2B5EF4-FFF2-40B4-BE49-F238E27FC236}">
                  <a16:creationId xmlns:a16="http://schemas.microsoft.com/office/drawing/2014/main" id="{4992BAB0-6310-46B7-B799-8EBB43AD1AAF}"/>
                </a:ext>
              </a:extLst>
            </p:cNvPr>
            <p:cNvSpPr/>
            <p:nvPr/>
          </p:nvSpPr>
          <p:spPr>
            <a:xfrm>
              <a:off x="2009082" y="2228825"/>
              <a:ext cx="7737766" cy="28276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3" name="正方形/長方形 12">
              <a:extLst>
                <a:ext uri="{FF2B5EF4-FFF2-40B4-BE49-F238E27FC236}">
                  <a16:creationId xmlns:a16="http://schemas.microsoft.com/office/drawing/2014/main" id="{D5FFD79E-0525-448B-8029-4C829887509B}"/>
                </a:ext>
              </a:extLst>
            </p:cNvPr>
            <p:cNvSpPr/>
            <p:nvPr/>
          </p:nvSpPr>
          <p:spPr>
            <a:xfrm>
              <a:off x="1991544" y="5121744"/>
              <a:ext cx="936104" cy="2964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6" name="円/楕円 40">
              <a:extLst>
                <a:ext uri="{FF2B5EF4-FFF2-40B4-BE49-F238E27FC236}">
                  <a16:creationId xmlns:a16="http://schemas.microsoft.com/office/drawing/2014/main" id="{55C7AFFB-8B63-430D-81CE-1DC9DEEBF539}"/>
                </a:ext>
              </a:extLst>
            </p:cNvPr>
            <p:cNvSpPr/>
            <p:nvPr/>
          </p:nvSpPr>
          <p:spPr>
            <a:xfrm>
              <a:off x="4943872" y="2228825"/>
              <a:ext cx="222744" cy="24863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円/楕円 40">
              <a:extLst>
                <a:ext uri="{FF2B5EF4-FFF2-40B4-BE49-F238E27FC236}">
                  <a16:creationId xmlns:a16="http://schemas.microsoft.com/office/drawing/2014/main" id="{13EE68D4-184B-41C9-8FA8-13A8854400FB}"/>
                </a:ext>
              </a:extLst>
            </p:cNvPr>
            <p:cNvSpPr/>
            <p:nvPr/>
          </p:nvSpPr>
          <p:spPr>
            <a:xfrm>
              <a:off x="2974934" y="5123433"/>
              <a:ext cx="222744" cy="24863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14" name="図 13">
            <a:extLst>
              <a:ext uri="{FF2B5EF4-FFF2-40B4-BE49-F238E27FC236}">
                <a16:creationId xmlns:a16="http://schemas.microsoft.com/office/drawing/2014/main" id="{CA9A01F7-196B-4D60-9AA0-6ABA24F0369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422"/>
          <a:stretch/>
        </p:blipFill>
        <p:spPr>
          <a:xfrm>
            <a:off x="-6424" y="1061680"/>
            <a:ext cx="8478687" cy="790349"/>
          </a:xfrm>
          <a:prstGeom prst="rect">
            <a:avLst/>
          </a:prstGeom>
        </p:spPr>
      </p:pic>
      <p:sp>
        <p:nvSpPr>
          <p:cNvPr id="88" name="テキスト ボックス 87"/>
          <p:cNvSpPr txBox="1"/>
          <p:nvPr/>
        </p:nvSpPr>
        <p:spPr>
          <a:xfrm>
            <a:off x="8573527" y="1117964"/>
            <a:ext cx="3618473" cy="400109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⑧</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各種帳票</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の「台帳</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一覧</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通知書」から種別「（農地法</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32</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条第</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1</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項の規定による）利用意向調査書」を選択する。</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⑨出力範囲を設定し、左下「帳票出力」を押下する。</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利用意向調査書の出力は利用状況調査結果が下記となっている土地がある場合のみ出力される。</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・「農地法</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32</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条第</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1</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項第</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1</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号（緑）」</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・「農地法</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32</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条第</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1</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項第</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1</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号（黄）」</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a:t>
            </a:r>
            <a:r>
              <a:rPr lang="zh-TW" altLang="en-US" sz="1400" dirty="0">
                <a:latin typeface="メイリオ" panose="020B0604030504040204" pitchFamily="50" charset="-128"/>
                <a:ea typeface="メイリオ" panose="020B0604030504040204" pitchFamily="50" charset="-128"/>
                <a:cs typeface="Meiryo UI" panose="020B0604030504040204" pitchFamily="50" charset="-128"/>
              </a:rPr>
              <a:t>農地法第</a:t>
            </a:r>
            <a:r>
              <a:rPr lang="en-US" altLang="zh-TW" sz="1400" dirty="0">
                <a:latin typeface="メイリオ" panose="020B0604030504040204" pitchFamily="50" charset="-128"/>
                <a:ea typeface="メイリオ" panose="020B0604030504040204" pitchFamily="50" charset="-128"/>
                <a:cs typeface="Meiryo UI" panose="020B0604030504040204" pitchFamily="50" charset="-128"/>
              </a:rPr>
              <a:t>32</a:t>
            </a:r>
            <a:r>
              <a:rPr lang="zh-TW" altLang="en-US" sz="1400" dirty="0">
                <a:latin typeface="メイリオ" panose="020B0604030504040204" pitchFamily="50" charset="-128"/>
                <a:ea typeface="メイリオ" panose="020B0604030504040204" pitchFamily="50" charset="-128"/>
                <a:cs typeface="Meiryo UI" panose="020B0604030504040204" pitchFamily="50" charset="-128"/>
              </a:rPr>
              <a:t>条第１項第２号</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a:t>
            </a:r>
            <a:endParaRPr lang="zh-TW" altLang="en-US"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zh-TW"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かつ、</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zh-TW"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意向調査結果が「設定無」</a:t>
            </a:r>
            <a:endParaRPr lang="zh-TW" altLang="en-US"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 name="テキスト プレースホルダー 1"/>
          <p:cNvSpPr>
            <a:spLocks noGrp="1"/>
          </p:cNvSpPr>
          <p:nvPr>
            <p:ph type="body" sz="quarter" idx="4294967295"/>
          </p:nvPr>
        </p:nvSpPr>
        <p:spPr>
          <a:xfrm>
            <a:off x="165593" y="685916"/>
            <a:ext cx="8558422" cy="432048"/>
          </a:xfrm>
          <a:prstGeom prst="rect">
            <a:avLst/>
          </a:prstGeom>
        </p:spPr>
        <p:txBody>
          <a:bodyPr>
            <a:noAutofit/>
          </a:bodyPr>
          <a:lstStyle/>
          <a:p>
            <a:pPr marL="0" indent="0">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利用状況調査の結果、遊休農地、遊休農地のおそれのある農地の所有者に対し利用意向調査を実施します。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タイトル 5">
            <a:extLst>
              <a:ext uri="{FF2B5EF4-FFF2-40B4-BE49-F238E27FC236}">
                <a16:creationId xmlns:a16="http://schemas.microsoft.com/office/drawing/2014/main" id="{928B63A1-E951-4DD1-94D3-562A7AB743E7}"/>
              </a:ext>
            </a:extLst>
          </p:cNvPr>
          <p:cNvSpPr txBox="1">
            <a:spLocks/>
          </p:cNvSpPr>
          <p:nvPr/>
        </p:nvSpPr>
        <p:spPr>
          <a:xfrm>
            <a:off x="417898" y="44624"/>
            <a:ext cx="9494526" cy="547835"/>
          </a:xfrm>
          <a:prstGeom prst="rect">
            <a:avLst/>
          </a:prstGeom>
          <a:noFill/>
        </p:spPr>
        <p:txBody>
          <a:bodyPr lIns="108000" tIns="0" rIns="0" bIns="0" anchor="ctr">
            <a:noAutofit/>
          </a:bodyPr>
          <a:lstStyle>
            <a:lvl1pPr algn="l" defTabSz="914411" rtl="0" eaLnBrk="1" latinLnBrk="0" hangingPunct="1">
              <a:spcBef>
                <a:spcPct val="0"/>
              </a:spcBef>
              <a:buNone/>
              <a:defRPr kumimoji="1" lang="ja-JP" altLang="en-US" sz="2000" b="0" kern="120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r>
              <a:rPr lang="en-US" altLang="ja-JP" dirty="0"/>
              <a:t>2</a:t>
            </a:r>
            <a:r>
              <a:rPr lang="ja-JP" altLang="en-US" dirty="0"/>
              <a:t>－４</a:t>
            </a:r>
            <a:r>
              <a:rPr lang="en-US" altLang="ja-JP" dirty="0"/>
              <a:t>.</a:t>
            </a:r>
            <a:r>
              <a:rPr lang="ja-JP" altLang="en-US" dirty="0"/>
              <a:t>利用意向調査書を出力する</a:t>
            </a:r>
            <a:endParaRPr lang="en-US" altLang="ja-JP" dirty="0"/>
          </a:p>
        </p:txBody>
      </p:sp>
      <p:sp>
        <p:nvSpPr>
          <p:cNvPr id="15" name="正方形/長方形 14">
            <a:extLst>
              <a:ext uri="{FF2B5EF4-FFF2-40B4-BE49-F238E27FC236}">
                <a16:creationId xmlns:a16="http://schemas.microsoft.com/office/drawing/2014/main" id="{7D23F33F-C4E7-47B5-B71A-250FCA448BA9}"/>
              </a:ext>
            </a:extLst>
          </p:cNvPr>
          <p:cNvSpPr/>
          <p:nvPr/>
        </p:nvSpPr>
        <p:spPr>
          <a:xfrm>
            <a:off x="6528048" y="1086401"/>
            <a:ext cx="695720" cy="7903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20407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1"/>
          <p:cNvSpPr txBox="1">
            <a:spLocks/>
          </p:cNvSpPr>
          <p:nvPr/>
        </p:nvSpPr>
        <p:spPr>
          <a:xfrm>
            <a:off x="551384" y="764704"/>
            <a:ext cx="9937104" cy="1008112"/>
          </a:xfrm>
          <a:prstGeom prst="rect">
            <a:avLst/>
          </a:prstGeom>
        </p:spPr>
        <p:txBody>
          <a:bodyPr/>
          <a:lstStyle>
            <a:lvl1pPr marL="342904" indent="-342904" algn="l" defTabSz="914411"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9" indent="-285753" algn="l" defTabSz="914411"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15" indent="-228604" algn="l" defTabSz="914411"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21"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27"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32"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38"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44"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49"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利用意向調査後、各農業委員会等利用システムに調査結果を入力します。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利用状況調査と同様に</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CSV</a:t>
            </a:r>
            <a:r>
              <a:rPr lang="ja-JP" altLang="en-US" sz="1400" dirty="0" err="1">
                <a:latin typeface="メイリオ" panose="020B0604030504040204" pitchFamily="50" charset="-128"/>
                <a:ea typeface="メイリオ" panose="020B0604030504040204" pitchFamily="50" charset="-128"/>
                <a:cs typeface="メイリオ" panose="020B0604030504040204" pitchFamily="50" charset="-128"/>
              </a:rPr>
              <a:t>での</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一括更新や個別に更新することができますので、本節では入力方法については省略します。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下表、意向状況調査結果</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CSV</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ファイルレイアウトを参考に入力を行ってください。</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タイトル 5">
            <a:extLst>
              <a:ext uri="{FF2B5EF4-FFF2-40B4-BE49-F238E27FC236}">
                <a16:creationId xmlns:a16="http://schemas.microsoft.com/office/drawing/2014/main" id="{3EC75C22-1041-48B9-AFB2-98A54D5D8F6C}"/>
              </a:ext>
            </a:extLst>
          </p:cNvPr>
          <p:cNvSpPr txBox="1">
            <a:spLocks/>
          </p:cNvSpPr>
          <p:nvPr/>
        </p:nvSpPr>
        <p:spPr>
          <a:xfrm>
            <a:off x="417898" y="44624"/>
            <a:ext cx="9494526" cy="547835"/>
          </a:xfrm>
          <a:prstGeom prst="rect">
            <a:avLst/>
          </a:prstGeom>
          <a:noFill/>
        </p:spPr>
        <p:txBody>
          <a:bodyPr lIns="108000" tIns="0" rIns="0" bIns="0" anchor="ctr">
            <a:noAutofit/>
          </a:bodyPr>
          <a:lstStyle>
            <a:lvl1pPr algn="l" defTabSz="914411" rtl="0" eaLnBrk="1" latinLnBrk="0" hangingPunct="1">
              <a:spcBef>
                <a:spcPct val="0"/>
              </a:spcBef>
              <a:buNone/>
              <a:defRPr kumimoji="1" lang="ja-JP" altLang="en-US" sz="2000" b="0" kern="120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r>
              <a:rPr lang="en-US" altLang="ja-JP" dirty="0"/>
              <a:t>2</a:t>
            </a:r>
            <a:r>
              <a:rPr lang="ja-JP" altLang="en-US" dirty="0"/>
              <a:t>－５</a:t>
            </a:r>
            <a:r>
              <a:rPr lang="en-US" altLang="ja-JP" dirty="0"/>
              <a:t>.</a:t>
            </a:r>
            <a:r>
              <a:rPr lang="ja-JP" altLang="en-US" dirty="0"/>
              <a:t>利用意向調査結果・措置状況や解消状況を入力する</a:t>
            </a:r>
            <a:endParaRPr lang="en-US" altLang="ja-JP" dirty="0"/>
          </a:p>
        </p:txBody>
      </p:sp>
      <p:pic>
        <p:nvPicPr>
          <p:cNvPr id="9" name="図 8">
            <a:extLst>
              <a:ext uri="{FF2B5EF4-FFF2-40B4-BE49-F238E27FC236}">
                <a16:creationId xmlns:a16="http://schemas.microsoft.com/office/drawing/2014/main" id="{3BBAAA9F-F470-4A2F-A22E-9F97B52A427B}"/>
              </a:ext>
            </a:extLst>
          </p:cNvPr>
          <p:cNvPicPr>
            <a:picLocks noChangeAspect="1"/>
          </p:cNvPicPr>
          <p:nvPr/>
        </p:nvPicPr>
        <p:blipFill>
          <a:blip r:embed="rId2"/>
          <a:stretch>
            <a:fillRect/>
          </a:stretch>
        </p:blipFill>
        <p:spPr>
          <a:xfrm>
            <a:off x="695400" y="1800528"/>
            <a:ext cx="9937104" cy="4292768"/>
          </a:xfrm>
          <a:prstGeom prst="rect">
            <a:avLst/>
          </a:prstGeom>
        </p:spPr>
      </p:pic>
      <p:sp>
        <p:nvSpPr>
          <p:cNvPr id="6" name="正方形/長方形 5">
            <a:extLst>
              <a:ext uri="{FF2B5EF4-FFF2-40B4-BE49-F238E27FC236}">
                <a16:creationId xmlns:a16="http://schemas.microsoft.com/office/drawing/2014/main" id="{0397F1B9-8F7C-4BFD-8F59-06AA221A4A84}"/>
              </a:ext>
            </a:extLst>
          </p:cNvPr>
          <p:cNvSpPr/>
          <p:nvPr/>
        </p:nvSpPr>
        <p:spPr>
          <a:xfrm>
            <a:off x="3719737" y="2016552"/>
            <a:ext cx="2520280" cy="22322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7" name="正方形/長方形 6">
            <a:extLst>
              <a:ext uri="{FF2B5EF4-FFF2-40B4-BE49-F238E27FC236}">
                <a16:creationId xmlns:a16="http://schemas.microsoft.com/office/drawing/2014/main" id="{F73305D5-7D39-4852-B0AF-CF8F3F8931A8}"/>
              </a:ext>
            </a:extLst>
          </p:cNvPr>
          <p:cNvSpPr/>
          <p:nvPr/>
        </p:nvSpPr>
        <p:spPr>
          <a:xfrm>
            <a:off x="726324" y="4896872"/>
            <a:ext cx="2993413" cy="11964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8" name="テキスト ボックス 7">
            <a:extLst>
              <a:ext uri="{FF2B5EF4-FFF2-40B4-BE49-F238E27FC236}">
                <a16:creationId xmlns:a16="http://schemas.microsoft.com/office/drawing/2014/main" id="{5EECD007-5B2C-4EF5-9119-DFE092B4A5A4}"/>
              </a:ext>
            </a:extLst>
          </p:cNvPr>
          <p:cNvSpPr txBox="1"/>
          <p:nvPr/>
        </p:nvSpPr>
        <p:spPr>
          <a:xfrm>
            <a:off x="9092353" y="4293096"/>
            <a:ext cx="2792270" cy="338554"/>
          </a:xfrm>
          <a:prstGeom prst="rect">
            <a:avLst/>
          </a:prstGeom>
          <a:solidFill>
            <a:schemeClr val="bg1"/>
          </a:solidFill>
          <a:ln>
            <a:solidFill>
              <a:schemeClr val="tx1"/>
            </a:solidFill>
          </a:ln>
        </p:spPr>
        <p:txBody>
          <a:bodyPr wrap="square" rtlCol="0">
            <a:spAutoFit/>
          </a:bodyPr>
          <a:lstStyle/>
          <a:p>
            <a:r>
              <a:rPr kumimoji="1" lang="en-US" altLang="ja-JP" sz="1600" dirty="0">
                <a:latin typeface="メイリオ" panose="020B0604030504040204" pitchFamily="50" charset="-128"/>
                <a:ea typeface="メイリオ" panose="020B0604030504040204" pitchFamily="50" charset="-128"/>
              </a:rPr>
              <a:t>※</a:t>
            </a:r>
            <a:r>
              <a:rPr kumimoji="1" lang="ja-JP" altLang="en-US" sz="1600" dirty="0">
                <a:latin typeface="メイリオ" panose="020B0604030504040204" pitchFamily="50" charset="-128"/>
                <a:ea typeface="メイリオ" panose="020B0604030504040204" pitchFamily="50" charset="-128"/>
              </a:rPr>
              <a:t>赤枠の項目が様式外項目</a:t>
            </a:r>
            <a:endParaRPr kumimoji="1" lang="en-US" altLang="ja-JP" sz="16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027605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7A4776A6-AABA-4385-A5E0-290A54101D6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98527" y="1484784"/>
            <a:ext cx="6456040" cy="4583073"/>
          </a:xfrm>
          <a:prstGeom prst="rect">
            <a:avLst/>
          </a:prstGeom>
          <a:ln>
            <a:solidFill>
              <a:schemeClr val="tx1"/>
            </a:solidFill>
          </a:ln>
        </p:spPr>
      </p:pic>
      <p:pic>
        <p:nvPicPr>
          <p:cNvPr id="2" name="図 1">
            <a:extLst>
              <a:ext uri="{FF2B5EF4-FFF2-40B4-BE49-F238E27FC236}">
                <a16:creationId xmlns:a16="http://schemas.microsoft.com/office/drawing/2014/main" id="{97058CB3-A7F9-4B18-87A3-9045F49640C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2932" y="1490396"/>
            <a:ext cx="4990980" cy="324534"/>
          </a:xfrm>
          <a:prstGeom prst="rect">
            <a:avLst/>
          </a:prstGeom>
        </p:spPr>
      </p:pic>
      <p:sp>
        <p:nvSpPr>
          <p:cNvPr id="9" name="正方形/長方形 8">
            <a:extLst>
              <a:ext uri="{FF2B5EF4-FFF2-40B4-BE49-F238E27FC236}">
                <a16:creationId xmlns:a16="http://schemas.microsoft.com/office/drawing/2014/main" id="{315ACE0C-F1B7-4A4F-A564-753F6A433CE6}"/>
              </a:ext>
            </a:extLst>
          </p:cNvPr>
          <p:cNvSpPr/>
          <p:nvPr/>
        </p:nvSpPr>
        <p:spPr>
          <a:xfrm>
            <a:off x="313880" y="4384362"/>
            <a:ext cx="6440688" cy="10790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0" name="正方形/長方形 9">
            <a:extLst>
              <a:ext uri="{FF2B5EF4-FFF2-40B4-BE49-F238E27FC236}">
                <a16:creationId xmlns:a16="http://schemas.microsoft.com/office/drawing/2014/main" id="{3F98239F-E0DA-40D6-B766-CDDE2E67CEA8}"/>
              </a:ext>
            </a:extLst>
          </p:cNvPr>
          <p:cNvSpPr/>
          <p:nvPr/>
        </p:nvSpPr>
        <p:spPr>
          <a:xfrm>
            <a:off x="2664382" y="1469348"/>
            <a:ext cx="291600"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1" name="正方形/長方形 10">
            <a:extLst>
              <a:ext uri="{FF2B5EF4-FFF2-40B4-BE49-F238E27FC236}">
                <a16:creationId xmlns:a16="http://schemas.microsoft.com/office/drawing/2014/main" id="{AA1175D6-3E6C-4A7A-A917-91093F1E2EEC}"/>
              </a:ext>
            </a:extLst>
          </p:cNvPr>
          <p:cNvSpPr/>
          <p:nvPr/>
        </p:nvSpPr>
        <p:spPr>
          <a:xfrm>
            <a:off x="265136" y="3498644"/>
            <a:ext cx="4140000" cy="1800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20" name="タイトル 5">
            <a:extLst>
              <a:ext uri="{FF2B5EF4-FFF2-40B4-BE49-F238E27FC236}">
                <a16:creationId xmlns:a16="http://schemas.microsoft.com/office/drawing/2014/main" id="{25DB1963-1F8A-4894-8CF4-16EF60749674}"/>
              </a:ext>
            </a:extLst>
          </p:cNvPr>
          <p:cNvSpPr txBox="1">
            <a:spLocks/>
          </p:cNvSpPr>
          <p:nvPr/>
        </p:nvSpPr>
        <p:spPr>
          <a:xfrm>
            <a:off x="417898" y="44624"/>
            <a:ext cx="9494526" cy="547835"/>
          </a:xfrm>
          <a:prstGeom prst="rect">
            <a:avLst/>
          </a:prstGeom>
          <a:noFill/>
        </p:spPr>
        <p:txBody>
          <a:bodyPr lIns="108000" tIns="0" rIns="0" bIns="0" anchor="ctr">
            <a:noAutofit/>
          </a:bodyPr>
          <a:lstStyle>
            <a:lvl1pPr algn="l" defTabSz="914411" rtl="0" eaLnBrk="1" latinLnBrk="0" hangingPunct="1">
              <a:spcBef>
                <a:spcPct val="0"/>
              </a:spcBef>
              <a:buNone/>
              <a:defRPr kumimoji="1" lang="ja-JP" altLang="en-US" sz="2000" b="0" kern="120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r>
              <a:rPr lang="en-US" altLang="ja-JP" dirty="0"/>
              <a:t>2</a:t>
            </a:r>
            <a:r>
              <a:rPr lang="ja-JP" altLang="en-US" dirty="0"/>
              <a:t>－</a:t>
            </a:r>
            <a:r>
              <a:rPr lang="en-US" altLang="ja-JP" dirty="0"/>
              <a:t>6</a:t>
            </a:r>
            <a:r>
              <a:rPr lang="ja-JP" altLang="en-US" dirty="0"/>
              <a:t>．非農地判断の総会議決を行う</a:t>
            </a:r>
            <a:endParaRPr lang="en-US" altLang="ja-JP" dirty="0"/>
          </a:p>
        </p:txBody>
      </p:sp>
      <p:sp>
        <p:nvSpPr>
          <p:cNvPr id="26" name="テキスト プレースホルダー 1">
            <a:extLst>
              <a:ext uri="{FF2B5EF4-FFF2-40B4-BE49-F238E27FC236}">
                <a16:creationId xmlns:a16="http://schemas.microsoft.com/office/drawing/2014/main" id="{A2FAC387-01A8-4DBB-947C-637276BEA98A}"/>
              </a:ext>
            </a:extLst>
          </p:cNvPr>
          <p:cNvSpPr txBox="1">
            <a:spLocks/>
          </p:cNvSpPr>
          <p:nvPr/>
        </p:nvSpPr>
        <p:spPr>
          <a:xfrm>
            <a:off x="417513" y="693041"/>
            <a:ext cx="11366500" cy="575719"/>
          </a:xfrm>
          <a:prstGeom prst="rect">
            <a:avLst/>
          </a:prstGeom>
          <a:solidFill>
            <a:schemeClr val="bg1">
              <a:lumMod val="95000"/>
            </a:schemeClr>
          </a:solidFill>
        </p:spPr>
        <p:txBody>
          <a:bodyPr>
            <a:normAutofit/>
          </a:bodyPr>
          <a:lstStyle>
            <a:lvl1pPr marL="342904" indent="-342904" algn="l" defTabSz="914411"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9" indent="-285753" algn="l" defTabSz="914411"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15" indent="-228604" algn="l" defTabSz="914411"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21"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27"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32"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38"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44"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49"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16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利用状況調査の結果、再生利用が困難な農地とみなされた土地に非農地判断を行います。</a:t>
            </a:r>
            <a:endParaRPr lang="ja-JP" altLang="en-US" dirty="0">
              <a:cs typeface="Meiryo UI" panose="020B0604030504040204" pitchFamily="50" charset="-128"/>
            </a:endParaRPr>
          </a:p>
        </p:txBody>
      </p:sp>
      <p:sp>
        <p:nvSpPr>
          <p:cNvPr id="27" name="テキスト ボックス 26">
            <a:extLst>
              <a:ext uri="{FF2B5EF4-FFF2-40B4-BE49-F238E27FC236}">
                <a16:creationId xmlns:a16="http://schemas.microsoft.com/office/drawing/2014/main" id="{77BFB207-F64A-4813-821D-D6EFB529F82C}"/>
              </a:ext>
            </a:extLst>
          </p:cNvPr>
          <p:cNvSpPr txBox="1"/>
          <p:nvPr/>
        </p:nvSpPr>
        <p:spPr>
          <a:xfrm>
            <a:off x="7370663" y="1513485"/>
            <a:ext cx="4507458" cy="498598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土地農家詳細検索</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にて、遊休農地の区分が「再生利用が困難な農地」を検索し、申請対象地として</a:t>
            </a:r>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申請受付</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に遷移します。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①　検索対象地域と検索条件を指定します。　　　</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　　</a:t>
            </a:r>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（例）①</a:t>
            </a:r>
            <a:r>
              <a:rPr lang="ja-JP" altLang="en-US" sz="1200" u="sng" dirty="0">
                <a:latin typeface="メイリオ" panose="020B0604030504040204" pitchFamily="50" charset="-128"/>
                <a:ea typeface="メイリオ" panose="020B0604030504040204" pitchFamily="50" charset="-128"/>
                <a:cs typeface="Meiryo UI" panose="020B0604030504040204" pitchFamily="50" charset="-128"/>
              </a:rPr>
              <a:t>種類：土地</a:t>
            </a:r>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　</a:t>
            </a:r>
            <a:r>
              <a:rPr lang="ja-JP" altLang="en-US" sz="1200" u="sng" dirty="0">
                <a:latin typeface="メイリオ" panose="020B0604030504040204" pitchFamily="50" charset="-128"/>
                <a:ea typeface="メイリオ" panose="020B0604030504040204" pitchFamily="50" charset="-128"/>
                <a:cs typeface="Meiryo UI" panose="020B0604030504040204" pitchFamily="50" charset="-128"/>
              </a:rPr>
              <a:t>条件項目：遊休農地の区分</a:t>
            </a:r>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　　　　　　　　　　　　　　　</a:t>
            </a:r>
            <a:endParaRPr lang="en-US" altLang="ja-JP" sz="12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　　  　　　　</a:t>
            </a:r>
            <a:r>
              <a:rPr lang="ja-JP" altLang="en-US" sz="1200" u="sng" dirty="0">
                <a:latin typeface="メイリオ" panose="020B0604030504040204" pitchFamily="50" charset="-128"/>
                <a:ea typeface="メイリオ" panose="020B0604030504040204" pitchFamily="50" charset="-128"/>
                <a:cs typeface="Meiryo UI" panose="020B0604030504040204" pitchFamily="50" charset="-128"/>
              </a:rPr>
              <a:t>比較演算子：と等しい</a:t>
            </a:r>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　</a:t>
            </a:r>
            <a:endParaRPr lang="en-US" altLang="ja-JP" sz="12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　　　　　  　</a:t>
            </a:r>
            <a:r>
              <a:rPr lang="ja-JP" altLang="en-US" sz="1200" u="sng" dirty="0">
                <a:latin typeface="メイリオ" panose="020B0604030504040204" pitchFamily="50" charset="-128"/>
                <a:ea typeface="メイリオ" panose="020B0604030504040204" pitchFamily="50" charset="-128"/>
                <a:cs typeface="Meiryo UI" panose="020B0604030504040204" pitchFamily="50" charset="-128"/>
              </a:rPr>
              <a:t>条件値：再生利用が困難な農地</a:t>
            </a:r>
            <a:endParaRPr lang="en-US" altLang="ja-JP" sz="1200" u="sng"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200" u="sng" dirty="0">
                <a:latin typeface="メイリオ" panose="020B0604030504040204" pitchFamily="50" charset="-128"/>
                <a:ea typeface="メイリオ" panose="020B0604030504040204" pitchFamily="50" charset="-128"/>
                <a:cs typeface="Meiryo UI" panose="020B0604030504040204" pitchFamily="50" charset="-128"/>
              </a:rPr>
              <a:t>　</a:t>
            </a:r>
            <a:endParaRPr lang="en-US" altLang="ja-JP" sz="1200" u="sng"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　　　　　  ②</a:t>
            </a:r>
            <a:r>
              <a:rPr lang="ja-JP" altLang="en-US" sz="1200" u="sng" dirty="0">
                <a:latin typeface="メイリオ" panose="020B0604030504040204" pitchFamily="50" charset="-128"/>
                <a:ea typeface="メイリオ" panose="020B0604030504040204" pitchFamily="50" charset="-128"/>
                <a:cs typeface="Meiryo UI" panose="020B0604030504040204" pitchFamily="50" charset="-128"/>
              </a:rPr>
              <a:t>種類：土地　条件項目：状況調査日</a:t>
            </a:r>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　　　　　　　　　</a:t>
            </a:r>
          </a:p>
          <a:p>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　　  　　　</a:t>
            </a:r>
            <a:r>
              <a:rPr lang="ja-JP" altLang="en-US" sz="1200" u="sng" dirty="0">
                <a:latin typeface="メイリオ" panose="020B0604030504040204" pitchFamily="50" charset="-128"/>
                <a:ea typeface="メイリオ" panose="020B0604030504040204" pitchFamily="50" charset="-128"/>
                <a:cs typeface="Meiryo UI" panose="020B0604030504040204" pitchFamily="50" charset="-128"/>
              </a:rPr>
              <a:t>　比較演算子：と等しい　</a:t>
            </a:r>
          </a:p>
          <a:p>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　　　　　  　</a:t>
            </a:r>
            <a:r>
              <a:rPr lang="ja-JP" altLang="en-US" sz="1200" u="sng" dirty="0">
                <a:latin typeface="メイリオ" panose="020B0604030504040204" pitchFamily="50" charset="-128"/>
                <a:ea typeface="メイリオ" panose="020B0604030504040204" pitchFamily="50" charset="-128"/>
                <a:cs typeface="Meiryo UI" panose="020B0604030504040204" pitchFamily="50" charset="-128"/>
              </a:rPr>
              <a:t>条件値：利用状況調査実施日</a:t>
            </a:r>
          </a:p>
          <a:p>
            <a:endParaRPr lang="en-US" altLang="ja-JP" sz="12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2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詳細設定で「</a:t>
            </a:r>
            <a:r>
              <a:rPr lang="en-US" altLang="ja-JP" sz="1200" dirty="0">
                <a:latin typeface="メイリオ" panose="020B0604030504040204" pitchFamily="50" charset="-128"/>
                <a:ea typeface="メイリオ" panose="020B0604030504040204" pitchFamily="50" charset="-128"/>
                <a:cs typeface="Meiryo UI" panose="020B0604030504040204" pitchFamily="50" charset="-128"/>
              </a:rPr>
              <a:t>108</a:t>
            </a:r>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　状況調査日」「</a:t>
            </a:r>
            <a:r>
              <a:rPr lang="en-US" altLang="ja-JP" sz="1200" dirty="0">
                <a:latin typeface="メイリオ" panose="020B0604030504040204" pitchFamily="50" charset="-128"/>
                <a:ea typeface="メイリオ" panose="020B0604030504040204" pitchFamily="50" charset="-128"/>
                <a:cs typeface="Meiryo UI" panose="020B0604030504040204" pitchFamily="50" charset="-128"/>
              </a:rPr>
              <a:t>109 </a:t>
            </a:r>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遊休農地の区分」の条件に☑をつけてください。</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②　検索を押下します。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③　検索結果に表示された土地を選択状態にし　　</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　　て右クリックし「申請受付」を押下します。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　　全筆を選択する場合は、「</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Shift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キー」を押</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　　しながら一番下の土地を選択します。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ja-JP" altLang="en-US" sz="16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8" name="正方形/長方形 27">
            <a:extLst>
              <a:ext uri="{FF2B5EF4-FFF2-40B4-BE49-F238E27FC236}">
                <a16:creationId xmlns:a16="http://schemas.microsoft.com/office/drawing/2014/main" id="{11F20356-6ECE-4760-A2E7-16899889AF96}"/>
              </a:ext>
            </a:extLst>
          </p:cNvPr>
          <p:cNvSpPr/>
          <p:nvPr/>
        </p:nvSpPr>
        <p:spPr>
          <a:xfrm>
            <a:off x="4022558" y="1869991"/>
            <a:ext cx="504000" cy="1800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29" name="円/楕円 49">
            <a:extLst>
              <a:ext uri="{FF2B5EF4-FFF2-40B4-BE49-F238E27FC236}">
                <a16:creationId xmlns:a16="http://schemas.microsoft.com/office/drawing/2014/main" id="{5559631B-E395-408C-9143-07B8B4CFD6A6}"/>
              </a:ext>
            </a:extLst>
          </p:cNvPr>
          <p:cNvSpPr/>
          <p:nvPr/>
        </p:nvSpPr>
        <p:spPr>
          <a:xfrm>
            <a:off x="2335136" y="3158194"/>
            <a:ext cx="291600" cy="291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p>
        </p:txBody>
      </p:sp>
      <p:sp>
        <p:nvSpPr>
          <p:cNvPr id="30" name="正方形/長方形 29">
            <a:extLst>
              <a:ext uri="{FF2B5EF4-FFF2-40B4-BE49-F238E27FC236}">
                <a16:creationId xmlns:a16="http://schemas.microsoft.com/office/drawing/2014/main" id="{446612FB-84C4-4651-A568-EFD61AEBA29E}"/>
              </a:ext>
            </a:extLst>
          </p:cNvPr>
          <p:cNvSpPr/>
          <p:nvPr/>
        </p:nvSpPr>
        <p:spPr>
          <a:xfrm>
            <a:off x="1935809" y="4744402"/>
            <a:ext cx="714159" cy="1647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31" name="円/楕円 49">
            <a:extLst>
              <a:ext uri="{FF2B5EF4-FFF2-40B4-BE49-F238E27FC236}">
                <a16:creationId xmlns:a16="http://schemas.microsoft.com/office/drawing/2014/main" id="{6F6579D7-DC3C-4E46-8B48-9FAD1AAD6379}"/>
              </a:ext>
            </a:extLst>
          </p:cNvPr>
          <p:cNvSpPr/>
          <p:nvPr/>
        </p:nvSpPr>
        <p:spPr>
          <a:xfrm>
            <a:off x="4583832" y="1836435"/>
            <a:ext cx="291600" cy="291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円/楕円 49">
            <a:extLst>
              <a:ext uri="{FF2B5EF4-FFF2-40B4-BE49-F238E27FC236}">
                <a16:creationId xmlns:a16="http://schemas.microsoft.com/office/drawing/2014/main" id="{381F3D97-63DD-4FD2-9BD5-211930E067B5}"/>
              </a:ext>
            </a:extLst>
          </p:cNvPr>
          <p:cNvSpPr/>
          <p:nvPr/>
        </p:nvSpPr>
        <p:spPr>
          <a:xfrm>
            <a:off x="4656458" y="3878521"/>
            <a:ext cx="291600" cy="291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円/楕円 49">
            <a:extLst>
              <a:ext uri="{FF2B5EF4-FFF2-40B4-BE49-F238E27FC236}">
                <a16:creationId xmlns:a16="http://schemas.microsoft.com/office/drawing/2014/main" id="{5D53C403-8B95-48DD-9953-D953518ABF0D}"/>
              </a:ext>
            </a:extLst>
          </p:cNvPr>
          <p:cNvSpPr/>
          <p:nvPr/>
        </p:nvSpPr>
        <p:spPr>
          <a:xfrm>
            <a:off x="2552802" y="4066519"/>
            <a:ext cx="291600" cy="291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a:extLst>
              <a:ext uri="{FF2B5EF4-FFF2-40B4-BE49-F238E27FC236}">
                <a16:creationId xmlns:a16="http://schemas.microsoft.com/office/drawing/2014/main" id="{007BFC62-6540-4323-9D13-CFA4719031BA}"/>
              </a:ext>
            </a:extLst>
          </p:cNvPr>
          <p:cNvSpPr/>
          <p:nvPr/>
        </p:nvSpPr>
        <p:spPr>
          <a:xfrm>
            <a:off x="313879" y="2275088"/>
            <a:ext cx="4140000" cy="1800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35" name="円/楕円 49">
            <a:extLst>
              <a:ext uri="{FF2B5EF4-FFF2-40B4-BE49-F238E27FC236}">
                <a16:creationId xmlns:a16="http://schemas.microsoft.com/office/drawing/2014/main" id="{A6EC39F4-7FE5-4992-91E6-13ECDBA37E1A}"/>
              </a:ext>
            </a:extLst>
          </p:cNvPr>
          <p:cNvSpPr/>
          <p:nvPr/>
        </p:nvSpPr>
        <p:spPr>
          <a:xfrm>
            <a:off x="2059984" y="2564904"/>
            <a:ext cx="291600" cy="291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p>
        </p:txBody>
      </p:sp>
      <p:sp>
        <p:nvSpPr>
          <p:cNvPr id="36" name="正方形/長方形 35">
            <a:extLst>
              <a:ext uri="{FF2B5EF4-FFF2-40B4-BE49-F238E27FC236}">
                <a16:creationId xmlns:a16="http://schemas.microsoft.com/office/drawing/2014/main" id="{7CE2B8F9-D4D5-4ECA-818E-C7EF61EDA7BE}"/>
              </a:ext>
            </a:extLst>
          </p:cNvPr>
          <p:cNvSpPr/>
          <p:nvPr/>
        </p:nvSpPr>
        <p:spPr>
          <a:xfrm>
            <a:off x="5023773" y="4024321"/>
            <a:ext cx="504000" cy="1800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50664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t>システム構成図</a:t>
            </a:r>
            <a:r>
              <a:rPr lang="en-US" altLang="ja-JP" dirty="0"/>
              <a:t> </a:t>
            </a:r>
            <a:endParaRPr kumimoji="1" lang="ja-JP" altLang="en-US" dirty="0"/>
          </a:p>
        </p:txBody>
      </p:sp>
      <p:pic>
        <p:nvPicPr>
          <p:cNvPr id="3" name="図 2">
            <a:extLst>
              <a:ext uri="{FF2B5EF4-FFF2-40B4-BE49-F238E27FC236}">
                <a16:creationId xmlns:a16="http://schemas.microsoft.com/office/drawing/2014/main" id="{4345E03C-4C2A-C7A8-3803-20E2BB722C63}"/>
              </a:ext>
            </a:extLst>
          </p:cNvPr>
          <p:cNvPicPr>
            <a:picLocks noChangeAspect="1"/>
          </p:cNvPicPr>
          <p:nvPr/>
        </p:nvPicPr>
        <p:blipFill>
          <a:blip r:embed="rId3"/>
          <a:stretch>
            <a:fillRect/>
          </a:stretch>
        </p:blipFill>
        <p:spPr>
          <a:xfrm>
            <a:off x="1055440" y="836712"/>
            <a:ext cx="10081120" cy="5860678"/>
          </a:xfrm>
          <a:prstGeom prst="rect">
            <a:avLst/>
          </a:prstGeom>
        </p:spPr>
      </p:pic>
    </p:spTree>
    <p:extLst>
      <p:ext uri="{BB962C8B-B14F-4D97-AF65-F5344CB8AC3E}">
        <p14:creationId xmlns:p14="http://schemas.microsoft.com/office/powerpoint/2010/main" val="13157673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409977F-D471-4949-B119-C5AB5D54F8D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2818" y="1124744"/>
            <a:ext cx="5469165" cy="5385197"/>
          </a:xfrm>
          <a:prstGeom prst="rect">
            <a:avLst/>
          </a:prstGeom>
          <a:ln>
            <a:solidFill>
              <a:schemeClr val="tx1"/>
            </a:solidFill>
          </a:ln>
        </p:spPr>
      </p:pic>
      <p:pic>
        <p:nvPicPr>
          <p:cNvPr id="17" name="図 16">
            <a:extLst>
              <a:ext uri="{FF2B5EF4-FFF2-40B4-BE49-F238E27FC236}">
                <a16:creationId xmlns:a16="http://schemas.microsoft.com/office/drawing/2014/main" id="{D07BBD77-6BC5-4F95-8E49-85C76AC59F1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
          <a:stretch/>
        </p:blipFill>
        <p:spPr>
          <a:xfrm>
            <a:off x="493629" y="1131995"/>
            <a:ext cx="5458354" cy="432048"/>
          </a:xfrm>
          <a:prstGeom prst="rect">
            <a:avLst/>
          </a:prstGeom>
        </p:spPr>
      </p:pic>
      <p:sp>
        <p:nvSpPr>
          <p:cNvPr id="10" name="正方形/長方形 9">
            <a:extLst>
              <a:ext uri="{FF2B5EF4-FFF2-40B4-BE49-F238E27FC236}">
                <a16:creationId xmlns:a16="http://schemas.microsoft.com/office/drawing/2014/main" id="{3F98239F-E0DA-40D6-B766-CDDE2E67CEA8}"/>
              </a:ext>
            </a:extLst>
          </p:cNvPr>
          <p:cNvSpPr/>
          <p:nvPr/>
        </p:nvSpPr>
        <p:spPr>
          <a:xfrm>
            <a:off x="2063552" y="1159636"/>
            <a:ext cx="504055"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20" name="タイトル 5">
            <a:extLst>
              <a:ext uri="{FF2B5EF4-FFF2-40B4-BE49-F238E27FC236}">
                <a16:creationId xmlns:a16="http://schemas.microsoft.com/office/drawing/2014/main" id="{25DB1963-1F8A-4894-8CF4-16EF60749674}"/>
              </a:ext>
            </a:extLst>
          </p:cNvPr>
          <p:cNvSpPr txBox="1">
            <a:spLocks/>
          </p:cNvSpPr>
          <p:nvPr/>
        </p:nvSpPr>
        <p:spPr>
          <a:xfrm>
            <a:off x="417898" y="44624"/>
            <a:ext cx="9494526" cy="547835"/>
          </a:xfrm>
          <a:prstGeom prst="rect">
            <a:avLst/>
          </a:prstGeom>
          <a:noFill/>
        </p:spPr>
        <p:txBody>
          <a:bodyPr lIns="108000" tIns="0" rIns="0" bIns="0" anchor="ctr">
            <a:noAutofit/>
          </a:bodyPr>
          <a:lstStyle>
            <a:lvl1pPr algn="l" defTabSz="914411" rtl="0" eaLnBrk="1" latinLnBrk="0" hangingPunct="1">
              <a:spcBef>
                <a:spcPct val="0"/>
              </a:spcBef>
              <a:buNone/>
              <a:defRPr kumimoji="1" lang="ja-JP" altLang="en-US" sz="2000" b="0" kern="120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r>
              <a:rPr lang="en-US" altLang="ja-JP" dirty="0"/>
              <a:t>2</a:t>
            </a:r>
            <a:r>
              <a:rPr lang="ja-JP" altLang="en-US" dirty="0"/>
              <a:t>－</a:t>
            </a:r>
            <a:r>
              <a:rPr lang="en-US" altLang="ja-JP" dirty="0"/>
              <a:t>6</a:t>
            </a:r>
            <a:r>
              <a:rPr lang="ja-JP" altLang="en-US" dirty="0"/>
              <a:t>．非農地判断の総会議決を行う</a:t>
            </a:r>
            <a:endParaRPr lang="en-US" altLang="ja-JP" dirty="0"/>
          </a:p>
        </p:txBody>
      </p:sp>
      <p:sp>
        <p:nvSpPr>
          <p:cNvPr id="27" name="テキスト ボックス 26">
            <a:extLst>
              <a:ext uri="{FF2B5EF4-FFF2-40B4-BE49-F238E27FC236}">
                <a16:creationId xmlns:a16="http://schemas.microsoft.com/office/drawing/2014/main" id="{77BFB207-F64A-4813-821D-D6EFB529F82C}"/>
              </a:ext>
            </a:extLst>
          </p:cNvPr>
          <p:cNvSpPr txBox="1"/>
          <p:nvPr/>
        </p:nvSpPr>
        <p:spPr>
          <a:xfrm>
            <a:off x="6096000" y="903791"/>
            <a:ext cx="5469164" cy="55092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前頁で選択した土地が申請対象地となって</a:t>
            </a:r>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申請受付</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に遷移するので、申請内容を入力します。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①　申請内容タブを押下します。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②　申請内容を入力します。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・赤点線枠内が入力必須項目</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・青点線枠内が入力任意項目</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③　更新を押下します。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32" name="円/楕円 49">
            <a:extLst>
              <a:ext uri="{FF2B5EF4-FFF2-40B4-BE49-F238E27FC236}">
                <a16:creationId xmlns:a16="http://schemas.microsoft.com/office/drawing/2014/main" id="{381F3D97-63DD-4FD2-9BD5-211930E067B5}"/>
              </a:ext>
            </a:extLst>
          </p:cNvPr>
          <p:cNvSpPr/>
          <p:nvPr/>
        </p:nvSpPr>
        <p:spPr>
          <a:xfrm>
            <a:off x="407369" y="3671542"/>
            <a:ext cx="291600" cy="291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円/楕円 49">
            <a:extLst>
              <a:ext uri="{FF2B5EF4-FFF2-40B4-BE49-F238E27FC236}">
                <a16:creationId xmlns:a16="http://schemas.microsoft.com/office/drawing/2014/main" id="{5D53C403-8B95-48DD-9953-D953518ABF0D}"/>
              </a:ext>
            </a:extLst>
          </p:cNvPr>
          <p:cNvSpPr/>
          <p:nvPr/>
        </p:nvSpPr>
        <p:spPr>
          <a:xfrm>
            <a:off x="3584109" y="6013263"/>
            <a:ext cx="291600" cy="291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a:extLst>
              <a:ext uri="{FF2B5EF4-FFF2-40B4-BE49-F238E27FC236}">
                <a16:creationId xmlns:a16="http://schemas.microsoft.com/office/drawing/2014/main" id="{007BFC62-6540-4323-9D13-CFA4719031BA}"/>
              </a:ext>
            </a:extLst>
          </p:cNvPr>
          <p:cNvSpPr/>
          <p:nvPr/>
        </p:nvSpPr>
        <p:spPr>
          <a:xfrm>
            <a:off x="485010" y="1764465"/>
            <a:ext cx="3852000" cy="1800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35" name="円/楕円 49">
            <a:extLst>
              <a:ext uri="{FF2B5EF4-FFF2-40B4-BE49-F238E27FC236}">
                <a16:creationId xmlns:a16="http://schemas.microsoft.com/office/drawing/2014/main" id="{A6EC39F4-7FE5-4992-91E6-13ECDBA37E1A}"/>
              </a:ext>
            </a:extLst>
          </p:cNvPr>
          <p:cNvSpPr/>
          <p:nvPr/>
        </p:nvSpPr>
        <p:spPr>
          <a:xfrm>
            <a:off x="1271464" y="2276872"/>
            <a:ext cx="291600" cy="291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p>
        </p:txBody>
      </p:sp>
      <p:sp>
        <p:nvSpPr>
          <p:cNvPr id="36" name="正方形/長方形 35">
            <a:extLst>
              <a:ext uri="{FF2B5EF4-FFF2-40B4-BE49-F238E27FC236}">
                <a16:creationId xmlns:a16="http://schemas.microsoft.com/office/drawing/2014/main" id="{7CE2B8F9-D4D5-4ECA-818E-C7EF61EDA7BE}"/>
              </a:ext>
            </a:extLst>
          </p:cNvPr>
          <p:cNvSpPr/>
          <p:nvPr/>
        </p:nvSpPr>
        <p:spPr>
          <a:xfrm>
            <a:off x="1127448" y="2058475"/>
            <a:ext cx="576064" cy="1800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8" name="正方形/長方形 17">
            <a:extLst>
              <a:ext uri="{FF2B5EF4-FFF2-40B4-BE49-F238E27FC236}">
                <a16:creationId xmlns:a16="http://schemas.microsoft.com/office/drawing/2014/main" id="{BD14C5AB-188E-416B-BEAE-49A5B7C27C27}"/>
              </a:ext>
            </a:extLst>
          </p:cNvPr>
          <p:cNvSpPr/>
          <p:nvPr/>
        </p:nvSpPr>
        <p:spPr>
          <a:xfrm>
            <a:off x="800965" y="4073529"/>
            <a:ext cx="1567728" cy="144000"/>
          </a:xfrm>
          <a:prstGeom prst="rect">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9" name="正方形/長方形 18">
            <a:extLst>
              <a:ext uri="{FF2B5EF4-FFF2-40B4-BE49-F238E27FC236}">
                <a16:creationId xmlns:a16="http://schemas.microsoft.com/office/drawing/2014/main" id="{1A5F54B7-D3C5-45D3-9050-72C57FD403A6}"/>
              </a:ext>
            </a:extLst>
          </p:cNvPr>
          <p:cNvSpPr/>
          <p:nvPr/>
        </p:nvSpPr>
        <p:spPr>
          <a:xfrm>
            <a:off x="804335" y="4254173"/>
            <a:ext cx="1835281" cy="323388"/>
          </a:xfrm>
          <a:prstGeom prst="rect">
            <a:avLst/>
          </a:prstGeom>
          <a:noFill/>
          <a:ln w="1905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21" name="正方形/長方形 20">
            <a:extLst>
              <a:ext uri="{FF2B5EF4-FFF2-40B4-BE49-F238E27FC236}">
                <a16:creationId xmlns:a16="http://schemas.microsoft.com/office/drawing/2014/main" id="{F7CE24A2-4332-4A0E-815D-B0A9180A1086}"/>
              </a:ext>
            </a:extLst>
          </p:cNvPr>
          <p:cNvSpPr/>
          <p:nvPr/>
        </p:nvSpPr>
        <p:spPr>
          <a:xfrm>
            <a:off x="759019" y="5254383"/>
            <a:ext cx="1116000" cy="144000"/>
          </a:xfrm>
          <a:prstGeom prst="rect">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22" name="正方形/長方形 21">
            <a:extLst>
              <a:ext uri="{FF2B5EF4-FFF2-40B4-BE49-F238E27FC236}">
                <a16:creationId xmlns:a16="http://schemas.microsoft.com/office/drawing/2014/main" id="{4262F033-1E81-4BA0-9385-78E332E37375}"/>
              </a:ext>
            </a:extLst>
          </p:cNvPr>
          <p:cNvSpPr/>
          <p:nvPr/>
        </p:nvSpPr>
        <p:spPr>
          <a:xfrm>
            <a:off x="1909621" y="5262756"/>
            <a:ext cx="3528000" cy="144000"/>
          </a:xfrm>
          <a:prstGeom prst="rect">
            <a:avLst/>
          </a:prstGeom>
          <a:noFill/>
          <a:ln w="1905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23" name="正方形/長方形 22">
            <a:extLst>
              <a:ext uri="{FF2B5EF4-FFF2-40B4-BE49-F238E27FC236}">
                <a16:creationId xmlns:a16="http://schemas.microsoft.com/office/drawing/2014/main" id="{0487542A-CEF3-4E06-811C-C6E1638AC76D}"/>
              </a:ext>
            </a:extLst>
          </p:cNvPr>
          <p:cNvSpPr/>
          <p:nvPr/>
        </p:nvSpPr>
        <p:spPr>
          <a:xfrm>
            <a:off x="3440093" y="6320157"/>
            <a:ext cx="576064" cy="1800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graphicFrame>
        <p:nvGraphicFramePr>
          <p:cNvPr id="2" name="表 1">
            <a:extLst>
              <a:ext uri="{FF2B5EF4-FFF2-40B4-BE49-F238E27FC236}">
                <a16:creationId xmlns:a16="http://schemas.microsoft.com/office/drawing/2014/main" id="{EF4B9E92-920D-4986-A23C-A4E2ADCF4728}"/>
              </a:ext>
            </a:extLst>
          </p:cNvPr>
          <p:cNvGraphicFramePr>
            <a:graphicFrameLocks noGrp="1"/>
          </p:cNvGraphicFramePr>
          <p:nvPr/>
        </p:nvGraphicFramePr>
        <p:xfrm>
          <a:off x="6228184" y="2921394"/>
          <a:ext cx="5325148" cy="2448270"/>
        </p:xfrm>
        <a:graphic>
          <a:graphicData uri="http://schemas.openxmlformats.org/drawingml/2006/table">
            <a:tbl>
              <a:tblPr firstRow="1" firstCol="1" bandRow="1">
                <a:tableStyleId>{5C22544A-7EE6-4342-B048-85BDC9FD1C3A}</a:tableStyleId>
              </a:tblPr>
              <a:tblGrid>
                <a:gridCol w="1635372">
                  <a:extLst>
                    <a:ext uri="{9D8B030D-6E8A-4147-A177-3AD203B41FA5}">
                      <a16:colId xmlns:a16="http://schemas.microsoft.com/office/drawing/2014/main" val="1488817730"/>
                    </a:ext>
                  </a:extLst>
                </a:gridCol>
                <a:gridCol w="3689776">
                  <a:extLst>
                    <a:ext uri="{9D8B030D-6E8A-4147-A177-3AD203B41FA5}">
                      <a16:colId xmlns:a16="http://schemas.microsoft.com/office/drawing/2014/main" val="4028709761"/>
                    </a:ext>
                  </a:extLst>
                </a:gridCol>
              </a:tblGrid>
              <a:tr h="204532">
                <a:tc>
                  <a:txBody>
                    <a:bodyPr/>
                    <a:lstStyle/>
                    <a:p>
                      <a:pPr algn="ctr">
                        <a:spcAft>
                          <a:spcPts val="0"/>
                        </a:spcAft>
                      </a:pPr>
                      <a:r>
                        <a:rPr lang="ja-JP" sz="1050" kern="100">
                          <a:effectLst/>
                        </a:rPr>
                        <a:t>項目名</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ctr">
                        <a:spcAft>
                          <a:spcPts val="0"/>
                        </a:spcAft>
                      </a:pPr>
                      <a:r>
                        <a:rPr lang="ja-JP" sz="1050" kern="100" dirty="0">
                          <a:effectLst/>
                        </a:rPr>
                        <a:t>説明</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extLst>
                  <a:ext uri="{0D108BD9-81ED-4DB2-BD59-A6C34878D82A}">
                    <a16:rowId xmlns:a16="http://schemas.microsoft.com/office/drawing/2014/main" val="1620704714"/>
                  </a:ext>
                </a:extLst>
              </a:tr>
              <a:tr h="402943">
                <a:tc>
                  <a:txBody>
                    <a:bodyPr/>
                    <a:lstStyle/>
                    <a:p>
                      <a:pPr algn="just">
                        <a:spcAft>
                          <a:spcPts val="0"/>
                        </a:spcAft>
                      </a:pPr>
                      <a:r>
                        <a:rPr lang="ja-JP" sz="1050" kern="100" dirty="0">
                          <a:effectLst/>
                        </a:rPr>
                        <a:t>「その他状況１」</a:t>
                      </a:r>
                    </a:p>
                    <a:p>
                      <a:pPr algn="just">
                        <a:spcAft>
                          <a:spcPts val="0"/>
                        </a:spcAft>
                      </a:pPr>
                      <a:r>
                        <a:rPr lang="ja-JP" sz="1050" kern="100" dirty="0">
                          <a:effectLst/>
                        </a:rPr>
                        <a:t>「その他状況２」</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just">
                        <a:spcAft>
                          <a:spcPts val="0"/>
                        </a:spcAft>
                      </a:pPr>
                      <a:r>
                        <a:rPr lang="ja-JP" sz="1050" kern="100" dirty="0">
                          <a:effectLst/>
                        </a:rPr>
                        <a:t>任意入力項目。</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extLst>
                  <a:ext uri="{0D108BD9-81ED-4DB2-BD59-A6C34878D82A}">
                    <a16:rowId xmlns:a16="http://schemas.microsoft.com/office/drawing/2014/main" val="3246009992"/>
                  </a:ext>
                </a:extLst>
              </a:tr>
              <a:tr h="204532">
                <a:tc>
                  <a:txBody>
                    <a:bodyPr/>
                    <a:lstStyle/>
                    <a:p>
                      <a:pPr algn="just">
                        <a:spcAft>
                          <a:spcPts val="0"/>
                        </a:spcAft>
                      </a:pPr>
                      <a:r>
                        <a:rPr lang="ja-JP" sz="1050" kern="100">
                          <a:effectLst/>
                        </a:rPr>
                        <a:t>「転用形態」</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just">
                        <a:spcAft>
                          <a:spcPts val="0"/>
                        </a:spcAft>
                      </a:pPr>
                      <a:r>
                        <a:rPr lang="ja-JP" sz="1050" kern="100">
                          <a:effectLst/>
                        </a:rPr>
                        <a:t>必須入力項目。非農地判断を選択。</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extLst>
                  <a:ext uri="{0D108BD9-81ED-4DB2-BD59-A6C34878D82A}">
                    <a16:rowId xmlns:a16="http://schemas.microsoft.com/office/drawing/2014/main" val="4168575404"/>
                  </a:ext>
                </a:extLst>
              </a:tr>
              <a:tr h="613599">
                <a:tc>
                  <a:txBody>
                    <a:bodyPr/>
                    <a:lstStyle/>
                    <a:p>
                      <a:pPr algn="just">
                        <a:spcAft>
                          <a:spcPts val="0"/>
                        </a:spcAft>
                      </a:pPr>
                      <a:r>
                        <a:rPr lang="ja-JP" sz="1050" kern="100">
                          <a:effectLst/>
                        </a:rPr>
                        <a:t>「転用用途」</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just">
                        <a:spcAft>
                          <a:spcPts val="0"/>
                        </a:spcAft>
                      </a:pPr>
                      <a:r>
                        <a:rPr lang="ja-JP" sz="1050" kern="100" dirty="0">
                          <a:effectLst/>
                        </a:rPr>
                        <a:t>任意入力項目。未入力の場合、農地権利移動・借賃等調査データでは当該調査の手引きを踏まえ「植林」を自動生成。</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extLst>
                  <a:ext uri="{0D108BD9-81ED-4DB2-BD59-A6C34878D82A}">
                    <a16:rowId xmlns:a16="http://schemas.microsoft.com/office/drawing/2014/main" val="1684607493"/>
                  </a:ext>
                </a:extLst>
              </a:tr>
              <a:tr h="409066">
                <a:tc>
                  <a:txBody>
                    <a:bodyPr/>
                    <a:lstStyle/>
                    <a:p>
                      <a:pPr algn="just">
                        <a:spcAft>
                          <a:spcPts val="0"/>
                        </a:spcAft>
                      </a:pPr>
                      <a:r>
                        <a:rPr lang="ja-JP" sz="1050" kern="100" dirty="0">
                          <a:effectLst/>
                        </a:rPr>
                        <a:t>「判定地目」</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just">
                        <a:spcAft>
                          <a:spcPts val="0"/>
                        </a:spcAft>
                      </a:pPr>
                      <a:r>
                        <a:rPr lang="ja-JP" sz="1050" kern="100" dirty="0">
                          <a:effectLst/>
                        </a:rPr>
                        <a:t>任意入力項目。未入力または設定無の場合は、議決結果台帳反映をしても現況地目は変わらない。</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extLst>
                  <a:ext uri="{0D108BD9-81ED-4DB2-BD59-A6C34878D82A}">
                    <a16:rowId xmlns:a16="http://schemas.microsoft.com/office/drawing/2014/main" val="3797400262"/>
                  </a:ext>
                </a:extLst>
              </a:tr>
              <a:tr h="204532">
                <a:tc>
                  <a:txBody>
                    <a:bodyPr/>
                    <a:lstStyle/>
                    <a:p>
                      <a:pPr algn="just">
                        <a:spcAft>
                          <a:spcPts val="0"/>
                        </a:spcAft>
                      </a:pPr>
                      <a:r>
                        <a:rPr lang="ja-JP" sz="1050" kern="100">
                          <a:effectLst/>
                        </a:rPr>
                        <a:t>「受理年月日」</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just">
                        <a:spcAft>
                          <a:spcPts val="0"/>
                        </a:spcAft>
                      </a:pPr>
                      <a:r>
                        <a:rPr lang="ja-JP" sz="1050" kern="100">
                          <a:effectLst/>
                        </a:rPr>
                        <a:t>必須入力項目</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extLst>
                  <a:ext uri="{0D108BD9-81ED-4DB2-BD59-A6C34878D82A}">
                    <a16:rowId xmlns:a16="http://schemas.microsoft.com/office/drawing/2014/main" val="4018426228"/>
                  </a:ext>
                </a:extLst>
              </a:tr>
              <a:tr h="409066">
                <a:tc>
                  <a:txBody>
                    <a:bodyPr/>
                    <a:lstStyle/>
                    <a:p>
                      <a:pPr algn="just">
                        <a:spcAft>
                          <a:spcPts val="0"/>
                        </a:spcAft>
                      </a:pPr>
                      <a:r>
                        <a:rPr lang="ja-JP" sz="1050" kern="100" dirty="0">
                          <a:effectLst/>
                        </a:rPr>
                        <a:t>「転用開始年月日」</a:t>
                      </a:r>
                    </a:p>
                    <a:p>
                      <a:pPr algn="just">
                        <a:spcAft>
                          <a:spcPts val="0"/>
                        </a:spcAft>
                      </a:pPr>
                      <a:r>
                        <a:rPr lang="ja-JP" sz="1050" kern="100" dirty="0">
                          <a:effectLst/>
                        </a:rPr>
                        <a:t>「転用終了年月日」</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tc>
                  <a:txBody>
                    <a:bodyPr/>
                    <a:lstStyle/>
                    <a:p>
                      <a:pPr algn="just">
                        <a:spcAft>
                          <a:spcPts val="0"/>
                        </a:spcAft>
                      </a:pPr>
                      <a:r>
                        <a:rPr lang="ja-JP" sz="1050" kern="100" dirty="0">
                          <a:effectLst/>
                        </a:rPr>
                        <a:t>任意入力項目</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tc>
                <a:extLst>
                  <a:ext uri="{0D108BD9-81ED-4DB2-BD59-A6C34878D82A}">
                    <a16:rowId xmlns:a16="http://schemas.microsoft.com/office/drawing/2014/main" val="3213701712"/>
                  </a:ext>
                </a:extLst>
              </a:tr>
            </a:tbl>
          </a:graphicData>
        </a:graphic>
      </p:graphicFrame>
    </p:spTree>
    <p:extLst>
      <p:ext uri="{BB962C8B-B14F-4D97-AF65-F5344CB8AC3E}">
        <p14:creationId xmlns:p14="http://schemas.microsoft.com/office/powerpoint/2010/main" val="7454135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409977F-D471-4949-B119-C5AB5D54F8D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8504" y="1154281"/>
            <a:ext cx="5102423" cy="5429792"/>
          </a:xfrm>
          <a:prstGeom prst="rect">
            <a:avLst/>
          </a:prstGeom>
          <a:ln>
            <a:solidFill>
              <a:schemeClr val="tx1"/>
            </a:solidFill>
          </a:ln>
        </p:spPr>
      </p:pic>
      <p:pic>
        <p:nvPicPr>
          <p:cNvPr id="22" name="図 21">
            <a:extLst>
              <a:ext uri="{FF2B5EF4-FFF2-40B4-BE49-F238E27FC236}">
                <a16:creationId xmlns:a16="http://schemas.microsoft.com/office/drawing/2014/main" id="{64E5D497-C758-4574-AAB1-962BA8710BC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567"/>
          <a:stretch/>
        </p:blipFill>
        <p:spPr>
          <a:xfrm>
            <a:off x="150311" y="1149035"/>
            <a:ext cx="5102423" cy="477691"/>
          </a:xfrm>
          <a:prstGeom prst="rect">
            <a:avLst/>
          </a:prstGeom>
        </p:spPr>
      </p:pic>
      <p:sp>
        <p:nvSpPr>
          <p:cNvPr id="10" name="正方形/長方形 9">
            <a:extLst>
              <a:ext uri="{FF2B5EF4-FFF2-40B4-BE49-F238E27FC236}">
                <a16:creationId xmlns:a16="http://schemas.microsoft.com/office/drawing/2014/main" id="{3F98239F-E0DA-40D6-B766-CDDE2E67CEA8}"/>
              </a:ext>
            </a:extLst>
          </p:cNvPr>
          <p:cNvSpPr/>
          <p:nvPr/>
        </p:nvSpPr>
        <p:spPr>
          <a:xfrm>
            <a:off x="4505630" y="1183473"/>
            <a:ext cx="438241"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1" name="正方形/長方形 10">
            <a:extLst>
              <a:ext uri="{FF2B5EF4-FFF2-40B4-BE49-F238E27FC236}">
                <a16:creationId xmlns:a16="http://schemas.microsoft.com/office/drawing/2014/main" id="{AA1175D6-3E6C-4A7A-A917-91093F1E2EEC}"/>
              </a:ext>
            </a:extLst>
          </p:cNvPr>
          <p:cNvSpPr/>
          <p:nvPr/>
        </p:nvSpPr>
        <p:spPr>
          <a:xfrm>
            <a:off x="199656" y="3523732"/>
            <a:ext cx="4305975" cy="6361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20" name="タイトル 5">
            <a:extLst>
              <a:ext uri="{FF2B5EF4-FFF2-40B4-BE49-F238E27FC236}">
                <a16:creationId xmlns:a16="http://schemas.microsoft.com/office/drawing/2014/main" id="{25DB1963-1F8A-4894-8CF4-16EF60749674}"/>
              </a:ext>
            </a:extLst>
          </p:cNvPr>
          <p:cNvSpPr txBox="1">
            <a:spLocks/>
          </p:cNvSpPr>
          <p:nvPr/>
        </p:nvSpPr>
        <p:spPr>
          <a:xfrm>
            <a:off x="417898" y="44624"/>
            <a:ext cx="9494526" cy="547835"/>
          </a:xfrm>
          <a:prstGeom prst="rect">
            <a:avLst/>
          </a:prstGeom>
          <a:noFill/>
        </p:spPr>
        <p:txBody>
          <a:bodyPr lIns="108000" tIns="0" rIns="0" bIns="0" anchor="ctr">
            <a:noAutofit/>
          </a:bodyPr>
          <a:lstStyle>
            <a:lvl1pPr algn="l" defTabSz="914411" rtl="0" eaLnBrk="1" latinLnBrk="0" hangingPunct="1">
              <a:spcBef>
                <a:spcPct val="0"/>
              </a:spcBef>
              <a:buNone/>
              <a:defRPr kumimoji="1" lang="ja-JP" altLang="en-US" sz="2000" b="0" kern="120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r>
              <a:rPr lang="en-US" altLang="ja-JP" dirty="0"/>
              <a:t>2</a:t>
            </a:r>
            <a:r>
              <a:rPr lang="ja-JP" altLang="en-US" dirty="0"/>
              <a:t>－</a:t>
            </a:r>
            <a:r>
              <a:rPr lang="en-US" altLang="ja-JP" dirty="0"/>
              <a:t>6</a:t>
            </a:r>
            <a:r>
              <a:rPr lang="ja-JP" altLang="en-US" dirty="0"/>
              <a:t>．非農地通知書を出力する</a:t>
            </a:r>
            <a:endParaRPr lang="en-US" altLang="ja-JP" dirty="0"/>
          </a:p>
        </p:txBody>
      </p:sp>
      <p:sp>
        <p:nvSpPr>
          <p:cNvPr id="26" name="テキスト プレースホルダー 1">
            <a:extLst>
              <a:ext uri="{FF2B5EF4-FFF2-40B4-BE49-F238E27FC236}">
                <a16:creationId xmlns:a16="http://schemas.microsoft.com/office/drawing/2014/main" id="{A2FAC387-01A8-4DBB-947C-637276BEA98A}"/>
              </a:ext>
            </a:extLst>
          </p:cNvPr>
          <p:cNvSpPr txBox="1">
            <a:spLocks/>
          </p:cNvSpPr>
          <p:nvPr/>
        </p:nvSpPr>
        <p:spPr>
          <a:xfrm>
            <a:off x="417513" y="693041"/>
            <a:ext cx="11366500" cy="360658"/>
          </a:xfrm>
          <a:prstGeom prst="rect">
            <a:avLst/>
          </a:prstGeom>
          <a:solidFill>
            <a:schemeClr val="bg1">
              <a:lumMod val="95000"/>
            </a:schemeClr>
          </a:solidFill>
        </p:spPr>
        <p:txBody>
          <a:bodyPr>
            <a:normAutofit/>
          </a:bodyPr>
          <a:lstStyle>
            <a:lvl1pPr marL="342904" indent="-342904" algn="l" defTabSz="914411"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9" indent="-285753" algn="l" defTabSz="914411"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15" indent="-228604" algn="l" defTabSz="914411"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21"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27"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32"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38"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44"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49"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16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非農地判断をした土地について、土地所有者に対して非農地通知書を通知します。</a:t>
            </a:r>
            <a:endParaRPr lang="ja-JP" altLang="en-US" dirty="0">
              <a:cs typeface="Meiryo UI" panose="020B0604030504040204" pitchFamily="50" charset="-128"/>
            </a:endParaRPr>
          </a:p>
        </p:txBody>
      </p:sp>
      <p:sp>
        <p:nvSpPr>
          <p:cNvPr id="27" name="テキスト ボックス 26">
            <a:extLst>
              <a:ext uri="{FF2B5EF4-FFF2-40B4-BE49-F238E27FC236}">
                <a16:creationId xmlns:a16="http://schemas.microsoft.com/office/drawing/2014/main" id="{77BFB207-F64A-4813-821D-D6EFB529F82C}"/>
              </a:ext>
            </a:extLst>
          </p:cNvPr>
          <p:cNvSpPr txBox="1"/>
          <p:nvPr/>
        </p:nvSpPr>
        <p:spPr>
          <a:xfrm>
            <a:off x="5450702" y="1197672"/>
            <a:ext cx="6590987" cy="292387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各種帳票</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の</a:t>
            </a:r>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証明</a:t>
            </a:r>
            <a:r>
              <a:rPr lang="en-US" altLang="ja-JP" sz="14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交付</a:t>
            </a:r>
            <a:r>
              <a:rPr lang="en-US" altLang="ja-JP" sz="14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指導文書等</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にて非農地通知書を出力します。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①　種別を非農地通知書を選択します。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非農地通知書を一括で出力する場合、「台帳</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一覧</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通知書」から種別「非農地通知書（一括）を選択します。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②　「名簿」で非農地判断済み土地の所有者を設定すると、</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　　当該土地のみが対象地に自動で設定されます。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③　全選択を押下します。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➃　帳票出力を押下すると所有者宛ての非農地通知書が出力されます。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ja-JP" altLang="en-US" sz="16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8" name="正方形/長方形 27">
            <a:extLst>
              <a:ext uri="{FF2B5EF4-FFF2-40B4-BE49-F238E27FC236}">
                <a16:creationId xmlns:a16="http://schemas.microsoft.com/office/drawing/2014/main" id="{11F20356-6ECE-4760-A2E7-16899889AF96}"/>
              </a:ext>
            </a:extLst>
          </p:cNvPr>
          <p:cNvSpPr/>
          <p:nvPr/>
        </p:nvSpPr>
        <p:spPr>
          <a:xfrm>
            <a:off x="235200" y="1615521"/>
            <a:ext cx="1008112" cy="1800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29" name="円/楕円 49">
            <a:extLst>
              <a:ext uri="{FF2B5EF4-FFF2-40B4-BE49-F238E27FC236}">
                <a16:creationId xmlns:a16="http://schemas.microsoft.com/office/drawing/2014/main" id="{5559631B-E395-408C-9143-07B8B4CFD6A6}"/>
              </a:ext>
            </a:extLst>
          </p:cNvPr>
          <p:cNvSpPr/>
          <p:nvPr/>
        </p:nvSpPr>
        <p:spPr>
          <a:xfrm>
            <a:off x="341392" y="4554121"/>
            <a:ext cx="291600" cy="291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a:extLst>
              <a:ext uri="{FF2B5EF4-FFF2-40B4-BE49-F238E27FC236}">
                <a16:creationId xmlns:a16="http://schemas.microsoft.com/office/drawing/2014/main" id="{446612FB-84C4-4651-A568-EFD61AEBA29E}"/>
              </a:ext>
            </a:extLst>
          </p:cNvPr>
          <p:cNvSpPr/>
          <p:nvPr/>
        </p:nvSpPr>
        <p:spPr>
          <a:xfrm>
            <a:off x="188359" y="6381746"/>
            <a:ext cx="648000" cy="1541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33" name="円/楕円 49">
            <a:extLst>
              <a:ext uri="{FF2B5EF4-FFF2-40B4-BE49-F238E27FC236}">
                <a16:creationId xmlns:a16="http://schemas.microsoft.com/office/drawing/2014/main" id="{5D53C403-8B95-48DD-9953-D953518ABF0D}"/>
              </a:ext>
            </a:extLst>
          </p:cNvPr>
          <p:cNvSpPr/>
          <p:nvPr/>
        </p:nvSpPr>
        <p:spPr>
          <a:xfrm>
            <a:off x="341392" y="6065307"/>
            <a:ext cx="291600" cy="291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a:extLst>
              <a:ext uri="{FF2B5EF4-FFF2-40B4-BE49-F238E27FC236}">
                <a16:creationId xmlns:a16="http://schemas.microsoft.com/office/drawing/2014/main" id="{007BFC62-6540-4323-9D13-CFA4719031BA}"/>
              </a:ext>
            </a:extLst>
          </p:cNvPr>
          <p:cNvSpPr/>
          <p:nvPr/>
        </p:nvSpPr>
        <p:spPr>
          <a:xfrm>
            <a:off x="228316" y="1803930"/>
            <a:ext cx="4140000" cy="1800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35" name="円/楕円 49">
            <a:extLst>
              <a:ext uri="{FF2B5EF4-FFF2-40B4-BE49-F238E27FC236}">
                <a16:creationId xmlns:a16="http://schemas.microsoft.com/office/drawing/2014/main" id="{A6EC39F4-7FE5-4992-91E6-13ECDBA37E1A}"/>
              </a:ext>
            </a:extLst>
          </p:cNvPr>
          <p:cNvSpPr/>
          <p:nvPr/>
        </p:nvSpPr>
        <p:spPr>
          <a:xfrm>
            <a:off x="2255561" y="2329958"/>
            <a:ext cx="291600" cy="291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9EEC3FDE-3DC8-4F95-9648-A7A8F1349E8A}"/>
              </a:ext>
            </a:extLst>
          </p:cNvPr>
          <p:cNvSpPr/>
          <p:nvPr/>
        </p:nvSpPr>
        <p:spPr>
          <a:xfrm>
            <a:off x="2221361" y="2621862"/>
            <a:ext cx="360000" cy="1541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9" name="正方形/長方形 18">
            <a:extLst>
              <a:ext uri="{FF2B5EF4-FFF2-40B4-BE49-F238E27FC236}">
                <a16:creationId xmlns:a16="http://schemas.microsoft.com/office/drawing/2014/main" id="{E4B3B1D3-9C10-4CDB-9368-E6B38886CE96}"/>
              </a:ext>
            </a:extLst>
          </p:cNvPr>
          <p:cNvSpPr/>
          <p:nvPr/>
        </p:nvSpPr>
        <p:spPr>
          <a:xfrm>
            <a:off x="266288" y="4854110"/>
            <a:ext cx="504000" cy="1541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21" name="円/楕円 49">
            <a:extLst>
              <a:ext uri="{FF2B5EF4-FFF2-40B4-BE49-F238E27FC236}">
                <a16:creationId xmlns:a16="http://schemas.microsoft.com/office/drawing/2014/main" id="{CCFAFE1B-7548-43BA-9A64-A1676DE71CF1}"/>
              </a:ext>
            </a:extLst>
          </p:cNvPr>
          <p:cNvSpPr/>
          <p:nvPr/>
        </p:nvSpPr>
        <p:spPr>
          <a:xfrm>
            <a:off x="0" y="2008789"/>
            <a:ext cx="291600" cy="291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p>
        </p:txBody>
      </p:sp>
      <p:pic>
        <p:nvPicPr>
          <p:cNvPr id="3" name="図 2">
            <a:extLst>
              <a:ext uri="{FF2B5EF4-FFF2-40B4-BE49-F238E27FC236}">
                <a16:creationId xmlns:a16="http://schemas.microsoft.com/office/drawing/2014/main" id="{B5A406C9-E2AF-4450-93DC-264EE7A0E7E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44072" y="4047009"/>
            <a:ext cx="4032448" cy="2478335"/>
          </a:xfrm>
          <a:prstGeom prst="rect">
            <a:avLst/>
          </a:prstGeom>
          <a:ln>
            <a:solidFill>
              <a:schemeClr val="tx1"/>
            </a:solidFill>
          </a:ln>
        </p:spPr>
      </p:pic>
      <p:sp>
        <p:nvSpPr>
          <p:cNvPr id="23" name="テキスト プレースホルダー 1">
            <a:extLst>
              <a:ext uri="{FF2B5EF4-FFF2-40B4-BE49-F238E27FC236}">
                <a16:creationId xmlns:a16="http://schemas.microsoft.com/office/drawing/2014/main" id="{85E7FA7C-1850-4E22-BE22-4C7458C607E1}"/>
              </a:ext>
            </a:extLst>
          </p:cNvPr>
          <p:cNvSpPr txBox="1">
            <a:spLocks/>
          </p:cNvSpPr>
          <p:nvPr/>
        </p:nvSpPr>
        <p:spPr>
          <a:xfrm>
            <a:off x="8303081" y="6543036"/>
            <a:ext cx="914430" cy="243882"/>
          </a:xfrm>
          <a:prstGeom prst="rect">
            <a:avLst/>
          </a:prstGeom>
          <a:noFill/>
        </p:spPr>
        <p:txBody>
          <a:bodyPr>
            <a:normAutofit fontScale="85000" lnSpcReduction="10000"/>
          </a:bodyPr>
          <a:lstStyle>
            <a:lvl1pPr marL="342904" indent="-342904" algn="l" defTabSz="914411"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9" indent="-285753" algn="l" defTabSz="914411"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15" indent="-228604" algn="l" defTabSz="914411"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21"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27"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32"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38"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44"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49"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11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帳票イメージ</a:t>
            </a:r>
            <a:endParaRPr lang="ja-JP" altLang="en-US" sz="2000" dirty="0">
              <a:cs typeface="Meiryo UI" panose="020B0604030504040204" pitchFamily="50" charset="-128"/>
            </a:endParaRPr>
          </a:p>
        </p:txBody>
      </p:sp>
    </p:spTree>
    <p:extLst>
      <p:ext uri="{BB962C8B-B14F-4D97-AF65-F5344CB8AC3E}">
        <p14:creationId xmlns:p14="http://schemas.microsoft.com/office/powerpoint/2010/main" val="11566093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91153564-C82B-4205-93E7-3ADE841EFB00}"/>
              </a:ext>
            </a:extLst>
          </p:cNvPr>
          <p:cNvPicPr>
            <a:picLocks noChangeAspect="1"/>
          </p:cNvPicPr>
          <p:nvPr/>
        </p:nvPicPr>
        <p:blipFill>
          <a:blip r:embed="rId2"/>
          <a:stretch>
            <a:fillRect/>
          </a:stretch>
        </p:blipFill>
        <p:spPr>
          <a:xfrm>
            <a:off x="256133" y="1268760"/>
            <a:ext cx="7414270" cy="5485497"/>
          </a:xfrm>
          <a:prstGeom prst="rect">
            <a:avLst/>
          </a:prstGeom>
        </p:spPr>
      </p:pic>
      <p:pic>
        <p:nvPicPr>
          <p:cNvPr id="12" name="図 11">
            <a:extLst>
              <a:ext uri="{FF2B5EF4-FFF2-40B4-BE49-F238E27FC236}">
                <a16:creationId xmlns:a16="http://schemas.microsoft.com/office/drawing/2014/main" id="{63887F1A-E0AF-4B65-9EF2-348D600A5AC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073"/>
          <a:stretch/>
        </p:blipFill>
        <p:spPr>
          <a:xfrm>
            <a:off x="235590" y="1287380"/>
            <a:ext cx="6629451" cy="475776"/>
          </a:xfrm>
          <a:prstGeom prst="rect">
            <a:avLst/>
          </a:prstGeom>
        </p:spPr>
      </p:pic>
      <p:sp>
        <p:nvSpPr>
          <p:cNvPr id="3" name="タイトル 5">
            <a:extLst>
              <a:ext uri="{FF2B5EF4-FFF2-40B4-BE49-F238E27FC236}">
                <a16:creationId xmlns:a16="http://schemas.microsoft.com/office/drawing/2014/main" id="{8D8E5344-876C-4191-8C64-29D473F92CAF}"/>
              </a:ext>
            </a:extLst>
          </p:cNvPr>
          <p:cNvSpPr txBox="1">
            <a:spLocks noGrp="1"/>
          </p:cNvSpPr>
          <p:nvPr>
            <p:ph type="title"/>
          </p:nvPr>
        </p:nvSpPr>
        <p:spPr>
          <a:xfrm>
            <a:off x="417513" y="44450"/>
            <a:ext cx="9494837" cy="547688"/>
          </a:xfrm>
          <a:prstGeom prst="rect">
            <a:avLst/>
          </a:prstGeom>
          <a:noFill/>
        </p:spPr>
        <p:txBody>
          <a:bodyPr lIns="108000" tIns="0" rIns="0" bIns="0" anchor="ctr">
            <a:noAutofit/>
          </a:bodyPr>
          <a:lstStyle>
            <a:lvl1pPr algn="l" defTabSz="914411" rtl="0" eaLnBrk="1" latinLnBrk="0" hangingPunct="1">
              <a:spcBef>
                <a:spcPct val="0"/>
              </a:spcBef>
              <a:buNone/>
              <a:defRPr kumimoji="1" lang="ja-JP" altLang="en-US" sz="2000" b="0" kern="120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r>
              <a:rPr lang="en-US" altLang="ja-JP" dirty="0"/>
              <a:t>2</a:t>
            </a:r>
            <a:r>
              <a:rPr lang="ja-JP" altLang="en-US" dirty="0"/>
              <a:t>－</a:t>
            </a:r>
            <a:r>
              <a:rPr lang="en-US" altLang="ja-JP" dirty="0"/>
              <a:t>6</a:t>
            </a:r>
            <a:r>
              <a:rPr lang="ja-JP" altLang="en-US" dirty="0"/>
              <a:t>．非農地通知書を出力する</a:t>
            </a:r>
            <a:endParaRPr lang="en-US" altLang="ja-JP" dirty="0"/>
          </a:p>
        </p:txBody>
      </p:sp>
      <p:sp>
        <p:nvSpPr>
          <p:cNvPr id="5" name="テキスト プレースホルダー 1">
            <a:extLst>
              <a:ext uri="{FF2B5EF4-FFF2-40B4-BE49-F238E27FC236}">
                <a16:creationId xmlns:a16="http://schemas.microsoft.com/office/drawing/2014/main" id="{F1284606-59B6-47FD-B0FF-E0310630A3A1}"/>
              </a:ext>
            </a:extLst>
          </p:cNvPr>
          <p:cNvSpPr txBox="1">
            <a:spLocks/>
          </p:cNvSpPr>
          <p:nvPr/>
        </p:nvSpPr>
        <p:spPr>
          <a:xfrm>
            <a:off x="417513" y="693041"/>
            <a:ext cx="11366500" cy="360658"/>
          </a:xfrm>
          <a:prstGeom prst="rect">
            <a:avLst/>
          </a:prstGeom>
          <a:solidFill>
            <a:schemeClr val="bg1">
              <a:lumMod val="95000"/>
            </a:schemeClr>
          </a:solidFill>
        </p:spPr>
        <p:txBody>
          <a:bodyPr>
            <a:normAutofit/>
          </a:bodyPr>
          <a:lstStyle>
            <a:lvl1pPr marL="342904" indent="-342904" algn="l" defTabSz="914411"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9" indent="-285753" algn="l" defTabSz="914411"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15" indent="-228604" algn="l" defTabSz="914411"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21"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27"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32"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38"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44"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49"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16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非農地判断をした土地について、土地所有者に対して非農地通知書を通知します。</a:t>
            </a:r>
            <a:endParaRPr lang="ja-JP" altLang="en-US" dirty="0">
              <a:cs typeface="Meiryo UI" panose="020B0604030504040204" pitchFamily="50" charset="-128"/>
            </a:endParaRPr>
          </a:p>
        </p:txBody>
      </p:sp>
      <p:sp>
        <p:nvSpPr>
          <p:cNvPr id="6" name="テキスト ボックス 5">
            <a:extLst>
              <a:ext uri="{FF2B5EF4-FFF2-40B4-BE49-F238E27FC236}">
                <a16:creationId xmlns:a16="http://schemas.microsoft.com/office/drawing/2014/main" id="{E125B304-DD15-4039-821A-4831C4F0B1D3}"/>
              </a:ext>
            </a:extLst>
          </p:cNvPr>
          <p:cNvSpPr txBox="1"/>
          <p:nvPr/>
        </p:nvSpPr>
        <p:spPr>
          <a:xfrm>
            <a:off x="7670403" y="1340768"/>
            <a:ext cx="4541014" cy="163121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各種帳票</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の</a:t>
            </a:r>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台帳</a:t>
            </a:r>
            <a:r>
              <a:rPr lang="en-US" altLang="ja-JP" sz="14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一覧</a:t>
            </a:r>
            <a:r>
              <a:rPr lang="en-US" altLang="ja-JP" sz="14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通知書</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にて非農地通知書を一括で出力することも可能です。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一括出力の場合、通知書の記号・番号は自動で発行されないため、番号は出力後にそれぞれに記入が必要です。</a:t>
            </a: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9" name="正方形/長方形 8">
            <a:extLst>
              <a:ext uri="{FF2B5EF4-FFF2-40B4-BE49-F238E27FC236}">
                <a16:creationId xmlns:a16="http://schemas.microsoft.com/office/drawing/2014/main" id="{FEB64FC7-A0DC-4E2D-AD76-43EF22082924}"/>
              </a:ext>
            </a:extLst>
          </p:cNvPr>
          <p:cNvSpPr/>
          <p:nvPr/>
        </p:nvSpPr>
        <p:spPr>
          <a:xfrm>
            <a:off x="911424" y="1763157"/>
            <a:ext cx="648072" cy="1623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0" name="正方形/長方形 9">
            <a:extLst>
              <a:ext uri="{FF2B5EF4-FFF2-40B4-BE49-F238E27FC236}">
                <a16:creationId xmlns:a16="http://schemas.microsoft.com/office/drawing/2014/main" id="{CEBBC59F-F8D3-4B08-B5FA-BF1E2096A6F8}"/>
              </a:ext>
            </a:extLst>
          </p:cNvPr>
          <p:cNvSpPr/>
          <p:nvPr/>
        </p:nvSpPr>
        <p:spPr>
          <a:xfrm>
            <a:off x="235590" y="1960584"/>
            <a:ext cx="1611937" cy="1800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1" name="正方形/長方形 10">
            <a:extLst>
              <a:ext uri="{FF2B5EF4-FFF2-40B4-BE49-F238E27FC236}">
                <a16:creationId xmlns:a16="http://schemas.microsoft.com/office/drawing/2014/main" id="{60561276-7871-4EFC-ADBD-E0C19F67D2A8}"/>
              </a:ext>
            </a:extLst>
          </p:cNvPr>
          <p:cNvSpPr/>
          <p:nvPr/>
        </p:nvSpPr>
        <p:spPr>
          <a:xfrm>
            <a:off x="4079776" y="1268761"/>
            <a:ext cx="504056" cy="4943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303588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123BA07-6AB0-4875-8851-8DDB9DEE617A}"/>
              </a:ext>
            </a:extLst>
          </p:cNvPr>
          <p:cNvPicPr>
            <a:picLocks noChangeAspect="1"/>
          </p:cNvPicPr>
          <p:nvPr/>
        </p:nvPicPr>
        <p:blipFill>
          <a:blip r:embed="rId2"/>
          <a:stretch>
            <a:fillRect/>
          </a:stretch>
        </p:blipFill>
        <p:spPr>
          <a:xfrm>
            <a:off x="1593430" y="1332612"/>
            <a:ext cx="6591111" cy="2838505"/>
          </a:xfrm>
          <a:prstGeom prst="rect">
            <a:avLst/>
          </a:prstGeom>
        </p:spPr>
      </p:pic>
      <p:pic>
        <p:nvPicPr>
          <p:cNvPr id="25" name="図 24">
            <a:extLst>
              <a:ext uri="{FF2B5EF4-FFF2-40B4-BE49-F238E27FC236}">
                <a16:creationId xmlns:a16="http://schemas.microsoft.com/office/drawing/2014/main" id="{888C93D5-1278-4609-9625-A9A31891FC9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112"/>
          <a:stretch/>
        </p:blipFill>
        <p:spPr>
          <a:xfrm>
            <a:off x="1563604" y="1317502"/>
            <a:ext cx="4834103" cy="314542"/>
          </a:xfrm>
          <a:prstGeom prst="rect">
            <a:avLst/>
          </a:prstGeom>
        </p:spPr>
      </p:pic>
      <p:sp>
        <p:nvSpPr>
          <p:cNvPr id="3" name="テキスト プレースホルダー 1"/>
          <p:cNvSpPr txBox="1">
            <a:spLocks/>
          </p:cNvSpPr>
          <p:nvPr/>
        </p:nvSpPr>
        <p:spPr>
          <a:xfrm>
            <a:off x="496497" y="653931"/>
            <a:ext cx="8784976" cy="478560"/>
          </a:xfrm>
          <a:prstGeom prst="rect">
            <a:avLst/>
          </a:prstGeom>
        </p:spPr>
        <p:txBody>
          <a:bodyPr/>
          <a:lstStyle>
            <a:lvl1pPr marL="342904" indent="-342904" algn="l" defTabSz="914411"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9" indent="-285753" algn="l" defTabSz="914411"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15" indent="-228604" algn="l" defTabSz="914411"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21"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27"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32"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38"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44"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49"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利用意向調査後、農地所有者の意向結果によって遊休農地措置の手続きが必要となります。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手続きに必要な通知等は</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帳票出力</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の「証明</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交付</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指導文書等」から出力できます。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a:extLst>
              <a:ext uri="{FF2B5EF4-FFF2-40B4-BE49-F238E27FC236}">
                <a16:creationId xmlns:a16="http://schemas.microsoft.com/office/drawing/2014/main" id="{315ACE0C-F1B7-4A4F-A564-753F6A433CE6}"/>
              </a:ext>
            </a:extLst>
          </p:cNvPr>
          <p:cNvSpPr/>
          <p:nvPr/>
        </p:nvSpPr>
        <p:spPr>
          <a:xfrm>
            <a:off x="1813956" y="2022533"/>
            <a:ext cx="2016224" cy="7583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0" name="正方形/長方形 9">
            <a:extLst>
              <a:ext uri="{FF2B5EF4-FFF2-40B4-BE49-F238E27FC236}">
                <a16:creationId xmlns:a16="http://schemas.microsoft.com/office/drawing/2014/main" id="{3F98239F-E0DA-40D6-B766-CDDE2E67CEA8}"/>
              </a:ext>
            </a:extLst>
          </p:cNvPr>
          <p:cNvSpPr/>
          <p:nvPr/>
        </p:nvSpPr>
        <p:spPr>
          <a:xfrm>
            <a:off x="4456937" y="1260846"/>
            <a:ext cx="432048" cy="3971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1" name="正方形/長方形 10">
            <a:extLst>
              <a:ext uri="{FF2B5EF4-FFF2-40B4-BE49-F238E27FC236}">
                <a16:creationId xmlns:a16="http://schemas.microsoft.com/office/drawing/2014/main" id="{AA1175D6-3E6C-4A7A-A917-91093F1E2EEC}"/>
              </a:ext>
            </a:extLst>
          </p:cNvPr>
          <p:cNvSpPr/>
          <p:nvPr/>
        </p:nvSpPr>
        <p:spPr>
          <a:xfrm>
            <a:off x="1562725" y="1643288"/>
            <a:ext cx="1076891" cy="1852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pic>
        <p:nvPicPr>
          <p:cNvPr id="13" name="図 12">
            <a:extLst>
              <a:ext uri="{FF2B5EF4-FFF2-40B4-BE49-F238E27FC236}">
                <a16:creationId xmlns:a16="http://schemas.microsoft.com/office/drawing/2014/main" id="{167E1E57-6965-4550-9F5E-737510862C34}"/>
              </a:ext>
            </a:extLst>
          </p:cNvPr>
          <p:cNvPicPr>
            <a:picLocks noChangeAspect="1"/>
          </p:cNvPicPr>
          <p:nvPr/>
        </p:nvPicPr>
        <p:blipFill>
          <a:blip r:embed="rId4" cstate="print"/>
          <a:stretch>
            <a:fillRect/>
          </a:stretch>
        </p:blipFill>
        <p:spPr>
          <a:xfrm>
            <a:off x="1622155" y="4365104"/>
            <a:ext cx="4423091" cy="2432446"/>
          </a:xfrm>
          <a:prstGeom prst="rect">
            <a:avLst/>
          </a:prstGeom>
        </p:spPr>
      </p:pic>
      <p:sp>
        <p:nvSpPr>
          <p:cNvPr id="14" name="正方形/長方形 13">
            <a:extLst>
              <a:ext uri="{FF2B5EF4-FFF2-40B4-BE49-F238E27FC236}">
                <a16:creationId xmlns:a16="http://schemas.microsoft.com/office/drawing/2014/main" id="{E6AC6E71-F1C3-4A26-A69A-7A11E689FDAA}"/>
              </a:ext>
            </a:extLst>
          </p:cNvPr>
          <p:cNvSpPr/>
          <p:nvPr/>
        </p:nvSpPr>
        <p:spPr>
          <a:xfrm>
            <a:off x="1832950" y="4365104"/>
            <a:ext cx="3542971"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5" name="正方形/長方形 14">
            <a:extLst>
              <a:ext uri="{FF2B5EF4-FFF2-40B4-BE49-F238E27FC236}">
                <a16:creationId xmlns:a16="http://schemas.microsoft.com/office/drawing/2014/main" id="{93BC3F81-D4FE-4A47-B10C-4DA4B4DCBF37}"/>
              </a:ext>
            </a:extLst>
          </p:cNvPr>
          <p:cNvSpPr/>
          <p:nvPr/>
        </p:nvSpPr>
        <p:spPr>
          <a:xfrm>
            <a:off x="1593431" y="4996900"/>
            <a:ext cx="2219467" cy="6643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6" name="正方形/長方形 15">
            <a:extLst>
              <a:ext uri="{FF2B5EF4-FFF2-40B4-BE49-F238E27FC236}">
                <a16:creationId xmlns:a16="http://schemas.microsoft.com/office/drawing/2014/main" id="{71682F2E-E92F-4418-932A-6AC5392F85CF}"/>
              </a:ext>
            </a:extLst>
          </p:cNvPr>
          <p:cNvSpPr/>
          <p:nvPr/>
        </p:nvSpPr>
        <p:spPr>
          <a:xfrm>
            <a:off x="1593430" y="5907508"/>
            <a:ext cx="4430563" cy="8900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7" name="円/楕円 40">
            <a:extLst>
              <a:ext uri="{FF2B5EF4-FFF2-40B4-BE49-F238E27FC236}">
                <a16:creationId xmlns:a16="http://schemas.microsoft.com/office/drawing/2014/main" id="{93BC0D07-9674-4303-B775-58B311F628E2}"/>
              </a:ext>
            </a:extLst>
          </p:cNvPr>
          <p:cNvSpPr/>
          <p:nvPr/>
        </p:nvSpPr>
        <p:spPr>
          <a:xfrm>
            <a:off x="3841621" y="4949843"/>
            <a:ext cx="222744" cy="2584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円/楕円 40">
            <a:extLst>
              <a:ext uri="{FF2B5EF4-FFF2-40B4-BE49-F238E27FC236}">
                <a16:creationId xmlns:a16="http://schemas.microsoft.com/office/drawing/2014/main" id="{749428D8-48C5-40CD-A676-7345E3421CD1}"/>
              </a:ext>
            </a:extLst>
          </p:cNvPr>
          <p:cNvSpPr/>
          <p:nvPr/>
        </p:nvSpPr>
        <p:spPr>
          <a:xfrm>
            <a:off x="5829868" y="5625635"/>
            <a:ext cx="194124" cy="2230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9" name="直線矢印コネクタ 18">
            <a:extLst>
              <a:ext uri="{FF2B5EF4-FFF2-40B4-BE49-F238E27FC236}">
                <a16:creationId xmlns:a16="http://schemas.microsoft.com/office/drawing/2014/main" id="{7E526E73-A6FB-475D-BB92-3610854FC17B}"/>
              </a:ext>
            </a:extLst>
          </p:cNvPr>
          <p:cNvCxnSpPr>
            <a:cxnSpLocks/>
          </p:cNvCxnSpPr>
          <p:nvPr/>
        </p:nvCxnSpPr>
        <p:spPr>
          <a:xfrm>
            <a:off x="2711624" y="5661248"/>
            <a:ext cx="0" cy="24626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0A6C5081-EA52-4DCF-AA53-9255A9F4C52B}"/>
              </a:ext>
            </a:extLst>
          </p:cNvPr>
          <p:cNvCxnSpPr>
            <a:cxnSpLocks/>
          </p:cNvCxnSpPr>
          <p:nvPr/>
        </p:nvCxnSpPr>
        <p:spPr>
          <a:xfrm flipH="1">
            <a:off x="3863752" y="5108413"/>
            <a:ext cx="2472636" cy="53643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1B26F881-F531-4C48-9312-2D3CA8EA87E1}"/>
              </a:ext>
            </a:extLst>
          </p:cNvPr>
          <p:cNvSpPr txBox="1"/>
          <p:nvPr/>
        </p:nvSpPr>
        <p:spPr>
          <a:xfrm>
            <a:off x="6357807" y="4347919"/>
            <a:ext cx="4846529" cy="2308324"/>
          </a:xfrm>
          <a:prstGeom prst="rect">
            <a:avLst/>
          </a:prstGeom>
          <a:noFill/>
          <a:ln>
            <a:solidFill>
              <a:schemeClr val="tx1"/>
            </a:solidFill>
          </a:ln>
        </p:spPr>
        <p:txBody>
          <a:bodyPr wrap="square" rtlCol="0">
            <a:spAutoFit/>
          </a:bodyPr>
          <a:lstStyle/>
          <a:p>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・「（農地法第</a:t>
            </a:r>
            <a:r>
              <a:rPr lang="en-US" altLang="ja-JP" sz="1200" dirty="0">
                <a:latin typeface="メイリオ" panose="020B0604030504040204" pitchFamily="50" charset="-128"/>
                <a:ea typeface="メイリオ" panose="020B0604030504040204" pitchFamily="50" charset="-128"/>
                <a:cs typeface="Meiryo UI" panose="020B0604030504040204" pitchFamily="50" charset="-128"/>
              </a:rPr>
              <a:t>32</a:t>
            </a:r>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条第</a:t>
            </a:r>
            <a:r>
              <a:rPr lang="en-US" altLang="ja-JP" sz="1200" dirty="0">
                <a:latin typeface="メイリオ" panose="020B0604030504040204" pitchFamily="50" charset="-128"/>
                <a:ea typeface="メイリオ" panose="020B0604030504040204" pitchFamily="50" charset="-128"/>
                <a:cs typeface="Meiryo UI" panose="020B0604030504040204" pitchFamily="50" charset="-128"/>
              </a:rPr>
              <a:t>3</a:t>
            </a:r>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項の規定による）公示」</a:t>
            </a:r>
            <a:endParaRPr lang="en-US" altLang="ja-JP" sz="12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・「（農地法第</a:t>
            </a:r>
            <a:r>
              <a:rPr lang="en-US" altLang="ja-JP" sz="1200" dirty="0">
                <a:latin typeface="メイリオ" panose="020B0604030504040204" pitchFamily="50" charset="-128"/>
                <a:ea typeface="メイリオ" panose="020B0604030504040204" pitchFamily="50" charset="-128"/>
                <a:cs typeface="Meiryo UI" panose="020B0604030504040204" pitchFamily="50" charset="-128"/>
              </a:rPr>
              <a:t>32</a:t>
            </a:r>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条第</a:t>
            </a:r>
            <a:r>
              <a:rPr lang="en-US" altLang="ja-JP" sz="1200" dirty="0">
                <a:latin typeface="メイリオ" panose="020B0604030504040204" pitchFamily="50" charset="-128"/>
                <a:ea typeface="メイリオ" panose="020B0604030504040204" pitchFamily="50" charset="-128"/>
                <a:cs typeface="Meiryo UI" panose="020B0604030504040204" pitchFamily="50" charset="-128"/>
              </a:rPr>
              <a:t>3</a:t>
            </a:r>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項の規定による）公示した旨の通知」</a:t>
            </a:r>
            <a:endParaRPr lang="en-US" altLang="ja-JP" sz="12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・「農地法第</a:t>
            </a:r>
            <a:r>
              <a:rPr lang="en-US" altLang="ja-JP" sz="1200" dirty="0">
                <a:latin typeface="メイリオ" panose="020B0604030504040204" pitchFamily="50" charset="-128"/>
                <a:ea typeface="メイリオ" panose="020B0604030504040204" pitchFamily="50" charset="-128"/>
                <a:cs typeface="Meiryo UI" panose="020B0604030504040204" pitchFamily="50" charset="-128"/>
              </a:rPr>
              <a:t>32</a:t>
            </a:r>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条第</a:t>
            </a:r>
            <a:r>
              <a:rPr lang="en-US" altLang="ja-JP" sz="1200" dirty="0">
                <a:latin typeface="メイリオ" panose="020B0604030504040204" pitchFamily="50" charset="-128"/>
                <a:ea typeface="メイリオ" panose="020B0604030504040204" pitchFamily="50" charset="-128"/>
                <a:cs typeface="Meiryo UI" panose="020B0604030504040204" pitchFamily="50" charset="-128"/>
              </a:rPr>
              <a:t>3</a:t>
            </a:r>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項に基づく申出書（白紙）」</a:t>
            </a:r>
            <a:endParaRPr lang="en-US" altLang="ja-JP" sz="12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・「農地法第</a:t>
            </a:r>
            <a:r>
              <a:rPr lang="en-US" altLang="ja-JP" sz="1200" dirty="0">
                <a:latin typeface="メイリオ" panose="020B0604030504040204" pitchFamily="50" charset="-128"/>
                <a:ea typeface="メイリオ" panose="020B0604030504040204" pitchFamily="50" charset="-128"/>
                <a:cs typeface="Meiryo UI" panose="020B0604030504040204" pitchFamily="50" charset="-128"/>
              </a:rPr>
              <a:t>35</a:t>
            </a:r>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条第</a:t>
            </a:r>
            <a:r>
              <a:rPr lang="en-US" altLang="ja-JP" sz="1200" dirty="0">
                <a:latin typeface="メイリオ" panose="020B0604030504040204" pitchFamily="50" charset="-128"/>
                <a:ea typeface="メイリオ" panose="020B0604030504040204" pitchFamily="50" charset="-128"/>
                <a:cs typeface="Meiryo UI" panose="020B0604030504040204" pitchFamily="50" charset="-128"/>
              </a:rPr>
              <a:t>1</a:t>
            </a:r>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項に基づく通知」</a:t>
            </a:r>
            <a:endParaRPr lang="en-US" altLang="ja-JP" sz="12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・「農地法第</a:t>
            </a:r>
            <a:r>
              <a:rPr lang="en-US" altLang="ja-JP" sz="1200" dirty="0">
                <a:latin typeface="メイリオ" panose="020B0604030504040204" pitchFamily="50" charset="-128"/>
                <a:ea typeface="メイリオ" panose="020B0604030504040204" pitchFamily="50" charset="-128"/>
                <a:cs typeface="Meiryo UI" panose="020B0604030504040204" pitchFamily="50" charset="-128"/>
              </a:rPr>
              <a:t>35</a:t>
            </a:r>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条第</a:t>
            </a:r>
            <a:r>
              <a:rPr lang="en-US" altLang="ja-JP" sz="1200" dirty="0">
                <a:latin typeface="メイリオ" panose="020B0604030504040204" pitchFamily="50" charset="-128"/>
                <a:ea typeface="メイリオ" panose="020B0604030504040204" pitchFamily="50" charset="-128"/>
                <a:cs typeface="Meiryo UI" panose="020B0604030504040204" pitchFamily="50" charset="-128"/>
              </a:rPr>
              <a:t>3</a:t>
            </a:r>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項に基づく通知」</a:t>
            </a:r>
            <a:endParaRPr lang="en-US" altLang="ja-JP" sz="12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・「（農地法第</a:t>
            </a:r>
            <a:r>
              <a:rPr lang="en-US" altLang="ja-JP" sz="1200" dirty="0">
                <a:latin typeface="メイリオ" panose="020B0604030504040204" pitchFamily="50" charset="-128"/>
                <a:ea typeface="メイリオ" panose="020B0604030504040204" pitchFamily="50" charset="-128"/>
                <a:cs typeface="Meiryo UI" panose="020B0604030504040204" pitchFamily="50" charset="-128"/>
              </a:rPr>
              <a:t>36</a:t>
            </a:r>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条第</a:t>
            </a:r>
            <a:r>
              <a:rPr lang="en-US" altLang="ja-JP" sz="1200" dirty="0">
                <a:latin typeface="メイリオ" panose="020B0604030504040204" pitchFamily="50" charset="-128"/>
                <a:ea typeface="メイリオ" panose="020B0604030504040204" pitchFamily="50" charset="-128"/>
                <a:cs typeface="Meiryo UI" panose="020B0604030504040204" pitchFamily="50" charset="-128"/>
              </a:rPr>
              <a:t>1</a:t>
            </a:r>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項の規定による）勧告書」</a:t>
            </a:r>
            <a:endParaRPr lang="en-US" altLang="ja-JP" sz="12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・「農地法第</a:t>
            </a:r>
            <a:r>
              <a:rPr lang="en-US" altLang="ja-JP" sz="1200" dirty="0">
                <a:latin typeface="メイリオ" panose="020B0604030504040204" pitchFamily="50" charset="-128"/>
                <a:ea typeface="メイリオ" panose="020B0604030504040204" pitchFamily="50" charset="-128"/>
                <a:cs typeface="Meiryo UI" panose="020B0604030504040204" pitchFamily="50" charset="-128"/>
              </a:rPr>
              <a:t>36</a:t>
            </a:r>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条第</a:t>
            </a:r>
            <a:r>
              <a:rPr lang="en-US" altLang="ja-JP" sz="1200" dirty="0">
                <a:latin typeface="メイリオ" panose="020B0604030504040204" pitchFamily="50" charset="-128"/>
                <a:ea typeface="メイリオ" panose="020B0604030504040204" pitchFamily="50" charset="-128"/>
                <a:cs typeface="Meiryo UI" panose="020B0604030504040204" pitchFamily="50" charset="-128"/>
              </a:rPr>
              <a:t>1</a:t>
            </a:r>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項に基づく勧告を行った旨の通知書」</a:t>
            </a:r>
            <a:endParaRPr lang="en-US" altLang="ja-JP" sz="12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・「農地法第</a:t>
            </a:r>
            <a:r>
              <a:rPr lang="en-US" altLang="ja-JP" sz="1200" dirty="0">
                <a:latin typeface="メイリオ" panose="020B0604030504040204" pitchFamily="50" charset="-128"/>
                <a:ea typeface="メイリオ" panose="020B0604030504040204" pitchFamily="50" charset="-128"/>
                <a:cs typeface="Meiryo UI" panose="020B0604030504040204" pitchFamily="50" charset="-128"/>
              </a:rPr>
              <a:t>41</a:t>
            </a:r>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条に基づく通知」</a:t>
            </a:r>
            <a:endParaRPr lang="en-US" altLang="ja-JP" sz="12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　</a:t>
            </a:r>
            <a:endParaRPr lang="en-US" altLang="ja-JP" sz="12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→中間管理機構に発出する通知の場合は</a:t>
            </a:r>
            <a:endParaRPr lang="en-US" altLang="ja-JP" sz="12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①</a:t>
            </a:r>
            <a:r>
              <a:rPr lang="en-US" altLang="ja-JP" sz="12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申請人</a:t>
            </a:r>
            <a:r>
              <a:rPr lang="en-US" altLang="ja-JP" sz="12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の名簿から機構を選択。</a:t>
            </a:r>
            <a:endParaRPr lang="en-US" altLang="ja-JP" sz="12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②</a:t>
            </a:r>
            <a:r>
              <a:rPr lang="en-US" altLang="ja-JP" sz="12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対象地</a:t>
            </a:r>
            <a:r>
              <a:rPr lang="en-US" altLang="ja-JP" sz="12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200" dirty="0">
                <a:latin typeface="メイリオ" panose="020B0604030504040204" pitchFamily="50" charset="-128"/>
                <a:ea typeface="メイリオ" panose="020B0604030504040204" pitchFamily="50" charset="-128"/>
                <a:cs typeface="Meiryo UI" panose="020B0604030504040204" pitchFamily="50" charset="-128"/>
              </a:rPr>
              <a:t>で該当農地を選択。</a:t>
            </a:r>
          </a:p>
        </p:txBody>
      </p:sp>
      <p:sp>
        <p:nvSpPr>
          <p:cNvPr id="20" name="タイトル 5">
            <a:extLst>
              <a:ext uri="{FF2B5EF4-FFF2-40B4-BE49-F238E27FC236}">
                <a16:creationId xmlns:a16="http://schemas.microsoft.com/office/drawing/2014/main" id="{25DB1963-1F8A-4894-8CF4-16EF60749674}"/>
              </a:ext>
            </a:extLst>
          </p:cNvPr>
          <p:cNvSpPr txBox="1">
            <a:spLocks/>
          </p:cNvSpPr>
          <p:nvPr/>
        </p:nvSpPr>
        <p:spPr>
          <a:xfrm>
            <a:off x="417898" y="44624"/>
            <a:ext cx="9494526" cy="547835"/>
          </a:xfrm>
          <a:prstGeom prst="rect">
            <a:avLst/>
          </a:prstGeom>
          <a:noFill/>
        </p:spPr>
        <p:txBody>
          <a:bodyPr lIns="108000" tIns="0" rIns="0" bIns="0" anchor="ctr">
            <a:noAutofit/>
          </a:bodyPr>
          <a:lstStyle>
            <a:lvl1pPr algn="l" defTabSz="914411" rtl="0" eaLnBrk="1" latinLnBrk="0" hangingPunct="1">
              <a:spcBef>
                <a:spcPct val="0"/>
              </a:spcBef>
              <a:buNone/>
              <a:defRPr kumimoji="1" lang="ja-JP" altLang="en-US" sz="2000" b="0" kern="120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r>
              <a:rPr lang="en-US" altLang="ja-JP" dirty="0"/>
              <a:t>2</a:t>
            </a:r>
            <a:r>
              <a:rPr lang="ja-JP" altLang="en-US" dirty="0"/>
              <a:t>－</a:t>
            </a:r>
            <a:r>
              <a:rPr lang="en-US" altLang="ja-JP" dirty="0"/>
              <a:t>7</a:t>
            </a:r>
            <a:r>
              <a:rPr lang="ja-JP" altLang="en-US" dirty="0"/>
              <a:t>．意向調査関係の通知を発出する</a:t>
            </a:r>
            <a:endParaRPr lang="en-US" altLang="ja-JP" dirty="0"/>
          </a:p>
        </p:txBody>
      </p:sp>
    </p:spTree>
    <p:extLst>
      <p:ext uri="{BB962C8B-B14F-4D97-AF65-F5344CB8AC3E}">
        <p14:creationId xmlns:p14="http://schemas.microsoft.com/office/powerpoint/2010/main" val="29940529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D6A721-5AEF-D840-121A-3648185E1B8B}"/>
              </a:ext>
            </a:extLst>
          </p:cNvPr>
          <p:cNvSpPr>
            <a:spLocks noGrp="1"/>
          </p:cNvSpPr>
          <p:nvPr>
            <p:ph type="title"/>
          </p:nvPr>
        </p:nvSpPr>
        <p:spPr/>
        <p:txBody>
          <a:bodyPr/>
          <a:lstStyle/>
          <a:p>
            <a:r>
              <a:rPr lang="en-US" altLang="ja-JP" dirty="0"/>
              <a:t>2</a:t>
            </a:r>
            <a:r>
              <a:rPr lang="ja-JP" altLang="en-US" dirty="0"/>
              <a:t>－</a:t>
            </a:r>
            <a:r>
              <a:rPr lang="en-US" altLang="ja-JP" dirty="0"/>
              <a:t>8</a:t>
            </a:r>
            <a:r>
              <a:rPr lang="ja-JP" altLang="en-US" dirty="0"/>
              <a:t>．</a:t>
            </a:r>
            <a:r>
              <a:rPr kumimoji="1" lang="ja-JP" altLang="en-US" dirty="0"/>
              <a:t>報告様式を出力する</a:t>
            </a:r>
          </a:p>
        </p:txBody>
      </p:sp>
      <p:pic>
        <p:nvPicPr>
          <p:cNvPr id="4" name="図 3">
            <a:extLst>
              <a:ext uri="{FF2B5EF4-FFF2-40B4-BE49-F238E27FC236}">
                <a16:creationId xmlns:a16="http://schemas.microsoft.com/office/drawing/2014/main" id="{CF081F2D-8DB6-3333-27A9-4481E2FDA09C}"/>
              </a:ext>
            </a:extLst>
          </p:cNvPr>
          <p:cNvPicPr>
            <a:picLocks noChangeAspect="1"/>
          </p:cNvPicPr>
          <p:nvPr/>
        </p:nvPicPr>
        <p:blipFill>
          <a:blip r:embed="rId2"/>
          <a:stretch>
            <a:fillRect/>
          </a:stretch>
        </p:blipFill>
        <p:spPr>
          <a:xfrm>
            <a:off x="119336" y="764704"/>
            <a:ext cx="8064896" cy="4968552"/>
          </a:xfrm>
          <a:prstGeom prst="rect">
            <a:avLst/>
          </a:prstGeom>
        </p:spPr>
      </p:pic>
      <p:sp>
        <p:nvSpPr>
          <p:cNvPr id="5" name="テキスト ボックス 4">
            <a:extLst>
              <a:ext uri="{FF2B5EF4-FFF2-40B4-BE49-F238E27FC236}">
                <a16:creationId xmlns:a16="http://schemas.microsoft.com/office/drawing/2014/main" id="{CDC40E26-FB85-F0E0-F2E9-9EBCACC64DBF}"/>
              </a:ext>
            </a:extLst>
          </p:cNvPr>
          <p:cNvSpPr txBox="1"/>
          <p:nvPr/>
        </p:nvSpPr>
        <p:spPr>
          <a:xfrm>
            <a:off x="8282069" y="814933"/>
            <a:ext cx="3816424" cy="292387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ja-JP" sz="14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Meiryo UI" panose="020B0604030504040204" pitchFamily="50" charset="-128"/>
              </a:rPr>
              <a:t>統計機能</a:t>
            </a:r>
            <a:r>
              <a:rPr lang="en-US" altLang="ja-JP" sz="1400" b="1"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統計</a:t>
            </a:r>
            <a:r>
              <a:rPr lang="en-US" altLang="ja-JP" sz="1400" b="1"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遊休農地発生・解消状況」</a:t>
            </a:r>
            <a:r>
              <a:rPr lang="ja-JP" altLang="en-US" sz="14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から報告様式を出力します。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①　出力したい様式を選択します。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②　結果を出力したい対象年を選択します。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③　様式１を出力する場合、必要に応じて抽出条件を設定できます。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④　帳票出力をクリックし、報告様式を出力します。</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6" name="正方形/長方形 5">
            <a:extLst>
              <a:ext uri="{FF2B5EF4-FFF2-40B4-BE49-F238E27FC236}">
                <a16:creationId xmlns:a16="http://schemas.microsoft.com/office/drawing/2014/main" id="{5F1ADB81-F869-7358-5DD1-F52FCAED8D86}"/>
              </a:ext>
            </a:extLst>
          </p:cNvPr>
          <p:cNvSpPr/>
          <p:nvPr/>
        </p:nvSpPr>
        <p:spPr>
          <a:xfrm>
            <a:off x="3287688" y="764704"/>
            <a:ext cx="432048" cy="7920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7" name="正方形/長方形 6">
            <a:extLst>
              <a:ext uri="{FF2B5EF4-FFF2-40B4-BE49-F238E27FC236}">
                <a16:creationId xmlns:a16="http://schemas.microsoft.com/office/drawing/2014/main" id="{5062CE7F-8AF6-9E7E-FE13-02EA9DE2FAD7}"/>
              </a:ext>
            </a:extLst>
          </p:cNvPr>
          <p:cNvSpPr/>
          <p:nvPr/>
        </p:nvSpPr>
        <p:spPr>
          <a:xfrm>
            <a:off x="3431704" y="1587420"/>
            <a:ext cx="1080120" cy="3971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8" name="正方形/長方形 7">
            <a:extLst>
              <a:ext uri="{FF2B5EF4-FFF2-40B4-BE49-F238E27FC236}">
                <a16:creationId xmlns:a16="http://schemas.microsoft.com/office/drawing/2014/main" id="{B3AAD958-25C4-3714-B857-1E7614EF27B4}"/>
              </a:ext>
            </a:extLst>
          </p:cNvPr>
          <p:cNvSpPr/>
          <p:nvPr/>
        </p:nvSpPr>
        <p:spPr>
          <a:xfrm>
            <a:off x="623392" y="1984557"/>
            <a:ext cx="2160240" cy="2923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pic>
        <p:nvPicPr>
          <p:cNvPr id="10" name="図 9">
            <a:extLst>
              <a:ext uri="{FF2B5EF4-FFF2-40B4-BE49-F238E27FC236}">
                <a16:creationId xmlns:a16="http://schemas.microsoft.com/office/drawing/2014/main" id="{035BB0F8-AC91-2641-6E19-E3BD103A1EED}"/>
              </a:ext>
            </a:extLst>
          </p:cNvPr>
          <p:cNvPicPr>
            <a:picLocks noChangeAspect="1"/>
          </p:cNvPicPr>
          <p:nvPr/>
        </p:nvPicPr>
        <p:blipFill>
          <a:blip r:embed="rId3"/>
          <a:stretch>
            <a:fillRect/>
          </a:stretch>
        </p:blipFill>
        <p:spPr>
          <a:xfrm>
            <a:off x="3575720" y="2259022"/>
            <a:ext cx="3345325" cy="577230"/>
          </a:xfrm>
          <a:prstGeom prst="rect">
            <a:avLst/>
          </a:prstGeom>
        </p:spPr>
      </p:pic>
      <p:sp>
        <p:nvSpPr>
          <p:cNvPr id="11" name="正方形/長方形 10">
            <a:extLst>
              <a:ext uri="{FF2B5EF4-FFF2-40B4-BE49-F238E27FC236}">
                <a16:creationId xmlns:a16="http://schemas.microsoft.com/office/drawing/2014/main" id="{1A2E1A23-2D46-6239-FC17-7EF6A2E2ECA0}"/>
              </a:ext>
            </a:extLst>
          </p:cNvPr>
          <p:cNvSpPr/>
          <p:nvPr/>
        </p:nvSpPr>
        <p:spPr>
          <a:xfrm>
            <a:off x="3575720" y="2236388"/>
            <a:ext cx="3345325" cy="599864"/>
          </a:xfrm>
          <a:prstGeom prst="rect">
            <a:avLst/>
          </a:prstGeom>
          <a:noFill/>
          <a:ln w="190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dirty="0">
              <a:ln>
                <a:noFill/>
              </a:ln>
              <a:solidFill>
                <a:srgbClr val="003300"/>
              </a:solidFill>
              <a:effectLst>
                <a:outerShdw blurRad="38100" dist="38100" dir="2700000" algn="tl">
                  <a:srgbClr val="000000">
                    <a:alpha val="43137"/>
                  </a:srgbClr>
                </a:outerShdw>
              </a:effectLst>
              <a:uLnTx/>
              <a:uFillTx/>
              <a:latin typeface="FOT-UD角ゴ_ラージ Pro B"/>
              <a:cs typeface="+mn-cs"/>
            </a:endParaRPr>
          </a:p>
        </p:txBody>
      </p:sp>
      <p:cxnSp>
        <p:nvCxnSpPr>
          <p:cNvPr id="13" name="直線矢印コネクタ 12">
            <a:extLst>
              <a:ext uri="{FF2B5EF4-FFF2-40B4-BE49-F238E27FC236}">
                <a16:creationId xmlns:a16="http://schemas.microsoft.com/office/drawing/2014/main" id="{92C2C2BC-A3EB-71A5-6701-68068620100C}"/>
              </a:ext>
            </a:extLst>
          </p:cNvPr>
          <p:cNvCxnSpPr>
            <a:cxnSpLocks/>
            <a:endCxn id="11" idx="1"/>
          </p:cNvCxnSpPr>
          <p:nvPr/>
        </p:nvCxnSpPr>
        <p:spPr>
          <a:xfrm>
            <a:off x="2783632" y="2236388"/>
            <a:ext cx="792088" cy="2999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9A23F2C4-8AC4-2118-90DE-61279851091E}"/>
              </a:ext>
            </a:extLst>
          </p:cNvPr>
          <p:cNvSpPr/>
          <p:nvPr/>
        </p:nvSpPr>
        <p:spPr>
          <a:xfrm>
            <a:off x="623392" y="2835807"/>
            <a:ext cx="360040" cy="2923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6" name="正方形/長方形 15">
            <a:extLst>
              <a:ext uri="{FF2B5EF4-FFF2-40B4-BE49-F238E27FC236}">
                <a16:creationId xmlns:a16="http://schemas.microsoft.com/office/drawing/2014/main" id="{433EB1A3-2084-A049-CED7-A3DFC3EC4859}"/>
              </a:ext>
            </a:extLst>
          </p:cNvPr>
          <p:cNvSpPr/>
          <p:nvPr/>
        </p:nvSpPr>
        <p:spPr>
          <a:xfrm>
            <a:off x="119336" y="3162007"/>
            <a:ext cx="6696744" cy="19188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7" name="正方形/長方形 16">
            <a:extLst>
              <a:ext uri="{FF2B5EF4-FFF2-40B4-BE49-F238E27FC236}">
                <a16:creationId xmlns:a16="http://schemas.microsoft.com/office/drawing/2014/main" id="{CCB4BA1D-3BD4-763D-EFB6-86F96FF01346}"/>
              </a:ext>
            </a:extLst>
          </p:cNvPr>
          <p:cNvSpPr/>
          <p:nvPr/>
        </p:nvSpPr>
        <p:spPr>
          <a:xfrm>
            <a:off x="119336" y="5373216"/>
            <a:ext cx="576064"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8" name="円/楕円 49">
            <a:extLst>
              <a:ext uri="{FF2B5EF4-FFF2-40B4-BE49-F238E27FC236}">
                <a16:creationId xmlns:a16="http://schemas.microsoft.com/office/drawing/2014/main" id="{E8A10369-4B2D-3B9D-721F-FBE0E1E5C0FC}"/>
              </a:ext>
            </a:extLst>
          </p:cNvPr>
          <p:cNvSpPr/>
          <p:nvPr/>
        </p:nvSpPr>
        <p:spPr>
          <a:xfrm>
            <a:off x="2898632" y="1946343"/>
            <a:ext cx="291600" cy="291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p>
        </p:txBody>
      </p:sp>
      <p:sp>
        <p:nvSpPr>
          <p:cNvPr id="19" name="円/楕円 49">
            <a:extLst>
              <a:ext uri="{FF2B5EF4-FFF2-40B4-BE49-F238E27FC236}">
                <a16:creationId xmlns:a16="http://schemas.microsoft.com/office/drawing/2014/main" id="{894878EA-2684-981D-7AC8-EBB92B413A87}"/>
              </a:ext>
            </a:extLst>
          </p:cNvPr>
          <p:cNvSpPr/>
          <p:nvPr/>
        </p:nvSpPr>
        <p:spPr>
          <a:xfrm>
            <a:off x="2423592" y="3350925"/>
            <a:ext cx="291600" cy="291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円/楕円 49">
            <a:extLst>
              <a:ext uri="{FF2B5EF4-FFF2-40B4-BE49-F238E27FC236}">
                <a16:creationId xmlns:a16="http://schemas.microsoft.com/office/drawing/2014/main" id="{F091A1E4-3659-42B2-38A1-51410C93F608}"/>
              </a:ext>
            </a:extLst>
          </p:cNvPr>
          <p:cNvSpPr/>
          <p:nvPr/>
        </p:nvSpPr>
        <p:spPr>
          <a:xfrm>
            <a:off x="804948" y="5385744"/>
            <a:ext cx="291600" cy="291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円/楕円 49">
            <a:extLst>
              <a:ext uri="{FF2B5EF4-FFF2-40B4-BE49-F238E27FC236}">
                <a16:creationId xmlns:a16="http://schemas.microsoft.com/office/drawing/2014/main" id="{D348EC20-A8DB-0167-91CC-5F9CF0011070}"/>
              </a:ext>
            </a:extLst>
          </p:cNvPr>
          <p:cNvSpPr/>
          <p:nvPr/>
        </p:nvSpPr>
        <p:spPr>
          <a:xfrm>
            <a:off x="983432" y="2673065"/>
            <a:ext cx="291600" cy="291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8451223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4885ECD9-64B4-4F7A-951D-AAAA0FF2F2C3}"/>
              </a:ext>
            </a:extLst>
          </p:cNvPr>
          <p:cNvPicPr>
            <a:picLocks noChangeAspect="1"/>
          </p:cNvPicPr>
          <p:nvPr/>
        </p:nvPicPr>
        <p:blipFill>
          <a:blip r:embed="rId2"/>
          <a:stretch>
            <a:fillRect/>
          </a:stretch>
        </p:blipFill>
        <p:spPr>
          <a:xfrm>
            <a:off x="479376" y="1476622"/>
            <a:ext cx="6552728" cy="4504631"/>
          </a:xfrm>
          <a:prstGeom prst="rect">
            <a:avLst/>
          </a:prstGeom>
        </p:spPr>
      </p:pic>
      <p:pic>
        <p:nvPicPr>
          <p:cNvPr id="11" name="図 10">
            <a:extLst>
              <a:ext uri="{FF2B5EF4-FFF2-40B4-BE49-F238E27FC236}">
                <a16:creationId xmlns:a16="http://schemas.microsoft.com/office/drawing/2014/main" id="{C55A4F01-2CA9-4EF8-B521-6FD1FC57FB4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9374" y="859695"/>
            <a:ext cx="6628047" cy="632353"/>
          </a:xfrm>
          <a:prstGeom prst="rect">
            <a:avLst/>
          </a:prstGeom>
        </p:spPr>
      </p:pic>
      <p:sp>
        <p:nvSpPr>
          <p:cNvPr id="3" name="テキスト プレースホルダー 1">
            <a:extLst>
              <a:ext uri="{FF2B5EF4-FFF2-40B4-BE49-F238E27FC236}">
                <a16:creationId xmlns:a16="http://schemas.microsoft.com/office/drawing/2014/main" id="{53E8B833-3102-4725-9328-87C71D36087F}"/>
              </a:ext>
            </a:extLst>
          </p:cNvPr>
          <p:cNvSpPr txBox="1">
            <a:spLocks/>
          </p:cNvSpPr>
          <p:nvPr/>
        </p:nvSpPr>
        <p:spPr>
          <a:xfrm>
            <a:off x="7536160" y="856700"/>
            <a:ext cx="4429737" cy="5452620"/>
          </a:xfrm>
          <a:prstGeom prst="rect">
            <a:avLst/>
          </a:prstGeom>
        </p:spPr>
        <p:txBody>
          <a:bodyPr/>
          <a:lstStyle>
            <a:lvl1pPr marL="342904" indent="-342904" algn="l" defTabSz="914411"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9" indent="-285753" algn="l" defTabSz="914411"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15" indent="-228604" algn="l" defTabSz="914411"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21"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27"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32"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38"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44"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49"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遊休農地が解消された土地について、</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CSV</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更新等で遊休農地の通し番号をクリア（設定無）できますが、</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補助機能</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「ユーティリティ」</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「遊休農地通し番号のクリア」で一括して通し番号のクリア（設定無）を行います。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なお、通し番号がクリアされる条件は下記となります。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① 「遊休農地の通し番号」が設定されている</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かつ</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② 「解消の確認」で値が設定されている</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en-US" altLang="ja-JP" sz="1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当該処理を行うタイミングは昨年度の調査結果を過去分として保存し、当該年度の「利用状況調査結果」を入力する前に行ってください。</a:t>
            </a:r>
            <a:endParaRPr lang="en-US" altLang="ja-JP" sz="1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a:extLst>
              <a:ext uri="{FF2B5EF4-FFF2-40B4-BE49-F238E27FC236}">
                <a16:creationId xmlns:a16="http://schemas.microsoft.com/office/drawing/2014/main" id="{B29EAACE-9A11-47DE-B7E0-8B2D0A6EB46C}"/>
              </a:ext>
            </a:extLst>
          </p:cNvPr>
          <p:cNvSpPr/>
          <p:nvPr/>
        </p:nvSpPr>
        <p:spPr>
          <a:xfrm>
            <a:off x="4189657" y="873240"/>
            <a:ext cx="451912" cy="4223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7" name="正方形/長方形 6">
            <a:extLst>
              <a:ext uri="{FF2B5EF4-FFF2-40B4-BE49-F238E27FC236}">
                <a16:creationId xmlns:a16="http://schemas.microsoft.com/office/drawing/2014/main" id="{FBD6DB7E-8111-4F90-8038-0EA80DA99EEB}"/>
              </a:ext>
            </a:extLst>
          </p:cNvPr>
          <p:cNvSpPr/>
          <p:nvPr/>
        </p:nvSpPr>
        <p:spPr>
          <a:xfrm>
            <a:off x="2135558" y="1282084"/>
            <a:ext cx="527231" cy="2395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8" name="正方形/長方形 7">
            <a:extLst>
              <a:ext uri="{FF2B5EF4-FFF2-40B4-BE49-F238E27FC236}">
                <a16:creationId xmlns:a16="http://schemas.microsoft.com/office/drawing/2014/main" id="{AD0A1595-60C7-4393-92C4-31816173C59A}"/>
              </a:ext>
            </a:extLst>
          </p:cNvPr>
          <p:cNvSpPr/>
          <p:nvPr/>
        </p:nvSpPr>
        <p:spPr>
          <a:xfrm>
            <a:off x="803411" y="1553770"/>
            <a:ext cx="2899770" cy="2937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9" name="正方形/長方形 8">
            <a:extLst>
              <a:ext uri="{FF2B5EF4-FFF2-40B4-BE49-F238E27FC236}">
                <a16:creationId xmlns:a16="http://schemas.microsoft.com/office/drawing/2014/main" id="{082E8EBC-272C-4B99-84E8-CB4DE736FFA9}"/>
              </a:ext>
            </a:extLst>
          </p:cNvPr>
          <p:cNvSpPr/>
          <p:nvPr/>
        </p:nvSpPr>
        <p:spPr>
          <a:xfrm>
            <a:off x="3190847" y="5557351"/>
            <a:ext cx="602550" cy="2937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0" name="テキスト ボックス 9">
            <a:extLst>
              <a:ext uri="{FF2B5EF4-FFF2-40B4-BE49-F238E27FC236}">
                <a16:creationId xmlns:a16="http://schemas.microsoft.com/office/drawing/2014/main" id="{5E413969-2353-448A-A6C7-A5448825863C}"/>
              </a:ext>
            </a:extLst>
          </p:cNvPr>
          <p:cNvSpPr txBox="1"/>
          <p:nvPr/>
        </p:nvSpPr>
        <p:spPr>
          <a:xfrm>
            <a:off x="1595499" y="5077558"/>
            <a:ext cx="4320481" cy="307777"/>
          </a:xfrm>
          <a:prstGeom prst="rect">
            <a:avLst/>
          </a:prstGeom>
          <a:solidFill>
            <a:schemeClr val="bg1"/>
          </a:solidFill>
          <a:ln>
            <a:solidFill>
              <a:schemeClr val="tx1"/>
            </a:solidFill>
          </a:ln>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「更新」をクリックする</a:t>
            </a:r>
            <a:r>
              <a:rPr lang="ja-JP" altLang="en-US" sz="1400" dirty="0">
                <a:latin typeface="メイリオ" panose="020B0604030504040204" pitchFamily="50" charset="-128"/>
                <a:ea typeface="メイリオ" panose="020B0604030504040204" pitchFamily="50" charset="-128"/>
              </a:rPr>
              <a:t>と通し番号がクリア</a:t>
            </a:r>
            <a:r>
              <a:rPr kumimoji="1" lang="ja-JP" altLang="en-US" sz="1400" dirty="0">
                <a:latin typeface="メイリオ" panose="020B0604030504040204" pitchFamily="50" charset="-128"/>
                <a:ea typeface="メイリオ" panose="020B0604030504040204" pitchFamily="50" charset="-128"/>
              </a:rPr>
              <a:t>される。</a:t>
            </a:r>
          </a:p>
        </p:txBody>
      </p:sp>
      <p:sp>
        <p:nvSpPr>
          <p:cNvPr id="13" name="タイトル 1">
            <a:extLst>
              <a:ext uri="{FF2B5EF4-FFF2-40B4-BE49-F238E27FC236}">
                <a16:creationId xmlns:a16="http://schemas.microsoft.com/office/drawing/2014/main" id="{6EC80A05-F744-202C-8095-DD67A9F0D41D}"/>
              </a:ext>
            </a:extLst>
          </p:cNvPr>
          <p:cNvSpPr txBox="1">
            <a:spLocks/>
          </p:cNvSpPr>
          <p:nvPr/>
        </p:nvSpPr>
        <p:spPr>
          <a:xfrm>
            <a:off x="335360" y="28175"/>
            <a:ext cx="9494526" cy="547835"/>
          </a:xfrm>
          <a:prstGeom prst="rect">
            <a:avLst/>
          </a:prstGeom>
          <a:noFill/>
        </p:spPr>
        <p:txBody>
          <a:bodyPr lIns="108000" tIns="0" rIns="0" bIns="0" anchor="ctr">
            <a:noAutofit/>
          </a:bodyPr>
          <a:lstStyle>
            <a:lvl1pPr algn="l" defTabSz="914411" rtl="0" eaLnBrk="1" latinLnBrk="0" hangingPunct="1">
              <a:spcBef>
                <a:spcPct val="0"/>
              </a:spcBef>
              <a:buNone/>
              <a:defRPr kumimoji="1" lang="ja-JP" altLang="en-US" sz="2000" b="0" kern="120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r>
              <a:rPr lang="en-US" altLang="ja-JP" sz="1800" dirty="0"/>
              <a:t>2</a:t>
            </a:r>
            <a:r>
              <a:rPr lang="ja-JP" altLang="en-US" sz="1800" dirty="0"/>
              <a:t>－</a:t>
            </a:r>
            <a:r>
              <a:rPr lang="en-US" altLang="ja-JP" sz="1800" dirty="0"/>
              <a:t>9</a:t>
            </a:r>
            <a:r>
              <a:rPr lang="ja-JP" altLang="en-US" sz="1800" dirty="0"/>
              <a:t>．次年度以降に統合調査結果を入力する前の事前処理　通し番号のクリア</a:t>
            </a:r>
          </a:p>
        </p:txBody>
      </p:sp>
    </p:spTree>
    <p:extLst>
      <p:ext uri="{BB962C8B-B14F-4D97-AF65-F5344CB8AC3E}">
        <p14:creationId xmlns:p14="http://schemas.microsoft.com/office/powerpoint/2010/main" val="22799085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375058F4-C2B0-97A8-191B-50428C07C43A}"/>
              </a:ext>
            </a:extLst>
          </p:cNvPr>
          <p:cNvPicPr>
            <a:picLocks noChangeAspect="1"/>
          </p:cNvPicPr>
          <p:nvPr/>
        </p:nvPicPr>
        <p:blipFill>
          <a:blip r:embed="rId2"/>
          <a:stretch>
            <a:fillRect/>
          </a:stretch>
        </p:blipFill>
        <p:spPr>
          <a:xfrm>
            <a:off x="479374" y="1630524"/>
            <a:ext cx="6628047" cy="4220560"/>
          </a:xfrm>
          <a:prstGeom prst="rect">
            <a:avLst/>
          </a:prstGeom>
        </p:spPr>
      </p:pic>
      <p:pic>
        <p:nvPicPr>
          <p:cNvPr id="11" name="図 10">
            <a:extLst>
              <a:ext uri="{FF2B5EF4-FFF2-40B4-BE49-F238E27FC236}">
                <a16:creationId xmlns:a16="http://schemas.microsoft.com/office/drawing/2014/main" id="{C55A4F01-2CA9-4EF8-B521-6FD1FC57FB4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9374" y="859695"/>
            <a:ext cx="6628047" cy="632353"/>
          </a:xfrm>
          <a:prstGeom prst="rect">
            <a:avLst/>
          </a:prstGeom>
        </p:spPr>
      </p:pic>
      <p:sp>
        <p:nvSpPr>
          <p:cNvPr id="2" name="タイトル 1">
            <a:extLst>
              <a:ext uri="{FF2B5EF4-FFF2-40B4-BE49-F238E27FC236}">
                <a16:creationId xmlns:a16="http://schemas.microsoft.com/office/drawing/2014/main" id="{C8738FF4-8856-4C8B-8244-8668BA7AB976}"/>
              </a:ext>
            </a:extLst>
          </p:cNvPr>
          <p:cNvSpPr>
            <a:spLocks noGrp="1"/>
          </p:cNvSpPr>
          <p:nvPr>
            <p:ph type="title"/>
          </p:nvPr>
        </p:nvSpPr>
        <p:spPr/>
        <p:txBody>
          <a:bodyPr/>
          <a:lstStyle/>
          <a:p>
            <a:r>
              <a:rPr lang="en-US" altLang="ja-JP" dirty="0"/>
              <a:t>2</a:t>
            </a:r>
            <a:r>
              <a:rPr lang="ja-JP" altLang="en-US" dirty="0"/>
              <a:t>－</a:t>
            </a:r>
            <a:r>
              <a:rPr lang="en-US" altLang="ja-JP" dirty="0"/>
              <a:t>10.</a:t>
            </a:r>
            <a:r>
              <a:rPr kumimoji="1" lang="ja-JP" altLang="en-US" dirty="0"/>
              <a:t>遊休農地通し番号の確認・番号の変更について</a:t>
            </a:r>
          </a:p>
        </p:txBody>
      </p:sp>
      <p:sp>
        <p:nvSpPr>
          <p:cNvPr id="3" name="テキスト プレースホルダー 1">
            <a:extLst>
              <a:ext uri="{FF2B5EF4-FFF2-40B4-BE49-F238E27FC236}">
                <a16:creationId xmlns:a16="http://schemas.microsoft.com/office/drawing/2014/main" id="{53E8B833-3102-4725-9328-87C71D36087F}"/>
              </a:ext>
            </a:extLst>
          </p:cNvPr>
          <p:cNvSpPr txBox="1">
            <a:spLocks/>
          </p:cNvSpPr>
          <p:nvPr/>
        </p:nvSpPr>
        <p:spPr>
          <a:xfrm>
            <a:off x="7536160" y="856700"/>
            <a:ext cx="4464496" cy="5452620"/>
          </a:xfrm>
          <a:prstGeom prst="rect">
            <a:avLst/>
          </a:prstGeom>
        </p:spPr>
        <p:txBody>
          <a:bodyPr/>
          <a:lstStyle>
            <a:lvl1pPr marL="342904" indent="-342904" algn="l" defTabSz="914411"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9" indent="-285753" algn="l" defTabSz="914411"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15" indent="-228604" algn="l" defTabSz="914411"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21"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27"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32"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38"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44"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49"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「遊休農地の通し番号」をシステム上で設定する場合や、</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CSV</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等で設定する場合に次に振られる（振るべき）番号を確認できます。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また、通し番号の設定で自動に振られる番号の変更も可能です。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① 次に自動で振られる（振るべき）開始番号を確認できます。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② 自動で振られる番号を変更したい場合、入力します。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③②で入力した場合、「更新」をクリックします。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令和</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年度の通し番号が「１～</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」だった場合、令和</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年度は番号が「</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11</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」から自動開始となる。</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通し番号の重複は発生しません。</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a:extLst>
              <a:ext uri="{FF2B5EF4-FFF2-40B4-BE49-F238E27FC236}">
                <a16:creationId xmlns:a16="http://schemas.microsoft.com/office/drawing/2014/main" id="{B29EAACE-9A11-47DE-B7E0-8B2D0A6EB46C}"/>
              </a:ext>
            </a:extLst>
          </p:cNvPr>
          <p:cNvSpPr/>
          <p:nvPr/>
        </p:nvSpPr>
        <p:spPr>
          <a:xfrm>
            <a:off x="4189657" y="873240"/>
            <a:ext cx="451912" cy="4223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7" name="正方形/長方形 6">
            <a:extLst>
              <a:ext uri="{FF2B5EF4-FFF2-40B4-BE49-F238E27FC236}">
                <a16:creationId xmlns:a16="http://schemas.microsoft.com/office/drawing/2014/main" id="{FBD6DB7E-8111-4F90-8038-0EA80DA99EEB}"/>
              </a:ext>
            </a:extLst>
          </p:cNvPr>
          <p:cNvSpPr/>
          <p:nvPr/>
        </p:nvSpPr>
        <p:spPr>
          <a:xfrm>
            <a:off x="2135558" y="1282084"/>
            <a:ext cx="527231" cy="2395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8" name="正方形/長方形 7">
            <a:extLst>
              <a:ext uri="{FF2B5EF4-FFF2-40B4-BE49-F238E27FC236}">
                <a16:creationId xmlns:a16="http://schemas.microsoft.com/office/drawing/2014/main" id="{AD0A1595-60C7-4393-92C4-31816173C59A}"/>
              </a:ext>
            </a:extLst>
          </p:cNvPr>
          <p:cNvSpPr/>
          <p:nvPr/>
        </p:nvSpPr>
        <p:spPr>
          <a:xfrm>
            <a:off x="832507" y="1620704"/>
            <a:ext cx="2899770" cy="2937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9" name="正方形/長方形 8">
            <a:extLst>
              <a:ext uri="{FF2B5EF4-FFF2-40B4-BE49-F238E27FC236}">
                <a16:creationId xmlns:a16="http://schemas.microsoft.com/office/drawing/2014/main" id="{082E8EBC-272C-4B99-84E8-CB4DE736FFA9}"/>
              </a:ext>
            </a:extLst>
          </p:cNvPr>
          <p:cNvSpPr/>
          <p:nvPr/>
        </p:nvSpPr>
        <p:spPr>
          <a:xfrm>
            <a:off x="3190847" y="5557351"/>
            <a:ext cx="602550" cy="2937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3" name="正方形/長方形 12">
            <a:extLst>
              <a:ext uri="{FF2B5EF4-FFF2-40B4-BE49-F238E27FC236}">
                <a16:creationId xmlns:a16="http://schemas.microsoft.com/office/drawing/2014/main" id="{A122CB2E-720D-73FE-86FC-1D87D73C4BAE}"/>
              </a:ext>
            </a:extLst>
          </p:cNvPr>
          <p:cNvSpPr/>
          <p:nvPr/>
        </p:nvSpPr>
        <p:spPr>
          <a:xfrm>
            <a:off x="1363126" y="2754320"/>
            <a:ext cx="916450" cy="3077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4" name="正方形/長方形 13">
            <a:extLst>
              <a:ext uri="{FF2B5EF4-FFF2-40B4-BE49-F238E27FC236}">
                <a16:creationId xmlns:a16="http://schemas.microsoft.com/office/drawing/2014/main" id="{1CAB17BE-0467-B060-3F84-07E545780B66}"/>
              </a:ext>
            </a:extLst>
          </p:cNvPr>
          <p:cNvSpPr/>
          <p:nvPr/>
        </p:nvSpPr>
        <p:spPr>
          <a:xfrm>
            <a:off x="2662789" y="3070711"/>
            <a:ext cx="602550" cy="2937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5" name="円/楕円 49">
            <a:extLst>
              <a:ext uri="{FF2B5EF4-FFF2-40B4-BE49-F238E27FC236}">
                <a16:creationId xmlns:a16="http://schemas.microsoft.com/office/drawing/2014/main" id="{0F93590C-97A0-BADC-FE54-98FC1F1585B4}"/>
              </a:ext>
            </a:extLst>
          </p:cNvPr>
          <p:cNvSpPr/>
          <p:nvPr/>
        </p:nvSpPr>
        <p:spPr>
          <a:xfrm>
            <a:off x="2348145" y="2694076"/>
            <a:ext cx="291600" cy="291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p>
        </p:txBody>
      </p:sp>
      <p:sp>
        <p:nvSpPr>
          <p:cNvPr id="16" name="円/楕円 49">
            <a:extLst>
              <a:ext uri="{FF2B5EF4-FFF2-40B4-BE49-F238E27FC236}">
                <a16:creationId xmlns:a16="http://schemas.microsoft.com/office/drawing/2014/main" id="{CD970F06-FEC2-4166-510A-D86AD0A3D657}"/>
              </a:ext>
            </a:extLst>
          </p:cNvPr>
          <p:cNvSpPr/>
          <p:nvPr/>
        </p:nvSpPr>
        <p:spPr>
          <a:xfrm>
            <a:off x="3346322" y="3098644"/>
            <a:ext cx="291600" cy="291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円/楕円 49">
            <a:extLst>
              <a:ext uri="{FF2B5EF4-FFF2-40B4-BE49-F238E27FC236}">
                <a16:creationId xmlns:a16="http://schemas.microsoft.com/office/drawing/2014/main" id="{6FAAA9FE-5A42-D77D-64DC-7CB0E13597C3}"/>
              </a:ext>
            </a:extLst>
          </p:cNvPr>
          <p:cNvSpPr/>
          <p:nvPr/>
        </p:nvSpPr>
        <p:spPr>
          <a:xfrm>
            <a:off x="3045047" y="5196513"/>
            <a:ext cx="291600" cy="291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655257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1550A4BA-2824-CEFB-12DA-C2112341D571}"/>
              </a:ext>
            </a:extLst>
          </p:cNvPr>
          <p:cNvPicPr>
            <a:picLocks noChangeAspect="1"/>
          </p:cNvPicPr>
          <p:nvPr/>
        </p:nvPicPr>
        <p:blipFill>
          <a:blip r:embed="rId2"/>
          <a:stretch>
            <a:fillRect/>
          </a:stretch>
        </p:blipFill>
        <p:spPr>
          <a:xfrm>
            <a:off x="119336" y="792088"/>
            <a:ext cx="8064896" cy="5733256"/>
          </a:xfrm>
          <a:prstGeom prst="rect">
            <a:avLst/>
          </a:prstGeom>
        </p:spPr>
      </p:pic>
      <p:sp>
        <p:nvSpPr>
          <p:cNvPr id="2" name="タイトル 1">
            <a:extLst>
              <a:ext uri="{FF2B5EF4-FFF2-40B4-BE49-F238E27FC236}">
                <a16:creationId xmlns:a16="http://schemas.microsoft.com/office/drawing/2014/main" id="{107327EE-3694-80F6-D377-EB15708AFFE9}"/>
              </a:ext>
            </a:extLst>
          </p:cNvPr>
          <p:cNvSpPr>
            <a:spLocks noGrp="1"/>
          </p:cNvSpPr>
          <p:nvPr>
            <p:ph type="title"/>
          </p:nvPr>
        </p:nvSpPr>
        <p:spPr/>
        <p:txBody>
          <a:bodyPr/>
          <a:lstStyle/>
          <a:p>
            <a:r>
              <a:rPr kumimoji="1" lang="en-US" altLang="ja-JP" dirty="0"/>
              <a:t>2</a:t>
            </a:r>
            <a:r>
              <a:rPr kumimoji="1" lang="ja-JP" altLang="en-US" dirty="0"/>
              <a:t>－</a:t>
            </a:r>
            <a:r>
              <a:rPr kumimoji="1" lang="en-US" altLang="ja-JP" dirty="0"/>
              <a:t>11</a:t>
            </a:r>
            <a:r>
              <a:rPr kumimoji="1" lang="ja-JP" altLang="en-US" dirty="0"/>
              <a:t>．過去の調査結果を確認する</a:t>
            </a:r>
          </a:p>
        </p:txBody>
      </p:sp>
      <p:sp>
        <p:nvSpPr>
          <p:cNvPr id="5" name="正方形/長方形 4">
            <a:extLst>
              <a:ext uri="{FF2B5EF4-FFF2-40B4-BE49-F238E27FC236}">
                <a16:creationId xmlns:a16="http://schemas.microsoft.com/office/drawing/2014/main" id="{F5590DCA-2CF8-FCDB-9302-FCAE1CDF2FAD}"/>
              </a:ext>
            </a:extLst>
          </p:cNvPr>
          <p:cNvSpPr/>
          <p:nvPr/>
        </p:nvSpPr>
        <p:spPr>
          <a:xfrm>
            <a:off x="3503712" y="879714"/>
            <a:ext cx="397102"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6" name="正方形/長方形 5">
            <a:extLst>
              <a:ext uri="{FF2B5EF4-FFF2-40B4-BE49-F238E27FC236}">
                <a16:creationId xmlns:a16="http://schemas.microsoft.com/office/drawing/2014/main" id="{05F7141C-4BC5-B6B3-87F0-9B3BFA24B81D}"/>
              </a:ext>
            </a:extLst>
          </p:cNvPr>
          <p:cNvSpPr/>
          <p:nvPr/>
        </p:nvSpPr>
        <p:spPr>
          <a:xfrm>
            <a:off x="4331803" y="1486204"/>
            <a:ext cx="504056" cy="2419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7" name="正方形/長方形 6">
            <a:extLst>
              <a:ext uri="{FF2B5EF4-FFF2-40B4-BE49-F238E27FC236}">
                <a16:creationId xmlns:a16="http://schemas.microsoft.com/office/drawing/2014/main" id="{B1E2ABF6-2BFE-7556-5AA9-97137BD9D2F6}"/>
              </a:ext>
            </a:extLst>
          </p:cNvPr>
          <p:cNvSpPr/>
          <p:nvPr/>
        </p:nvSpPr>
        <p:spPr>
          <a:xfrm>
            <a:off x="3409053" y="1512168"/>
            <a:ext cx="886747"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8" name="正方形/長方形 7">
            <a:extLst>
              <a:ext uri="{FF2B5EF4-FFF2-40B4-BE49-F238E27FC236}">
                <a16:creationId xmlns:a16="http://schemas.microsoft.com/office/drawing/2014/main" id="{F194D331-21AE-8865-65F0-34B0852D55E3}"/>
              </a:ext>
            </a:extLst>
          </p:cNvPr>
          <p:cNvSpPr/>
          <p:nvPr/>
        </p:nvSpPr>
        <p:spPr>
          <a:xfrm>
            <a:off x="881850" y="6207971"/>
            <a:ext cx="576065" cy="2760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9" name="テキスト プレースホルダー 1">
            <a:extLst>
              <a:ext uri="{FF2B5EF4-FFF2-40B4-BE49-F238E27FC236}">
                <a16:creationId xmlns:a16="http://schemas.microsoft.com/office/drawing/2014/main" id="{3887B9C7-60BE-CBD2-BA3B-C96AAFC7CF2A}"/>
              </a:ext>
            </a:extLst>
          </p:cNvPr>
          <p:cNvSpPr txBox="1">
            <a:spLocks/>
          </p:cNvSpPr>
          <p:nvPr/>
        </p:nvSpPr>
        <p:spPr>
          <a:xfrm>
            <a:off x="8298461" y="836712"/>
            <a:ext cx="3774203" cy="4680520"/>
          </a:xfrm>
          <a:prstGeom prst="rect">
            <a:avLst/>
          </a:prstGeom>
        </p:spPr>
        <p:txBody>
          <a:bodyPr/>
          <a:lstStyle>
            <a:lvl1pPr marL="342904" indent="-342904" algn="l" defTabSz="914411"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9" indent="-285753" algn="l" defTabSz="914411"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15" indent="-228604" algn="l" defTabSz="914411"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21"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27"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32"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38"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44"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49"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過去分として保存された調査結果は、</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土地農家詳細検索</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で確認できます。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①検索対象は「状況調査（過去）データ」を選択します。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②検索したい農地がある場合は条件を設定し、「検索」をクリックします。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条件項目は「詳細設定」で選択できます。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③調査結果が表示されます。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表示は</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万件までとなります。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④調査結果を</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CSV</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で出力できます。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万件以上の場合でも③の検索結果画面では全て表示されませんが、</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CSV</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では対象データが全て出力されます。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正方形/長方形 9">
            <a:extLst>
              <a:ext uri="{FF2B5EF4-FFF2-40B4-BE49-F238E27FC236}">
                <a16:creationId xmlns:a16="http://schemas.microsoft.com/office/drawing/2014/main" id="{51BF6C26-4471-062F-6F85-A0AA4AB5E869}"/>
              </a:ext>
            </a:extLst>
          </p:cNvPr>
          <p:cNvSpPr/>
          <p:nvPr/>
        </p:nvSpPr>
        <p:spPr>
          <a:xfrm>
            <a:off x="135788" y="2202331"/>
            <a:ext cx="4448043" cy="10106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pic>
        <p:nvPicPr>
          <p:cNvPr id="13" name="図 12">
            <a:extLst>
              <a:ext uri="{FF2B5EF4-FFF2-40B4-BE49-F238E27FC236}">
                <a16:creationId xmlns:a16="http://schemas.microsoft.com/office/drawing/2014/main" id="{21F62433-755C-0920-5CF8-DDE2C02E5B2F}"/>
              </a:ext>
            </a:extLst>
          </p:cNvPr>
          <p:cNvPicPr>
            <a:picLocks noChangeAspect="1"/>
          </p:cNvPicPr>
          <p:nvPr/>
        </p:nvPicPr>
        <p:blipFill>
          <a:blip r:embed="rId3"/>
          <a:stretch>
            <a:fillRect/>
          </a:stretch>
        </p:blipFill>
        <p:spPr>
          <a:xfrm>
            <a:off x="5519936" y="2931554"/>
            <a:ext cx="524301" cy="281421"/>
          </a:xfrm>
          <a:prstGeom prst="rect">
            <a:avLst/>
          </a:prstGeom>
        </p:spPr>
      </p:pic>
      <p:sp>
        <p:nvSpPr>
          <p:cNvPr id="14" name="円/楕円 49">
            <a:extLst>
              <a:ext uri="{FF2B5EF4-FFF2-40B4-BE49-F238E27FC236}">
                <a16:creationId xmlns:a16="http://schemas.microsoft.com/office/drawing/2014/main" id="{05D7565F-5EB3-7644-8261-45F742E05D93}"/>
              </a:ext>
            </a:extLst>
          </p:cNvPr>
          <p:cNvSpPr/>
          <p:nvPr/>
        </p:nvSpPr>
        <p:spPr>
          <a:xfrm>
            <a:off x="4893330" y="1439431"/>
            <a:ext cx="291600" cy="291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円/楕円 49">
            <a:extLst>
              <a:ext uri="{FF2B5EF4-FFF2-40B4-BE49-F238E27FC236}">
                <a16:creationId xmlns:a16="http://schemas.microsoft.com/office/drawing/2014/main" id="{655C6073-1B6F-8D14-5237-87356DA21A21}"/>
              </a:ext>
            </a:extLst>
          </p:cNvPr>
          <p:cNvSpPr/>
          <p:nvPr/>
        </p:nvSpPr>
        <p:spPr>
          <a:xfrm>
            <a:off x="3117453" y="1703295"/>
            <a:ext cx="291600" cy="291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p>
        </p:txBody>
      </p:sp>
      <p:sp>
        <p:nvSpPr>
          <p:cNvPr id="16" name="円/楕円 49">
            <a:extLst>
              <a:ext uri="{FF2B5EF4-FFF2-40B4-BE49-F238E27FC236}">
                <a16:creationId xmlns:a16="http://schemas.microsoft.com/office/drawing/2014/main" id="{1A30FC68-7D48-3306-FADB-2183B9C75E46}"/>
              </a:ext>
            </a:extLst>
          </p:cNvPr>
          <p:cNvSpPr/>
          <p:nvPr/>
        </p:nvSpPr>
        <p:spPr>
          <a:xfrm>
            <a:off x="3100278" y="2528288"/>
            <a:ext cx="291600" cy="291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8" name="直線矢印コネクタ 17">
            <a:extLst>
              <a:ext uri="{FF2B5EF4-FFF2-40B4-BE49-F238E27FC236}">
                <a16:creationId xmlns:a16="http://schemas.microsoft.com/office/drawing/2014/main" id="{42E3194C-2471-DEE8-04DC-BD8F49CFD1E3}"/>
              </a:ext>
            </a:extLst>
          </p:cNvPr>
          <p:cNvCxnSpPr>
            <a:cxnSpLocks/>
          </p:cNvCxnSpPr>
          <p:nvPr/>
        </p:nvCxnSpPr>
        <p:spPr>
          <a:xfrm>
            <a:off x="4600283" y="2603832"/>
            <a:ext cx="877694" cy="3277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a16="http://schemas.microsoft.com/office/drawing/2014/main" id="{96CEA3FA-736F-180C-E6EF-533BFC3DE836}"/>
              </a:ext>
            </a:extLst>
          </p:cNvPr>
          <p:cNvSpPr/>
          <p:nvPr/>
        </p:nvSpPr>
        <p:spPr>
          <a:xfrm>
            <a:off x="172141" y="3445429"/>
            <a:ext cx="7940083" cy="20718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22" name="円/楕円 49">
            <a:extLst>
              <a:ext uri="{FF2B5EF4-FFF2-40B4-BE49-F238E27FC236}">
                <a16:creationId xmlns:a16="http://schemas.microsoft.com/office/drawing/2014/main" id="{E30AEA31-1B63-BB0B-2932-3D26F21A1D52}"/>
              </a:ext>
            </a:extLst>
          </p:cNvPr>
          <p:cNvSpPr/>
          <p:nvPr/>
        </p:nvSpPr>
        <p:spPr>
          <a:xfrm>
            <a:off x="4005984" y="4306060"/>
            <a:ext cx="291600" cy="291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円/楕円 49">
            <a:extLst>
              <a:ext uri="{FF2B5EF4-FFF2-40B4-BE49-F238E27FC236}">
                <a16:creationId xmlns:a16="http://schemas.microsoft.com/office/drawing/2014/main" id="{23D61A03-89B8-621D-D20E-42F600E5C02E}"/>
              </a:ext>
            </a:extLst>
          </p:cNvPr>
          <p:cNvSpPr/>
          <p:nvPr/>
        </p:nvSpPr>
        <p:spPr>
          <a:xfrm>
            <a:off x="1559496" y="6189156"/>
            <a:ext cx="291600" cy="291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069658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9A20A4-2BD3-3345-5303-AC1F9F81FBE2}"/>
              </a:ext>
            </a:extLst>
          </p:cNvPr>
          <p:cNvSpPr>
            <a:spLocks noGrp="1"/>
          </p:cNvSpPr>
          <p:nvPr>
            <p:ph type="title"/>
          </p:nvPr>
        </p:nvSpPr>
        <p:spPr>
          <a:xfrm>
            <a:off x="276666" y="176502"/>
            <a:ext cx="10283830" cy="547835"/>
          </a:xfrm>
        </p:spPr>
        <p:txBody>
          <a:bodyPr/>
          <a:lstStyle/>
          <a:p>
            <a:r>
              <a:rPr lang="en-US" altLang="ja-JP" sz="1800" dirty="0"/>
              <a:t>2</a:t>
            </a:r>
            <a:r>
              <a:rPr lang="ja-JP" altLang="en-US" sz="1800" dirty="0"/>
              <a:t>－</a:t>
            </a:r>
            <a:r>
              <a:rPr lang="en-US" altLang="ja-JP" sz="1800" dirty="0"/>
              <a:t>12</a:t>
            </a:r>
            <a:r>
              <a:rPr lang="ja-JP" altLang="en-US" sz="1800" dirty="0"/>
              <a:t>．前年度と今年度の農業委員会サポートシステムへの調査結果の入力フローまとめ</a:t>
            </a:r>
            <a:endParaRPr kumimoji="1" lang="ja-JP" altLang="en-US" sz="1800" dirty="0"/>
          </a:p>
        </p:txBody>
      </p:sp>
      <p:sp>
        <p:nvSpPr>
          <p:cNvPr id="3" name="正方形/長方形 2">
            <a:extLst>
              <a:ext uri="{FF2B5EF4-FFF2-40B4-BE49-F238E27FC236}">
                <a16:creationId xmlns:a16="http://schemas.microsoft.com/office/drawing/2014/main" id="{2E53C72E-66A0-832F-9879-A75EE8FB9DA1}"/>
              </a:ext>
            </a:extLst>
          </p:cNvPr>
          <p:cNvSpPr/>
          <p:nvPr/>
        </p:nvSpPr>
        <p:spPr>
          <a:xfrm>
            <a:off x="1376410" y="1522060"/>
            <a:ext cx="3993232" cy="391375"/>
          </a:xfrm>
          <a:prstGeom prst="rect">
            <a:avLst/>
          </a:prstGeom>
          <a:solidFill>
            <a:schemeClr val="bg1">
              <a:lumMod val="9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①利用状況調査結果を入力（前後で過去情報を保存）</a:t>
            </a:r>
            <a:endParaRPr kumimoji="1" lang="en-US" altLang="ja-JP" sz="1200" b="0" i="0" u="none" strike="noStrike" kern="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sz="1200" kern="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P19</a:t>
            </a:r>
            <a:r>
              <a:rPr lang="ja-JP" altLang="en-US" sz="1200" kern="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kern="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24</a:t>
            </a:r>
            <a:endParaRPr kumimoji="1" lang="en-US" altLang="ja-JP" sz="1200" b="0" i="0" u="none" strike="noStrike" kern="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正方形/長方形 4">
            <a:extLst>
              <a:ext uri="{FF2B5EF4-FFF2-40B4-BE49-F238E27FC236}">
                <a16:creationId xmlns:a16="http://schemas.microsoft.com/office/drawing/2014/main" id="{C84B84AA-AD7F-263A-353B-F5434F47AD0A}"/>
              </a:ext>
            </a:extLst>
          </p:cNvPr>
          <p:cNvSpPr/>
          <p:nvPr/>
        </p:nvSpPr>
        <p:spPr>
          <a:xfrm>
            <a:off x="6746748" y="4614207"/>
            <a:ext cx="2047532" cy="407643"/>
          </a:xfrm>
          <a:prstGeom prst="rect">
            <a:avLst/>
          </a:prstGeom>
          <a:solidFill>
            <a:schemeClr val="bg1">
              <a:lumMod val="95000"/>
            </a:schemeClr>
          </a:solidFill>
          <a:ln w="25400" cap="flat" cmpd="sng" algn="ctr">
            <a:no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1200" kern="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rPr>
              <a:t>⑥</a:t>
            </a:r>
            <a:r>
              <a:rPr kumimoji="1" lang="ja-JP" altLang="en-US" sz="1200" b="0" i="0" u="none" strike="noStrike" kern="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利用意向調査結果の入力</a:t>
            </a:r>
            <a:endParaRPr kumimoji="1" lang="en-US" altLang="ja-JP" sz="1200" b="0" i="0" u="none" strike="noStrike" kern="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sz="1200" kern="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P29</a:t>
            </a:r>
            <a:endParaRPr kumimoji="1" lang="en-US" sz="1200" b="0" i="0" u="none" strike="noStrike" kern="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a:extLst>
              <a:ext uri="{FF2B5EF4-FFF2-40B4-BE49-F238E27FC236}">
                <a16:creationId xmlns:a16="http://schemas.microsoft.com/office/drawing/2014/main" id="{86EA4799-B4C0-AA6D-F85B-FF5E85953034}"/>
              </a:ext>
            </a:extLst>
          </p:cNvPr>
          <p:cNvSpPr/>
          <p:nvPr/>
        </p:nvSpPr>
        <p:spPr>
          <a:xfrm>
            <a:off x="6746748" y="3787008"/>
            <a:ext cx="2025787" cy="547835"/>
          </a:xfrm>
          <a:prstGeom prst="rect">
            <a:avLst/>
          </a:prstGeom>
          <a:solidFill>
            <a:schemeClr val="bg1">
              <a:lumMod val="9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1200" kern="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rPr>
              <a:t>④</a:t>
            </a:r>
            <a:r>
              <a:rPr kumimoji="1" lang="ja-JP" altLang="en-US" sz="1200" b="0" i="0" u="none" strike="noStrike" kern="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「遊休農地の通し番号」を自動設定</a:t>
            </a:r>
            <a:endParaRPr kumimoji="1" lang="en-US" altLang="ja-JP" sz="1200" b="0" i="0" u="none" strike="noStrike" kern="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200" b="0" i="0" u="none" strike="noStrike" kern="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P25</a:t>
            </a:r>
          </a:p>
        </p:txBody>
      </p:sp>
      <p:sp>
        <p:nvSpPr>
          <p:cNvPr id="8" name="正方形/長方形 7">
            <a:extLst>
              <a:ext uri="{FF2B5EF4-FFF2-40B4-BE49-F238E27FC236}">
                <a16:creationId xmlns:a16="http://schemas.microsoft.com/office/drawing/2014/main" id="{B0FD391E-3D57-52A6-5D78-94EB2EF3904E}"/>
              </a:ext>
            </a:extLst>
          </p:cNvPr>
          <p:cNvSpPr/>
          <p:nvPr/>
        </p:nvSpPr>
        <p:spPr>
          <a:xfrm>
            <a:off x="6715037" y="5376399"/>
            <a:ext cx="3993232" cy="408352"/>
          </a:xfrm>
          <a:prstGeom prst="rect">
            <a:avLst/>
          </a:prstGeom>
          <a:solidFill>
            <a:schemeClr val="bg1">
              <a:lumMod val="9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⑦遊休農地に対する措置状況・解消結果を入力する</a:t>
            </a:r>
            <a:endParaRPr kumimoji="1" lang="en-US" altLang="ja-JP" sz="1200" b="0" i="0" u="none" strike="noStrike" kern="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sz="1200" kern="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P34</a:t>
            </a:r>
            <a:endParaRPr kumimoji="1" lang="en-US" sz="1200" b="0" i="0" u="none" strike="noStrike" kern="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a:extLst>
              <a:ext uri="{FF2B5EF4-FFF2-40B4-BE49-F238E27FC236}">
                <a16:creationId xmlns:a16="http://schemas.microsoft.com/office/drawing/2014/main" id="{4933BABF-E3A7-F115-5036-1CE915D5DAF6}"/>
              </a:ext>
            </a:extLst>
          </p:cNvPr>
          <p:cNvSpPr/>
          <p:nvPr/>
        </p:nvSpPr>
        <p:spPr>
          <a:xfrm>
            <a:off x="6797664" y="6022335"/>
            <a:ext cx="3993232" cy="381018"/>
          </a:xfrm>
          <a:prstGeom prst="rect">
            <a:avLst/>
          </a:prstGeom>
          <a:solidFill>
            <a:schemeClr val="bg1">
              <a:lumMod val="9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⑧国・県への報告様式を出力する</a:t>
            </a:r>
            <a:endParaRPr kumimoji="1" lang="en-US" altLang="ja-JP" sz="1200" b="0" i="0" u="none" strike="noStrike" kern="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200" b="0" i="0" u="none" strike="noStrike" kern="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P35</a:t>
            </a:r>
            <a:endParaRPr kumimoji="1" lang="en-US" sz="1200" b="0" i="0" u="none" strike="noStrike" kern="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右矢印 34">
            <a:extLst>
              <a:ext uri="{FF2B5EF4-FFF2-40B4-BE49-F238E27FC236}">
                <a16:creationId xmlns:a16="http://schemas.microsoft.com/office/drawing/2014/main" id="{ED00B519-3901-0AD6-86FC-C1F0C84E1743}"/>
              </a:ext>
            </a:extLst>
          </p:cNvPr>
          <p:cNvSpPr/>
          <p:nvPr/>
        </p:nvSpPr>
        <p:spPr>
          <a:xfrm rot="5400000">
            <a:off x="9681901" y="3390450"/>
            <a:ext cx="289431" cy="410374"/>
          </a:xfrm>
          <a:prstGeom prst="rightArrow">
            <a:avLst/>
          </a:prstGeom>
          <a:solidFill>
            <a:srgbClr val="9BBB5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dirty="0">
              <a:ln>
                <a:noFill/>
              </a:ln>
              <a:solidFill>
                <a:srgbClr val="003300"/>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endParaRPr>
          </a:p>
        </p:txBody>
      </p:sp>
      <p:sp>
        <p:nvSpPr>
          <p:cNvPr id="13" name="右矢印 36">
            <a:extLst>
              <a:ext uri="{FF2B5EF4-FFF2-40B4-BE49-F238E27FC236}">
                <a16:creationId xmlns:a16="http://schemas.microsoft.com/office/drawing/2014/main" id="{E32055D4-65D7-D0BB-D9D0-3802C6C66106}"/>
              </a:ext>
            </a:extLst>
          </p:cNvPr>
          <p:cNvSpPr/>
          <p:nvPr/>
        </p:nvSpPr>
        <p:spPr>
          <a:xfrm rot="5400000">
            <a:off x="7632016" y="5014553"/>
            <a:ext cx="286775" cy="410374"/>
          </a:xfrm>
          <a:prstGeom prst="rightArrow">
            <a:avLst/>
          </a:prstGeom>
          <a:solidFill>
            <a:srgbClr val="9BBB5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dirty="0">
              <a:ln>
                <a:noFill/>
              </a:ln>
              <a:solidFill>
                <a:srgbClr val="003300"/>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endParaRPr>
          </a:p>
        </p:txBody>
      </p:sp>
      <p:sp>
        <p:nvSpPr>
          <p:cNvPr id="15" name="正方形/長方形 14">
            <a:extLst>
              <a:ext uri="{FF2B5EF4-FFF2-40B4-BE49-F238E27FC236}">
                <a16:creationId xmlns:a16="http://schemas.microsoft.com/office/drawing/2014/main" id="{64722785-A769-4545-47BB-3A2433897E6E}"/>
              </a:ext>
            </a:extLst>
          </p:cNvPr>
          <p:cNvSpPr/>
          <p:nvPr/>
        </p:nvSpPr>
        <p:spPr>
          <a:xfrm>
            <a:off x="1184686" y="811387"/>
            <a:ext cx="4344985" cy="4264965"/>
          </a:xfrm>
          <a:prstGeom prst="rect">
            <a:avLst/>
          </a:pr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dirty="0">
              <a:ln>
                <a:noFill/>
              </a:ln>
              <a:solidFill>
                <a:srgbClr val="003300"/>
              </a:solidFill>
              <a:effectLst>
                <a:outerShdw blurRad="38100" dist="38100" dir="2700000" algn="tl">
                  <a:srgbClr val="000000">
                    <a:alpha val="43137"/>
                  </a:srgbClr>
                </a:outerShdw>
              </a:effectLst>
              <a:uLnTx/>
              <a:uFillTx/>
              <a:latin typeface="FOT-UD角ゴ_ラージ Pro B"/>
              <a:cs typeface="+mn-cs"/>
            </a:endParaRPr>
          </a:p>
        </p:txBody>
      </p:sp>
      <p:sp>
        <p:nvSpPr>
          <p:cNvPr id="16" name="正方形/長方形 15">
            <a:extLst>
              <a:ext uri="{FF2B5EF4-FFF2-40B4-BE49-F238E27FC236}">
                <a16:creationId xmlns:a16="http://schemas.microsoft.com/office/drawing/2014/main" id="{B866892F-9EAB-B5B1-1861-381EBAC91D18}"/>
              </a:ext>
            </a:extLst>
          </p:cNvPr>
          <p:cNvSpPr/>
          <p:nvPr/>
        </p:nvSpPr>
        <p:spPr>
          <a:xfrm>
            <a:off x="8870910" y="3781257"/>
            <a:ext cx="1862951" cy="460909"/>
          </a:xfrm>
          <a:prstGeom prst="rect">
            <a:avLst/>
          </a:prstGeom>
          <a:solidFill>
            <a:schemeClr val="bg1">
              <a:lumMod val="95000"/>
            </a:schemeClr>
          </a:solidFill>
          <a:ln w="25400" cap="flat" cmpd="sng" algn="ctr">
            <a:no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⑤非農地判断</a:t>
            </a:r>
            <a:r>
              <a:rPr lang="ja-JP" altLang="en-US" sz="1200" kern="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rPr>
              <a:t>結果の入力</a:t>
            </a:r>
            <a:endParaRPr lang="en-US" altLang="ja-JP" sz="1200" kern="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200" b="0" i="0" u="none" strike="noStrike" kern="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P30</a:t>
            </a:r>
            <a:r>
              <a:rPr kumimoji="1" lang="ja-JP" altLang="en-US" sz="1200" b="0" i="0" u="none" strike="noStrike" kern="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200" b="0" i="0" u="none" strike="noStrike" kern="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33</a:t>
            </a:r>
            <a:endParaRPr kumimoji="1" lang="en-US" sz="1200" b="0" i="0" u="none" strike="noStrike" kern="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右矢印 34">
            <a:extLst>
              <a:ext uri="{FF2B5EF4-FFF2-40B4-BE49-F238E27FC236}">
                <a16:creationId xmlns:a16="http://schemas.microsoft.com/office/drawing/2014/main" id="{60839755-F62C-68A1-C6A5-FC6E02AAB641}"/>
              </a:ext>
            </a:extLst>
          </p:cNvPr>
          <p:cNvSpPr/>
          <p:nvPr/>
        </p:nvSpPr>
        <p:spPr>
          <a:xfrm rot="5400000">
            <a:off x="7614924" y="3385144"/>
            <a:ext cx="289431" cy="410374"/>
          </a:xfrm>
          <a:prstGeom prst="rightArrow">
            <a:avLst/>
          </a:prstGeom>
          <a:solidFill>
            <a:srgbClr val="9BBB5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dirty="0">
              <a:ln>
                <a:noFill/>
              </a:ln>
              <a:solidFill>
                <a:srgbClr val="003300"/>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endParaRPr>
          </a:p>
        </p:txBody>
      </p:sp>
      <p:sp>
        <p:nvSpPr>
          <p:cNvPr id="18" name="右矢印 34">
            <a:extLst>
              <a:ext uri="{FF2B5EF4-FFF2-40B4-BE49-F238E27FC236}">
                <a16:creationId xmlns:a16="http://schemas.microsoft.com/office/drawing/2014/main" id="{8C4E4C95-856C-9115-A378-F1EB0B93B48E}"/>
              </a:ext>
            </a:extLst>
          </p:cNvPr>
          <p:cNvSpPr/>
          <p:nvPr/>
        </p:nvSpPr>
        <p:spPr>
          <a:xfrm rot="5400000">
            <a:off x="7665910" y="4266450"/>
            <a:ext cx="218987" cy="410374"/>
          </a:xfrm>
          <a:prstGeom prst="rightArrow">
            <a:avLst/>
          </a:prstGeom>
          <a:solidFill>
            <a:srgbClr val="9BBB5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dirty="0">
              <a:ln>
                <a:noFill/>
              </a:ln>
              <a:solidFill>
                <a:srgbClr val="003300"/>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endParaRPr>
          </a:p>
        </p:txBody>
      </p:sp>
      <p:sp>
        <p:nvSpPr>
          <p:cNvPr id="19" name="テキスト ボックス 18">
            <a:extLst>
              <a:ext uri="{FF2B5EF4-FFF2-40B4-BE49-F238E27FC236}">
                <a16:creationId xmlns:a16="http://schemas.microsoft.com/office/drawing/2014/main" id="{CC534A89-1A21-51AB-9620-9FBC373E1CDA}"/>
              </a:ext>
            </a:extLst>
          </p:cNvPr>
          <p:cNvSpPr txBox="1"/>
          <p:nvPr/>
        </p:nvSpPr>
        <p:spPr>
          <a:xfrm>
            <a:off x="1764578" y="914889"/>
            <a:ext cx="3336624" cy="523220"/>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前年度の調査結果を農業委員会サポートシステムに入力するフロー</a:t>
            </a:r>
          </a:p>
        </p:txBody>
      </p:sp>
      <p:sp>
        <p:nvSpPr>
          <p:cNvPr id="20" name="右矢印 36">
            <a:extLst>
              <a:ext uri="{FF2B5EF4-FFF2-40B4-BE49-F238E27FC236}">
                <a16:creationId xmlns:a16="http://schemas.microsoft.com/office/drawing/2014/main" id="{B436AB84-3A23-11F4-1208-EE18304398D8}"/>
              </a:ext>
            </a:extLst>
          </p:cNvPr>
          <p:cNvSpPr/>
          <p:nvPr/>
        </p:nvSpPr>
        <p:spPr>
          <a:xfrm rot="5400000">
            <a:off x="9359200" y="4612842"/>
            <a:ext cx="966364" cy="410374"/>
          </a:xfrm>
          <a:prstGeom prst="rightArrow">
            <a:avLst/>
          </a:prstGeom>
          <a:solidFill>
            <a:srgbClr val="9BBB5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dirty="0">
              <a:ln>
                <a:noFill/>
              </a:ln>
              <a:solidFill>
                <a:srgbClr val="003300"/>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endParaRPr>
          </a:p>
        </p:txBody>
      </p:sp>
      <p:sp>
        <p:nvSpPr>
          <p:cNvPr id="21" name="右矢印 36">
            <a:extLst>
              <a:ext uri="{FF2B5EF4-FFF2-40B4-BE49-F238E27FC236}">
                <a16:creationId xmlns:a16="http://schemas.microsoft.com/office/drawing/2014/main" id="{5DDB10B5-582A-6893-69FD-882AD3176190}"/>
              </a:ext>
            </a:extLst>
          </p:cNvPr>
          <p:cNvSpPr/>
          <p:nvPr/>
        </p:nvSpPr>
        <p:spPr>
          <a:xfrm rot="5400000">
            <a:off x="8689846" y="5712714"/>
            <a:ext cx="208868" cy="410374"/>
          </a:xfrm>
          <a:prstGeom prst="rightArrow">
            <a:avLst/>
          </a:prstGeom>
          <a:solidFill>
            <a:srgbClr val="9BBB5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dirty="0">
              <a:ln>
                <a:noFill/>
              </a:ln>
              <a:solidFill>
                <a:srgbClr val="003300"/>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endParaRPr>
          </a:p>
        </p:txBody>
      </p:sp>
      <p:sp>
        <p:nvSpPr>
          <p:cNvPr id="22" name="正方形/長方形 21">
            <a:extLst>
              <a:ext uri="{FF2B5EF4-FFF2-40B4-BE49-F238E27FC236}">
                <a16:creationId xmlns:a16="http://schemas.microsoft.com/office/drawing/2014/main" id="{B09F35F6-2161-5886-50C8-7C30632DA56F}"/>
              </a:ext>
            </a:extLst>
          </p:cNvPr>
          <p:cNvSpPr/>
          <p:nvPr/>
        </p:nvSpPr>
        <p:spPr>
          <a:xfrm>
            <a:off x="6663239" y="2836100"/>
            <a:ext cx="3993232" cy="562630"/>
          </a:xfrm>
          <a:prstGeom prst="rect">
            <a:avLst/>
          </a:prstGeom>
          <a:solidFill>
            <a:schemeClr val="bg1">
              <a:lumMod val="9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1200" kern="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rPr>
              <a:t>③</a:t>
            </a:r>
            <a:r>
              <a:rPr kumimoji="1" lang="ja-JP" altLang="en-US" sz="1200" b="0" i="0" u="none" strike="noStrike" kern="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利用状況調査結果を入力</a:t>
            </a:r>
            <a:endParaRPr kumimoji="1" lang="en-US" altLang="ja-JP" sz="1200" b="0" i="0" u="none" strike="noStrike" kern="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200" b="0" i="0" u="none" strike="noStrike" kern="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CSV</a:t>
            </a:r>
            <a:r>
              <a:rPr kumimoji="1" lang="ja-JP" altLang="en-US" sz="1200" b="0" i="0" u="none" strike="noStrike" kern="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等、現地確認アプリからの連携）</a:t>
            </a:r>
            <a:endParaRPr kumimoji="1" lang="en-US" altLang="ja-JP" sz="1200" b="0" i="0" u="none" strike="noStrike" kern="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sz="1200" kern="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P19</a:t>
            </a:r>
            <a:r>
              <a:rPr lang="ja-JP" altLang="en-US" sz="1200" kern="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kern="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P24 </a:t>
            </a:r>
            <a:endParaRPr kumimoji="1" lang="en-US" altLang="ja-JP" sz="1200" b="0" i="0" u="none" strike="noStrike" kern="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正方形/長方形 29">
            <a:extLst>
              <a:ext uri="{FF2B5EF4-FFF2-40B4-BE49-F238E27FC236}">
                <a16:creationId xmlns:a16="http://schemas.microsoft.com/office/drawing/2014/main" id="{3A986D95-22B5-9C6D-C048-60B9A0C4CCD9}"/>
              </a:ext>
            </a:extLst>
          </p:cNvPr>
          <p:cNvSpPr/>
          <p:nvPr/>
        </p:nvSpPr>
        <p:spPr>
          <a:xfrm>
            <a:off x="6572658" y="792792"/>
            <a:ext cx="4293713" cy="6020584"/>
          </a:xfrm>
          <a:prstGeom prst="rect">
            <a:avLst/>
          </a:pr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dirty="0">
              <a:ln>
                <a:noFill/>
              </a:ln>
              <a:solidFill>
                <a:srgbClr val="003300"/>
              </a:solidFill>
              <a:effectLst>
                <a:outerShdw blurRad="38100" dist="38100" dir="2700000" algn="tl">
                  <a:srgbClr val="000000">
                    <a:alpha val="43137"/>
                  </a:srgbClr>
                </a:outerShdw>
              </a:effectLst>
              <a:uLnTx/>
              <a:uFillTx/>
              <a:latin typeface="FOT-UD角ゴ_ラージ Pro B"/>
              <a:cs typeface="+mn-cs"/>
            </a:endParaRPr>
          </a:p>
        </p:txBody>
      </p:sp>
      <p:sp>
        <p:nvSpPr>
          <p:cNvPr id="34" name="テキスト ボックス 33">
            <a:extLst>
              <a:ext uri="{FF2B5EF4-FFF2-40B4-BE49-F238E27FC236}">
                <a16:creationId xmlns:a16="http://schemas.microsoft.com/office/drawing/2014/main" id="{DDF80661-F77B-3972-0C0C-83A67DA80B74}"/>
              </a:ext>
            </a:extLst>
          </p:cNvPr>
          <p:cNvSpPr txBox="1"/>
          <p:nvPr/>
        </p:nvSpPr>
        <p:spPr>
          <a:xfrm>
            <a:off x="7098982" y="811387"/>
            <a:ext cx="3336624" cy="523220"/>
          </a:xfrm>
          <a:prstGeom prst="rect">
            <a:avLst/>
          </a:prstGeom>
          <a:noFill/>
        </p:spPr>
        <p:txBody>
          <a:bodyPr wrap="square" rtlCol="0">
            <a:spAutoFit/>
          </a:bodyPr>
          <a:lstStyle/>
          <a:p>
            <a:r>
              <a:rPr lang="ja-JP" altLang="en-US" sz="1400" dirty="0">
                <a:latin typeface="メイリオ" panose="020B0604030504040204" pitchFamily="50" charset="-128"/>
                <a:ea typeface="メイリオ" panose="020B0604030504040204" pitchFamily="50" charset="-128"/>
              </a:rPr>
              <a:t>今</a:t>
            </a:r>
            <a:r>
              <a:rPr kumimoji="1" lang="ja-JP" altLang="en-US" sz="1400" dirty="0">
                <a:latin typeface="メイリオ" panose="020B0604030504040204" pitchFamily="50" charset="-128"/>
                <a:ea typeface="メイリオ" panose="020B0604030504040204" pitchFamily="50" charset="-128"/>
              </a:rPr>
              <a:t>年度の調査結果を農業委員会サポートシステムに入力するフロー</a:t>
            </a:r>
          </a:p>
        </p:txBody>
      </p:sp>
      <p:sp>
        <p:nvSpPr>
          <p:cNvPr id="37" name="正方形/長方形 36">
            <a:extLst>
              <a:ext uri="{FF2B5EF4-FFF2-40B4-BE49-F238E27FC236}">
                <a16:creationId xmlns:a16="http://schemas.microsoft.com/office/drawing/2014/main" id="{FFE7EF27-7728-2921-5660-80712F388FD7}"/>
              </a:ext>
            </a:extLst>
          </p:cNvPr>
          <p:cNvSpPr/>
          <p:nvPr/>
        </p:nvSpPr>
        <p:spPr>
          <a:xfrm>
            <a:off x="6649358" y="1375719"/>
            <a:ext cx="3993232" cy="368547"/>
          </a:xfrm>
          <a:prstGeom prst="rect">
            <a:avLst/>
          </a:prstGeom>
          <a:solidFill>
            <a:schemeClr val="bg1">
              <a:lumMod val="9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1200" kern="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rPr>
              <a:t>①令和</a:t>
            </a:r>
            <a:r>
              <a:rPr lang="en-US" altLang="ja-JP" sz="1200" kern="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200" kern="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rPr>
              <a:t>年度の</a:t>
            </a:r>
            <a:r>
              <a:rPr kumimoji="1" lang="ja-JP" altLang="en-US" sz="1200" b="0" i="0" u="none" strike="noStrike" kern="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調査結果を</a:t>
            </a:r>
            <a:r>
              <a:rPr lang="ja-JP" altLang="en-US" sz="1200" kern="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rPr>
              <a:t>過去分として保存</a:t>
            </a:r>
            <a:endParaRPr lang="en-US" altLang="ja-JP" sz="1200" kern="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200" b="0" i="0" u="none" strike="noStrike" kern="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P19</a:t>
            </a:r>
          </a:p>
        </p:txBody>
      </p:sp>
      <p:sp>
        <p:nvSpPr>
          <p:cNvPr id="38" name="右矢印 34">
            <a:extLst>
              <a:ext uri="{FF2B5EF4-FFF2-40B4-BE49-F238E27FC236}">
                <a16:creationId xmlns:a16="http://schemas.microsoft.com/office/drawing/2014/main" id="{C75C15B1-ED1A-99D4-AF87-C312E82B3B22}"/>
              </a:ext>
            </a:extLst>
          </p:cNvPr>
          <p:cNvSpPr/>
          <p:nvPr/>
        </p:nvSpPr>
        <p:spPr>
          <a:xfrm rot="5400000">
            <a:off x="8576888" y="1705076"/>
            <a:ext cx="269530" cy="410374"/>
          </a:xfrm>
          <a:prstGeom prst="rightArrow">
            <a:avLst/>
          </a:prstGeom>
          <a:solidFill>
            <a:srgbClr val="9BBB5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dirty="0">
              <a:ln>
                <a:noFill/>
              </a:ln>
              <a:solidFill>
                <a:srgbClr val="003300"/>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endParaRPr>
          </a:p>
        </p:txBody>
      </p:sp>
      <p:sp>
        <p:nvSpPr>
          <p:cNvPr id="39" name="正方形/長方形 38">
            <a:extLst>
              <a:ext uri="{FF2B5EF4-FFF2-40B4-BE49-F238E27FC236}">
                <a16:creationId xmlns:a16="http://schemas.microsoft.com/office/drawing/2014/main" id="{6222D709-D3EE-E4DF-EEF3-A542A422F1F9}"/>
              </a:ext>
            </a:extLst>
          </p:cNvPr>
          <p:cNvSpPr/>
          <p:nvPr/>
        </p:nvSpPr>
        <p:spPr>
          <a:xfrm>
            <a:off x="6649358" y="2112893"/>
            <a:ext cx="3993232" cy="370524"/>
          </a:xfrm>
          <a:prstGeom prst="rect">
            <a:avLst/>
          </a:prstGeom>
          <a:solidFill>
            <a:schemeClr val="bg1">
              <a:lumMod val="9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②「遊休農地の通し番号」のクリア</a:t>
            </a:r>
            <a:endParaRPr kumimoji="1" lang="en-US" altLang="ja-JP" sz="1200" b="0" i="0" u="none" strike="noStrike" kern="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sz="1200" kern="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P36</a:t>
            </a:r>
            <a:endParaRPr kumimoji="1" lang="en-US" altLang="ja-JP" sz="1200" b="0" i="0" u="none" strike="noStrike" kern="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テキスト ボックス 39">
            <a:extLst>
              <a:ext uri="{FF2B5EF4-FFF2-40B4-BE49-F238E27FC236}">
                <a16:creationId xmlns:a16="http://schemas.microsoft.com/office/drawing/2014/main" id="{138D78D8-06FC-60BA-E1BA-E26B0BE8915A}"/>
              </a:ext>
            </a:extLst>
          </p:cNvPr>
          <p:cNvSpPr txBox="1"/>
          <p:nvPr/>
        </p:nvSpPr>
        <p:spPr>
          <a:xfrm>
            <a:off x="7125968" y="6483911"/>
            <a:ext cx="3336624" cy="307777"/>
          </a:xfrm>
          <a:prstGeom prst="rect">
            <a:avLst/>
          </a:prstGeom>
          <a:noFill/>
        </p:spPr>
        <p:txBody>
          <a:bodyPr wrap="square" rtlCol="0">
            <a:spAutoFit/>
          </a:bodyPr>
          <a:lstStyle/>
          <a:p>
            <a:r>
              <a:rPr kumimoji="1" lang="en-US" altLang="ja-JP" sz="1400" dirty="0">
                <a:latin typeface="メイリオ" panose="020B0604030504040204" pitchFamily="50" charset="-128"/>
                <a:ea typeface="メイリオ" panose="020B0604030504040204" pitchFamily="50" charset="-128"/>
              </a:rPr>
              <a:t>※</a:t>
            </a:r>
            <a:r>
              <a:rPr kumimoji="1" lang="ja-JP" altLang="en-US" sz="1400" dirty="0">
                <a:latin typeface="メイリオ" panose="020B0604030504040204" pitchFamily="50" charset="-128"/>
                <a:ea typeface="メイリオ" panose="020B0604030504040204" pitchFamily="50" charset="-128"/>
              </a:rPr>
              <a:t>令和</a:t>
            </a:r>
            <a:r>
              <a:rPr kumimoji="1" lang="en-US" altLang="ja-JP" sz="1400" dirty="0">
                <a:latin typeface="メイリオ" panose="020B0604030504040204" pitchFamily="50" charset="-128"/>
                <a:ea typeface="メイリオ" panose="020B0604030504040204" pitchFamily="50" charset="-128"/>
              </a:rPr>
              <a:t>5</a:t>
            </a:r>
            <a:r>
              <a:rPr kumimoji="1" lang="ja-JP" altLang="en-US" sz="1400" dirty="0">
                <a:latin typeface="メイリオ" panose="020B0604030504040204" pitchFamily="50" charset="-128"/>
                <a:ea typeface="メイリオ" panose="020B0604030504040204" pitchFamily="50" charset="-128"/>
              </a:rPr>
              <a:t>年度以降も同様の流れとなる</a:t>
            </a:r>
          </a:p>
        </p:txBody>
      </p:sp>
      <p:sp>
        <p:nvSpPr>
          <p:cNvPr id="41" name="右矢印 34">
            <a:extLst>
              <a:ext uri="{FF2B5EF4-FFF2-40B4-BE49-F238E27FC236}">
                <a16:creationId xmlns:a16="http://schemas.microsoft.com/office/drawing/2014/main" id="{9321D211-5BA2-061B-B1BF-A41C3E31DA91}"/>
              </a:ext>
            </a:extLst>
          </p:cNvPr>
          <p:cNvSpPr/>
          <p:nvPr/>
        </p:nvSpPr>
        <p:spPr>
          <a:xfrm rot="5400000">
            <a:off x="8587631" y="2442436"/>
            <a:ext cx="263768" cy="410374"/>
          </a:xfrm>
          <a:prstGeom prst="rightArrow">
            <a:avLst/>
          </a:prstGeom>
          <a:solidFill>
            <a:srgbClr val="9BBB5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dirty="0">
              <a:ln>
                <a:noFill/>
              </a:ln>
              <a:solidFill>
                <a:srgbClr val="003300"/>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endParaRPr>
          </a:p>
        </p:txBody>
      </p:sp>
      <p:sp>
        <p:nvSpPr>
          <p:cNvPr id="42" name="正方形/長方形 41">
            <a:extLst>
              <a:ext uri="{FF2B5EF4-FFF2-40B4-BE49-F238E27FC236}">
                <a16:creationId xmlns:a16="http://schemas.microsoft.com/office/drawing/2014/main" id="{5D6483D8-19DD-CD68-0EB1-6B55FEC41A80}"/>
              </a:ext>
            </a:extLst>
          </p:cNvPr>
          <p:cNvSpPr/>
          <p:nvPr/>
        </p:nvSpPr>
        <p:spPr>
          <a:xfrm>
            <a:off x="1396139" y="3125263"/>
            <a:ext cx="2047532" cy="407643"/>
          </a:xfrm>
          <a:prstGeom prst="rect">
            <a:avLst/>
          </a:prstGeom>
          <a:solidFill>
            <a:schemeClr val="bg1">
              <a:lumMod val="95000"/>
            </a:schemeClr>
          </a:solidFill>
          <a:ln w="25400" cap="flat" cmpd="sng" algn="ctr">
            <a:no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④利用意向調査結果の入力</a:t>
            </a:r>
            <a:endParaRPr kumimoji="1" lang="en-US" altLang="ja-JP" sz="1200" b="0" i="0" u="none" strike="noStrike" kern="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sz="1200" kern="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P29</a:t>
            </a:r>
            <a:endParaRPr kumimoji="1" lang="en-US" sz="1200" b="0" i="0" u="none" strike="noStrike" kern="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正方形/長方形 42">
            <a:extLst>
              <a:ext uri="{FF2B5EF4-FFF2-40B4-BE49-F238E27FC236}">
                <a16:creationId xmlns:a16="http://schemas.microsoft.com/office/drawing/2014/main" id="{407A95DE-F326-37A4-065B-9C4DA25F043F}"/>
              </a:ext>
            </a:extLst>
          </p:cNvPr>
          <p:cNvSpPr/>
          <p:nvPr/>
        </p:nvSpPr>
        <p:spPr>
          <a:xfrm>
            <a:off x="1396139" y="2298064"/>
            <a:ext cx="2025787" cy="547835"/>
          </a:xfrm>
          <a:prstGeom prst="rect">
            <a:avLst/>
          </a:prstGeom>
          <a:solidFill>
            <a:schemeClr val="bg1">
              <a:lumMod val="9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②「遊休農地の通し番号」を自動設定</a:t>
            </a:r>
            <a:endParaRPr kumimoji="1" lang="en-US" altLang="ja-JP" sz="1200" b="0" i="0" u="none" strike="noStrike" kern="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200" b="0" i="0" u="none" strike="noStrike" kern="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P25</a:t>
            </a:r>
          </a:p>
        </p:txBody>
      </p:sp>
      <p:sp>
        <p:nvSpPr>
          <p:cNvPr id="44" name="正方形/長方形 43">
            <a:extLst>
              <a:ext uri="{FF2B5EF4-FFF2-40B4-BE49-F238E27FC236}">
                <a16:creationId xmlns:a16="http://schemas.microsoft.com/office/drawing/2014/main" id="{960BB967-905D-BA96-1257-E1DF430D64A7}"/>
              </a:ext>
            </a:extLst>
          </p:cNvPr>
          <p:cNvSpPr/>
          <p:nvPr/>
        </p:nvSpPr>
        <p:spPr>
          <a:xfrm>
            <a:off x="1364428" y="3887455"/>
            <a:ext cx="3993232" cy="408352"/>
          </a:xfrm>
          <a:prstGeom prst="rect">
            <a:avLst/>
          </a:prstGeom>
          <a:solidFill>
            <a:schemeClr val="bg1">
              <a:lumMod val="9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1200" kern="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rPr>
              <a:t>⑤</a:t>
            </a:r>
            <a:r>
              <a:rPr kumimoji="1" lang="ja-JP" altLang="en-US" sz="1200" b="0" i="0" u="none" strike="noStrike" kern="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遊休農地に対する措置状況・解消結果を入力する</a:t>
            </a:r>
            <a:endParaRPr kumimoji="1" lang="en-US" altLang="ja-JP" sz="1200" b="0" i="0" u="none" strike="noStrike" kern="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sz="1200" kern="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P34</a:t>
            </a:r>
            <a:endParaRPr kumimoji="1" lang="en-US" sz="1200" b="0" i="0" u="none" strike="noStrike" kern="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正方形/長方形 44">
            <a:extLst>
              <a:ext uri="{FF2B5EF4-FFF2-40B4-BE49-F238E27FC236}">
                <a16:creationId xmlns:a16="http://schemas.microsoft.com/office/drawing/2014/main" id="{8D189772-4B12-5AB7-59BB-E2F56C203753}"/>
              </a:ext>
            </a:extLst>
          </p:cNvPr>
          <p:cNvSpPr/>
          <p:nvPr/>
        </p:nvSpPr>
        <p:spPr>
          <a:xfrm>
            <a:off x="1447055" y="4533391"/>
            <a:ext cx="3993232" cy="381018"/>
          </a:xfrm>
          <a:prstGeom prst="rect">
            <a:avLst/>
          </a:prstGeom>
          <a:solidFill>
            <a:schemeClr val="bg1">
              <a:lumMod val="9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1200" kern="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rPr>
              <a:t>⑥</a:t>
            </a:r>
            <a:r>
              <a:rPr kumimoji="1" lang="ja-JP" altLang="en-US" sz="1200" b="0" i="0" u="none" strike="noStrike" kern="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国・県への報告様式を出力する</a:t>
            </a:r>
            <a:endParaRPr kumimoji="1" lang="en-US" altLang="ja-JP" sz="1200" b="0" i="0" u="none" strike="noStrike" kern="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200" b="0" i="0" u="none" strike="noStrike" kern="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P35</a:t>
            </a:r>
            <a:endParaRPr kumimoji="1" lang="en-US" sz="1200" b="0" i="0" u="none" strike="noStrike" kern="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 name="右矢印 34">
            <a:extLst>
              <a:ext uri="{FF2B5EF4-FFF2-40B4-BE49-F238E27FC236}">
                <a16:creationId xmlns:a16="http://schemas.microsoft.com/office/drawing/2014/main" id="{E5438D33-C060-2EBF-264D-B7E33A4D1424}"/>
              </a:ext>
            </a:extLst>
          </p:cNvPr>
          <p:cNvSpPr/>
          <p:nvPr/>
        </p:nvSpPr>
        <p:spPr>
          <a:xfrm rot="5400000">
            <a:off x="4331292" y="1901506"/>
            <a:ext cx="289431" cy="410374"/>
          </a:xfrm>
          <a:prstGeom prst="rightArrow">
            <a:avLst/>
          </a:prstGeom>
          <a:solidFill>
            <a:srgbClr val="9BBB5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dirty="0">
              <a:ln>
                <a:noFill/>
              </a:ln>
              <a:solidFill>
                <a:srgbClr val="003300"/>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endParaRPr>
          </a:p>
        </p:txBody>
      </p:sp>
      <p:sp>
        <p:nvSpPr>
          <p:cNvPr id="47" name="右矢印 36">
            <a:extLst>
              <a:ext uri="{FF2B5EF4-FFF2-40B4-BE49-F238E27FC236}">
                <a16:creationId xmlns:a16="http://schemas.microsoft.com/office/drawing/2014/main" id="{C93FAEF7-FF46-00FC-E9B1-A5E1D724C426}"/>
              </a:ext>
            </a:extLst>
          </p:cNvPr>
          <p:cNvSpPr/>
          <p:nvPr/>
        </p:nvSpPr>
        <p:spPr>
          <a:xfrm rot="5400000">
            <a:off x="2281407" y="3525609"/>
            <a:ext cx="286775" cy="410374"/>
          </a:xfrm>
          <a:prstGeom prst="rightArrow">
            <a:avLst/>
          </a:prstGeom>
          <a:solidFill>
            <a:srgbClr val="9BBB5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dirty="0">
              <a:ln>
                <a:noFill/>
              </a:ln>
              <a:solidFill>
                <a:srgbClr val="003300"/>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endParaRPr>
          </a:p>
        </p:txBody>
      </p:sp>
      <p:sp>
        <p:nvSpPr>
          <p:cNvPr id="48" name="正方形/長方形 47">
            <a:extLst>
              <a:ext uri="{FF2B5EF4-FFF2-40B4-BE49-F238E27FC236}">
                <a16:creationId xmlns:a16="http://schemas.microsoft.com/office/drawing/2014/main" id="{C7CA86B3-BBFF-12AC-0116-354F9A4535A6}"/>
              </a:ext>
            </a:extLst>
          </p:cNvPr>
          <p:cNvSpPr/>
          <p:nvPr/>
        </p:nvSpPr>
        <p:spPr>
          <a:xfrm>
            <a:off x="3520301" y="2292313"/>
            <a:ext cx="1862951" cy="460909"/>
          </a:xfrm>
          <a:prstGeom prst="rect">
            <a:avLst/>
          </a:prstGeom>
          <a:solidFill>
            <a:schemeClr val="bg1">
              <a:lumMod val="95000"/>
            </a:schemeClr>
          </a:solidFill>
          <a:ln w="25400" cap="flat" cmpd="sng" algn="ctr">
            <a:no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1200" kern="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rPr>
              <a:t>③</a:t>
            </a:r>
            <a:r>
              <a:rPr kumimoji="1" lang="ja-JP" altLang="en-US" sz="1200" b="0" i="0" u="none" strike="noStrike" kern="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非農地判断</a:t>
            </a:r>
            <a:r>
              <a:rPr lang="ja-JP" altLang="en-US" sz="1200" kern="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rPr>
              <a:t>結果の入力</a:t>
            </a:r>
            <a:endParaRPr lang="en-US" altLang="ja-JP" sz="1200" kern="0" dirty="0">
              <a:solidFill>
                <a:srgbClr val="003300"/>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200" b="0" i="0" u="none" strike="noStrike" kern="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P30 </a:t>
            </a:r>
            <a:r>
              <a:rPr kumimoji="1" lang="ja-JP" altLang="en-US" sz="1200" b="0" i="0" u="none" strike="noStrike" kern="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kern="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33</a:t>
            </a:r>
            <a:endParaRPr kumimoji="1" lang="en-US" sz="1200" b="0" i="0" u="none" strike="noStrike" kern="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 name="右矢印 34">
            <a:extLst>
              <a:ext uri="{FF2B5EF4-FFF2-40B4-BE49-F238E27FC236}">
                <a16:creationId xmlns:a16="http://schemas.microsoft.com/office/drawing/2014/main" id="{3EBE0E48-172E-051B-F7CC-CB3DA7E3E541}"/>
              </a:ext>
            </a:extLst>
          </p:cNvPr>
          <p:cNvSpPr/>
          <p:nvPr/>
        </p:nvSpPr>
        <p:spPr>
          <a:xfrm rot="5400000">
            <a:off x="2264315" y="1896200"/>
            <a:ext cx="289431" cy="410374"/>
          </a:xfrm>
          <a:prstGeom prst="rightArrow">
            <a:avLst/>
          </a:prstGeom>
          <a:solidFill>
            <a:srgbClr val="9BBB5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dirty="0">
              <a:ln>
                <a:noFill/>
              </a:ln>
              <a:solidFill>
                <a:srgbClr val="003300"/>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endParaRPr>
          </a:p>
        </p:txBody>
      </p:sp>
      <p:sp>
        <p:nvSpPr>
          <p:cNvPr id="50" name="右矢印 34">
            <a:extLst>
              <a:ext uri="{FF2B5EF4-FFF2-40B4-BE49-F238E27FC236}">
                <a16:creationId xmlns:a16="http://schemas.microsoft.com/office/drawing/2014/main" id="{3EF3926E-DCEB-2205-34BC-0E6E5C4ED553}"/>
              </a:ext>
            </a:extLst>
          </p:cNvPr>
          <p:cNvSpPr/>
          <p:nvPr/>
        </p:nvSpPr>
        <p:spPr>
          <a:xfrm rot="5400000">
            <a:off x="2315301" y="2777506"/>
            <a:ext cx="218987" cy="410374"/>
          </a:xfrm>
          <a:prstGeom prst="rightArrow">
            <a:avLst/>
          </a:prstGeom>
          <a:solidFill>
            <a:srgbClr val="9BBB5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dirty="0">
              <a:ln>
                <a:noFill/>
              </a:ln>
              <a:solidFill>
                <a:srgbClr val="003300"/>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endParaRPr>
          </a:p>
        </p:txBody>
      </p:sp>
      <p:sp>
        <p:nvSpPr>
          <p:cNvPr id="51" name="右矢印 36">
            <a:extLst>
              <a:ext uri="{FF2B5EF4-FFF2-40B4-BE49-F238E27FC236}">
                <a16:creationId xmlns:a16="http://schemas.microsoft.com/office/drawing/2014/main" id="{12836B7F-4A79-8D4A-9353-00401ECF9ACC}"/>
              </a:ext>
            </a:extLst>
          </p:cNvPr>
          <p:cNvSpPr/>
          <p:nvPr/>
        </p:nvSpPr>
        <p:spPr>
          <a:xfrm rot="5400000">
            <a:off x="4008591" y="3123898"/>
            <a:ext cx="966364" cy="410374"/>
          </a:xfrm>
          <a:prstGeom prst="rightArrow">
            <a:avLst/>
          </a:prstGeom>
          <a:solidFill>
            <a:srgbClr val="9BBB5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dirty="0">
              <a:ln>
                <a:noFill/>
              </a:ln>
              <a:solidFill>
                <a:srgbClr val="003300"/>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endParaRPr>
          </a:p>
        </p:txBody>
      </p:sp>
      <p:sp>
        <p:nvSpPr>
          <p:cNvPr id="52" name="右矢印 36">
            <a:extLst>
              <a:ext uri="{FF2B5EF4-FFF2-40B4-BE49-F238E27FC236}">
                <a16:creationId xmlns:a16="http://schemas.microsoft.com/office/drawing/2014/main" id="{85B93820-F109-6D1B-115B-20A16F0F2129}"/>
              </a:ext>
            </a:extLst>
          </p:cNvPr>
          <p:cNvSpPr/>
          <p:nvPr/>
        </p:nvSpPr>
        <p:spPr>
          <a:xfrm rot="5400000">
            <a:off x="3339237" y="4223770"/>
            <a:ext cx="208868" cy="410374"/>
          </a:xfrm>
          <a:prstGeom prst="rightArrow">
            <a:avLst/>
          </a:prstGeom>
          <a:solidFill>
            <a:srgbClr val="9BBB5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dirty="0">
              <a:ln>
                <a:noFill/>
              </a:ln>
              <a:solidFill>
                <a:srgbClr val="003300"/>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6481561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45432" y="1880696"/>
            <a:ext cx="10903914" cy="2684231"/>
          </a:xfrm>
        </p:spPr>
        <p:txBody>
          <a:bodyPr>
            <a:normAutofit/>
          </a:bodyPr>
          <a:lstStyle/>
          <a:p>
            <a:br>
              <a:rPr kumimoji="1" lang="en-US" altLang="ja-JP" b="0" dirty="0">
                <a:latin typeface="メイリオ" panose="020B0604030504040204" pitchFamily="50" charset="-128"/>
                <a:ea typeface="メイリオ" panose="020B0604030504040204" pitchFamily="50" charset="-128"/>
                <a:cs typeface="メイリオ" panose="020B0604030504040204" pitchFamily="50" charset="-128"/>
              </a:rPr>
            </a:br>
            <a:r>
              <a:rPr kumimoji="1" lang="en-US" altLang="ja-JP" b="0" dirty="0">
                <a:cs typeface="メイリオ" panose="020B0604030504040204" pitchFamily="50" charset="-128"/>
              </a:rPr>
              <a:t>3</a:t>
            </a:r>
            <a:r>
              <a:rPr lang="en-US" altLang="ja-JP" b="0" dirty="0">
                <a:latin typeface="メイリオ" panose="020B0604030504040204" pitchFamily="50" charset="-128"/>
                <a:ea typeface="メイリオ" panose="020B0604030504040204" pitchFamily="50" charset="-128"/>
              </a:rPr>
              <a:t>. </a:t>
            </a:r>
            <a:r>
              <a:rPr lang="ja-JP" altLang="en-US" b="0" dirty="0">
                <a:latin typeface="メイリオ" panose="020B0604030504040204" pitchFamily="50" charset="-128"/>
                <a:ea typeface="メイリオ" panose="020B0604030504040204" pitchFamily="50" charset="-128"/>
              </a:rPr>
              <a:t>実務操作</a:t>
            </a:r>
            <a:r>
              <a:rPr lang="en-US" altLang="ja-JP" b="0" dirty="0">
                <a:latin typeface="メイリオ" panose="020B0604030504040204" pitchFamily="50" charset="-128"/>
                <a:ea typeface="メイリオ" panose="020B0604030504040204" pitchFamily="50" charset="-128"/>
              </a:rPr>
              <a:t>_</a:t>
            </a:r>
            <a:r>
              <a:rPr lang="ja-JP" altLang="en-US" b="0" dirty="0">
                <a:latin typeface="メイリオ" panose="020B0604030504040204" pitchFamily="50" charset="-128"/>
                <a:ea typeface="メイリオ" panose="020B0604030504040204" pitchFamily="50" charset="-128"/>
              </a:rPr>
              <a:t>ＣＳＶ取込による農地台帳データの更新方法</a:t>
            </a:r>
            <a:br>
              <a:rPr lang="en-US" altLang="ja-JP" b="0" dirty="0">
                <a:latin typeface="メイリオ" panose="020B0604030504040204" pitchFamily="50" charset="-128"/>
                <a:ea typeface="メイリオ" panose="020B0604030504040204" pitchFamily="50" charset="-128"/>
              </a:rPr>
            </a:br>
            <a:endParaRPr kumimoji="1" lang="ja-JP" altLang="en-US" b="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 2"/>
          <p:cNvSpPr>
            <a:spLocks noGrp="1"/>
          </p:cNvSpPr>
          <p:nvPr>
            <p:ph type="sldNum" sz="quarter" idx="12"/>
          </p:nvPr>
        </p:nvSpPr>
        <p:spPr>
          <a:xfrm>
            <a:off x="9401472" y="64482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C1F8C8-5517-461A-8A7C-8010AC3E5418}" type="slidenum">
              <a:rPr kumimoji="1" lang="ja-JP" altLang="en-US" smtClean="0"/>
              <a:pPr/>
              <a:t>39</a:t>
            </a:fld>
            <a:endParaRPr kumimoji="1" lang="ja-JP" altLang="en-US" dirty="0"/>
          </a:p>
        </p:txBody>
      </p:sp>
    </p:spTree>
    <p:extLst>
      <p:ext uri="{BB962C8B-B14F-4D97-AF65-F5344CB8AC3E}">
        <p14:creationId xmlns:p14="http://schemas.microsoft.com/office/powerpoint/2010/main" val="1899035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    １</a:t>
            </a:r>
            <a:r>
              <a:rPr lang="en-US" altLang="ja-JP" dirty="0"/>
              <a:t>.</a:t>
            </a:r>
            <a:r>
              <a:rPr lang="ja-JP" altLang="en-US" dirty="0"/>
              <a:t>実務操作</a:t>
            </a:r>
            <a:r>
              <a:rPr lang="en-US" altLang="ja-JP" dirty="0"/>
              <a:t>_</a:t>
            </a:r>
            <a:r>
              <a:rPr lang="ja-JP" altLang="en-US" dirty="0"/>
              <a:t>地図管理の操作方法</a:t>
            </a:r>
            <a:endParaRPr kumimoji="1" lang="ja-JP" altLang="en-US" dirty="0"/>
          </a:p>
        </p:txBody>
      </p:sp>
    </p:spTree>
    <p:extLst>
      <p:ext uri="{BB962C8B-B14F-4D97-AF65-F5344CB8AC3E}">
        <p14:creationId xmlns:p14="http://schemas.microsoft.com/office/powerpoint/2010/main" val="39711610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69113C-AA94-4E41-BB2F-1EB56420CBB4}"/>
              </a:ext>
            </a:extLst>
          </p:cNvPr>
          <p:cNvSpPr>
            <a:spLocks noGrp="1"/>
          </p:cNvSpPr>
          <p:nvPr>
            <p:ph type="title"/>
          </p:nvPr>
        </p:nvSpPr>
        <p:spPr/>
        <p:txBody>
          <a:bodyPr/>
          <a:lstStyle/>
          <a:p>
            <a:r>
              <a:rPr lang="en-US" altLang="ja-JP" dirty="0"/>
              <a:t>3-1.</a:t>
            </a:r>
            <a:r>
              <a:rPr lang="ja-JP" altLang="en-US" dirty="0"/>
              <a:t>「一括更新補正」での機能一覧</a:t>
            </a:r>
          </a:p>
        </p:txBody>
      </p:sp>
      <p:sp>
        <p:nvSpPr>
          <p:cNvPr id="6" name="テキスト ボックス 5">
            <a:extLst>
              <a:ext uri="{FF2B5EF4-FFF2-40B4-BE49-F238E27FC236}">
                <a16:creationId xmlns:a16="http://schemas.microsoft.com/office/drawing/2014/main" id="{A1CD9A52-3553-419A-8631-B5516A4BD299}"/>
              </a:ext>
            </a:extLst>
          </p:cNvPr>
          <p:cNvSpPr txBox="1"/>
          <p:nvPr/>
        </p:nvSpPr>
        <p:spPr>
          <a:xfrm>
            <a:off x="5779384" y="595173"/>
            <a:ext cx="6125745" cy="5995231"/>
          </a:xfrm>
          <a:prstGeom prst="rect">
            <a:avLst/>
          </a:prstGeom>
          <a:noFill/>
        </p:spPr>
        <p:txBody>
          <a:bodyPr wrap="square">
            <a:spAutoFit/>
          </a:bodyPr>
          <a:lstStyle/>
          <a:p>
            <a:pPr lvl="0" algn="just">
              <a:lnSpc>
                <a:spcPts val="1800"/>
              </a:lnSpc>
            </a:pPr>
            <a:r>
              <a:rPr lang="ja-JP" altLang="en-US" sz="1600" kern="100" dirty="0">
                <a:effectLst/>
                <a:latin typeface="メイリオ" panose="020B0604030504040204" pitchFamily="50" charset="-128"/>
                <a:ea typeface="メイリオ" panose="020B0604030504040204" pitchFamily="50" charset="-128"/>
                <a:cs typeface="メイリオ" panose="020B0604030504040204" pitchFamily="50" charset="-128"/>
              </a:rPr>
              <a:t>①</a:t>
            </a:r>
            <a:r>
              <a:rPr lang="ja-JP" altLang="ja-JP" sz="1600" kern="100" dirty="0">
                <a:effectLst/>
                <a:latin typeface="メイリオ" panose="020B0604030504040204" pitchFamily="50" charset="-128"/>
                <a:ea typeface="メイリオ" panose="020B0604030504040204" pitchFamily="50" charset="-128"/>
                <a:cs typeface="メイリオ" panose="020B0604030504040204" pitchFamily="50" charset="-128"/>
              </a:rPr>
              <a:t>土地一括更新</a:t>
            </a:r>
            <a:endParaRPr lang="ja-JP" altLang="ja-JP" sz="16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1800"/>
              </a:lnSpc>
            </a:pPr>
            <a:r>
              <a:rPr lang="ja-JP" altLang="ja-JP" sz="1600" kern="100" dirty="0">
                <a:effectLst/>
                <a:latin typeface="メイリオ" panose="020B0604030504040204" pitchFamily="50" charset="-128"/>
                <a:ea typeface="メイリオ" panose="020B0604030504040204" pitchFamily="50" charset="-128"/>
                <a:cs typeface="メイリオ" panose="020B0604030504040204" pitchFamily="50" charset="-128"/>
              </a:rPr>
              <a:t>登録済みの土地データにおける各項目の値を</a:t>
            </a:r>
            <a:r>
              <a:rPr lang="ja-JP" altLang="en-US" sz="1600" kern="100" dirty="0">
                <a:latin typeface="メイリオ" panose="020B0604030504040204" pitchFamily="50" charset="-128"/>
                <a:ea typeface="メイリオ" panose="020B0604030504040204" pitchFamily="50" charset="-128"/>
                <a:cs typeface="メイリオ" panose="020B0604030504040204" pitchFamily="50" charset="-128"/>
              </a:rPr>
              <a:t>一括で更新</a:t>
            </a:r>
            <a:r>
              <a:rPr lang="ja-JP" altLang="ja-JP" sz="1600" kern="100" dirty="0">
                <a:effectLst/>
                <a:latin typeface="メイリオ" panose="020B0604030504040204" pitchFamily="50" charset="-128"/>
                <a:ea typeface="メイリオ" panose="020B0604030504040204" pitchFamily="50" charset="-128"/>
                <a:cs typeface="メイリオ" panose="020B0604030504040204" pitchFamily="50" charset="-128"/>
              </a:rPr>
              <a:t>。</a:t>
            </a:r>
            <a:endParaRPr lang="ja-JP" altLang="ja-JP" sz="16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1400"/>
              </a:lnSpc>
            </a:pPr>
            <a:r>
              <a:rPr lang="en-US" altLang="ja-JP" sz="1600" kern="100" dirty="0">
                <a:effectLst/>
                <a:latin typeface="メイリオ" panose="020B0604030504040204" pitchFamily="50" charset="-128"/>
                <a:ea typeface="メイリオ" panose="020B0604030504040204" pitchFamily="50" charset="-128"/>
                <a:cs typeface="メイリオ" panose="020B0604030504040204" pitchFamily="50" charset="-128"/>
              </a:rPr>
              <a:t> </a:t>
            </a:r>
            <a:endParaRPr lang="ja-JP" altLang="ja-JP" sz="16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lvl="0" algn="just">
              <a:lnSpc>
                <a:spcPts val="1800"/>
              </a:lnSpc>
            </a:pPr>
            <a:r>
              <a:rPr lang="ja-JP" altLang="en-US" sz="1600" kern="100" dirty="0">
                <a:effectLst/>
                <a:latin typeface="メイリオ" panose="020B0604030504040204" pitchFamily="50" charset="-128"/>
                <a:ea typeface="メイリオ" panose="020B0604030504040204" pitchFamily="50" charset="-128"/>
                <a:cs typeface="メイリオ" panose="020B0604030504040204" pitchFamily="50" charset="-128"/>
              </a:rPr>
              <a:t>②</a:t>
            </a:r>
            <a:r>
              <a:rPr lang="ja-JP" altLang="ja-JP" sz="1600" kern="100" dirty="0">
                <a:effectLst/>
                <a:latin typeface="メイリオ" panose="020B0604030504040204" pitchFamily="50" charset="-128"/>
                <a:ea typeface="メイリオ" panose="020B0604030504040204" pitchFamily="50" charset="-128"/>
                <a:cs typeface="メイリオ" panose="020B0604030504040204" pitchFamily="50" charset="-128"/>
              </a:rPr>
              <a:t>世帯員一括更新</a:t>
            </a:r>
            <a:endParaRPr lang="ja-JP" altLang="ja-JP" sz="16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1800"/>
              </a:lnSpc>
            </a:pPr>
            <a:r>
              <a:rPr lang="ja-JP" altLang="ja-JP" sz="1600" kern="100" dirty="0">
                <a:effectLst/>
                <a:latin typeface="メイリオ" panose="020B0604030504040204" pitchFamily="50" charset="-128"/>
                <a:ea typeface="メイリオ" panose="020B0604030504040204" pitchFamily="50" charset="-128"/>
                <a:cs typeface="メイリオ" panose="020B0604030504040204" pitchFamily="50" charset="-128"/>
              </a:rPr>
              <a:t>登録済みの世帯員データにおける各項目の値を</a:t>
            </a:r>
            <a:r>
              <a:rPr lang="ja-JP" altLang="en-US" sz="1600" kern="100" dirty="0">
                <a:latin typeface="メイリオ" panose="020B0604030504040204" pitchFamily="50" charset="-128"/>
                <a:ea typeface="メイリオ" panose="020B0604030504040204" pitchFamily="50" charset="-128"/>
                <a:cs typeface="メイリオ" panose="020B0604030504040204" pitchFamily="50" charset="-128"/>
              </a:rPr>
              <a:t>一括で</a:t>
            </a:r>
            <a:r>
              <a:rPr lang="ja-JP" altLang="ja-JP" sz="1600" kern="100" dirty="0">
                <a:effectLst/>
                <a:latin typeface="メイリオ" panose="020B0604030504040204" pitchFamily="50" charset="-128"/>
                <a:ea typeface="メイリオ" panose="020B0604030504040204" pitchFamily="50" charset="-128"/>
                <a:cs typeface="メイリオ" panose="020B0604030504040204" pitchFamily="50" charset="-128"/>
              </a:rPr>
              <a:t>更新</a:t>
            </a:r>
            <a:r>
              <a:rPr lang="ja-JP" altLang="en-US" sz="1600" kern="100"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ja-JP" sz="16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1400"/>
              </a:lnSpc>
            </a:pPr>
            <a:r>
              <a:rPr lang="en-US" altLang="ja-JP" sz="1600" kern="100" dirty="0">
                <a:effectLst/>
                <a:latin typeface="メイリオ" panose="020B0604030504040204" pitchFamily="50" charset="-128"/>
                <a:ea typeface="メイリオ" panose="020B0604030504040204" pitchFamily="50" charset="-128"/>
                <a:cs typeface="メイリオ" panose="020B0604030504040204" pitchFamily="50" charset="-128"/>
              </a:rPr>
              <a:t> </a:t>
            </a:r>
            <a:endParaRPr lang="ja-JP" altLang="ja-JP" sz="16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lvl="0" algn="just">
              <a:lnSpc>
                <a:spcPts val="1800"/>
              </a:lnSpc>
            </a:pPr>
            <a:r>
              <a:rPr lang="ja-JP" altLang="en-US" sz="1600" kern="100" dirty="0">
                <a:effectLst/>
                <a:latin typeface="メイリオ" panose="020B0604030504040204" pitchFamily="50" charset="-128"/>
                <a:ea typeface="メイリオ" panose="020B0604030504040204" pitchFamily="50" charset="-128"/>
                <a:cs typeface="メイリオ" panose="020B0604030504040204" pitchFamily="50" charset="-128"/>
              </a:rPr>
              <a:t>③</a:t>
            </a:r>
            <a:r>
              <a:rPr lang="ja-JP" altLang="ja-JP" sz="1600" kern="100" dirty="0">
                <a:effectLst/>
                <a:latin typeface="メイリオ" panose="020B0604030504040204" pitchFamily="50" charset="-128"/>
                <a:ea typeface="メイリオ" panose="020B0604030504040204" pitchFamily="50" charset="-128"/>
                <a:cs typeface="メイリオ" panose="020B0604030504040204" pitchFamily="50" charset="-128"/>
              </a:rPr>
              <a:t>経営体一括更新</a:t>
            </a:r>
            <a:endParaRPr lang="ja-JP" altLang="ja-JP" sz="16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1800"/>
              </a:lnSpc>
            </a:pPr>
            <a:r>
              <a:rPr lang="ja-JP" altLang="ja-JP" sz="1600" kern="100" dirty="0">
                <a:effectLst/>
                <a:latin typeface="メイリオ" panose="020B0604030504040204" pitchFamily="50" charset="-128"/>
                <a:ea typeface="メイリオ" panose="020B0604030504040204" pitchFamily="50" charset="-128"/>
                <a:cs typeface="メイリオ" panose="020B0604030504040204" pitchFamily="50" charset="-128"/>
              </a:rPr>
              <a:t>登録済みの農家・法人経営データにおける各項目の値を</a:t>
            </a:r>
            <a:r>
              <a:rPr lang="ja-JP" altLang="en-US" sz="1600" kern="100" dirty="0">
                <a:effectLst/>
                <a:latin typeface="メイリオ" panose="020B0604030504040204" pitchFamily="50" charset="-128"/>
                <a:ea typeface="メイリオ" panose="020B0604030504040204" pitchFamily="50" charset="-128"/>
                <a:cs typeface="メイリオ" panose="020B0604030504040204" pitchFamily="50" charset="-128"/>
              </a:rPr>
              <a:t>一括で</a:t>
            </a:r>
            <a:r>
              <a:rPr lang="ja-JP" altLang="ja-JP" sz="1600" kern="100" dirty="0">
                <a:effectLst/>
                <a:latin typeface="メイリオ" panose="020B0604030504040204" pitchFamily="50" charset="-128"/>
                <a:ea typeface="メイリオ" panose="020B0604030504040204" pitchFamily="50" charset="-128"/>
                <a:cs typeface="メイリオ" panose="020B0604030504040204" pitchFamily="50" charset="-128"/>
              </a:rPr>
              <a:t>更新。</a:t>
            </a:r>
            <a:endParaRPr lang="ja-JP" altLang="ja-JP" sz="16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1800"/>
              </a:lnSpc>
            </a:pPr>
            <a:r>
              <a:rPr lang="en-US" altLang="ja-JP" sz="1600" kern="100" dirty="0">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600" kern="100" dirty="0">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1800"/>
              </a:lnSpc>
            </a:pPr>
            <a:r>
              <a:rPr lang="ja-JP" altLang="en-US" sz="1600" kern="100" dirty="0">
                <a:effectLst/>
                <a:latin typeface="メイリオ" panose="020B0604030504040204" pitchFamily="50" charset="-128"/>
                <a:ea typeface="メイリオ" panose="020B0604030504040204" pitchFamily="50" charset="-128"/>
                <a:cs typeface="Times New Roman" panose="02020603050405020304" pitchFamily="18" charset="0"/>
              </a:rPr>
              <a:t>④</a:t>
            </a:r>
            <a:r>
              <a:rPr lang="ja-JP" altLang="ja-JP" sz="1600" kern="100" dirty="0">
                <a:effectLst/>
                <a:latin typeface="メイリオ" panose="020B0604030504040204" pitchFamily="50" charset="-128"/>
                <a:ea typeface="メイリオ" panose="020B0604030504040204" pitchFamily="50" charset="-128"/>
                <a:cs typeface="メイリオ" panose="020B0604030504040204" pitchFamily="50" charset="-128"/>
              </a:rPr>
              <a:t>土地一括登録</a:t>
            </a:r>
            <a:endParaRPr lang="ja-JP" altLang="ja-JP" sz="16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l">
              <a:lnSpc>
                <a:spcPts val="1800"/>
              </a:lnSpc>
            </a:pPr>
            <a:r>
              <a:rPr lang="ja-JP" altLang="ja-JP" sz="1600" kern="100" dirty="0">
                <a:effectLst/>
                <a:latin typeface="メイリオ" panose="020B0604030504040204" pitchFamily="50" charset="-128"/>
                <a:ea typeface="メイリオ" panose="020B0604030504040204" pitchFamily="50" charset="-128"/>
                <a:cs typeface="メイリオ" panose="020B0604030504040204" pitchFamily="50" charset="-128"/>
              </a:rPr>
              <a:t>新たな土地データを</a:t>
            </a:r>
            <a:r>
              <a:rPr lang="ja-JP" altLang="en-US" sz="1600" kern="100" dirty="0">
                <a:effectLst/>
                <a:latin typeface="メイリオ" panose="020B0604030504040204" pitchFamily="50" charset="-128"/>
                <a:ea typeface="メイリオ" panose="020B0604030504040204" pitchFamily="50" charset="-128"/>
                <a:cs typeface="メイリオ" panose="020B0604030504040204" pitchFamily="50" charset="-128"/>
              </a:rPr>
              <a:t>一括で</a:t>
            </a:r>
            <a:r>
              <a:rPr lang="ja-JP" altLang="ja-JP" sz="1600" kern="100" dirty="0">
                <a:effectLst/>
                <a:latin typeface="メイリオ" panose="020B0604030504040204" pitchFamily="50" charset="-128"/>
                <a:ea typeface="メイリオ" panose="020B0604030504040204" pitchFamily="50" charset="-128"/>
                <a:cs typeface="メイリオ" panose="020B0604030504040204" pitchFamily="50" charset="-128"/>
              </a:rPr>
              <a:t>登録。</a:t>
            </a:r>
            <a:endParaRPr lang="ja-JP" altLang="ja-JP" sz="16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l">
              <a:lnSpc>
                <a:spcPts val="1800"/>
              </a:lnSpc>
            </a:pPr>
            <a:r>
              <a:rPr lang="en-US" altLang="ja-JP" sz="1600" kern="100" dirty="0">
                <a:effectLst/>
                <a:latin typeface="メイリオ" panose="020B0604030504040204" pitchFamily="50" charset="-128"/>
                <a:ea typeface="メイリオ" panose="020B0604030504040204" pitchFamily="50" charset="-128"/>
                <a:cs typeface="メイリオ" panose="020B0604030504040204" pitchFamily="50" charset="-128"/>
              </a:rPr>
              <a:t> </a:t>
            </a:r>
            <a:endParaRPr lang="ja-JP" altLang="ja-JP" sz="16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lvl="0" algn="l">
              <a:lnSpc>
                <a:spcPts val="1800"/>
              </a:lnSpc>
            </a:pPr>
            <a:r>
              <a:rPr lang="ja-JP" altLang="en-US" sz="1600" kern="100" dirty="0">
                <a:latin typeface="メイリオ" panose="020B0604030504040204" pitchFamily="50" charset="-128"/>
                <a:ea typeface="メイリオ" panose="020B0604030504040204" pitchFamily="50" charset="-128"/>
                <a:cs typeface="メイリオ" panose="020B0604030504040204" pitchFamily="50" charset="-128"/>
              </a:rPr>
              <a:t>⑤</a:t>
            </a:r>
            <a:r>
              <a:rPr lang="ja-JP" altLang="ja-JP" sz="1600" kern="100" dirty="0">
                <a:effectLst/>
                <a:latin typeface="メイリオ" panose="020B0604030504040204" pitchFamily="50" charset="-128"/>
                <a:ea typeface="メイリオ" panose="020B0604030504040204" pitchFamily="50" charset="-128"/>
                <a:cs typeface="メイリオ" panose="020B0604030504040204" pitchFamily="50" charset="-128"/>
              </a:rPr>
              <a:t>土地一括削除</a:t>
            </a:r>
            <a:endParaRPr lang="ja-JP" altLang="ja-JP" sz="16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1800"/>
              </a:lnSpc>
            </a:pPr>
            <a:r>
              <a:rPr lang="ja-JP" altLang="ja-JP" sz="1600" kern="100" dirty="0">
                <a:effectLst/>
                <a:latin typeface="メイリオ" panose="020B0604030504040204" pitchFamily="50" charset="-128"/>
                <a:ea typeface="メイリオ" panose="020B0604030504040204" pitchFamily="50" charset="-128"/>
                <a:cs typeface="メイリオ" panose="020B0604030504040204" pitchFamily="50" charset="-128"/>
              </a:rPr>
              <a:t>登録済みの土地データを</a:t>
            </a:r>
            <a:r>
              <a:rPr lang="ja-JP" altLang="en-US" sz="1600" kern="100" dirty="0">
                <a:effectLst/>
                <a:latin typeface="メイリオ" panose="020B0604030504040204" pitchFamily="50" charset="-128"/>
                <a:ea typeface="メイリオ" panose="020B0604030504040204" pitchFamily="50" charset="-128"/>
                <a:cs typeface="メイリオ" panose="020B0604030504040204" pitchFamily="50" charset="-128"/>
              </a:rPr>
              <a:t>一括で</a:t>
            </a:r>
            <a:r>
              <a:rPr lang="ja-JP" altLang="ja-JP" sz="1600" kern="100" dirty="0">
                <a:effectLst/>
                <a:latin typeface="メイリオ" panose="020B0604030504040204" pitchFamily="50" charset="-128"/>
                <a:ea typeface="メイリオ" panose="020B0604030504040204" pitchFamily="50" charset="-128"/>
                <a:cs typeface="メイリオ" panose="020B0604030504040204" pitchFamily="50" charset="-128"/>
              </a:rPr>
              <a:t>削除。</a:t>
            </a:r>
            <a:endParaRPr lang="ja-JP" altLang="ja-JP" sz="16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l">
              <a:lnSpc>
                <a:spcPts val="1800"/>
              </a:lnSpc>
            </a:pPr>
            <a:r>
              <a:rPr lang="en-US" altLang="ja-JP" sz="1600" kern="100" dirty="0">
                <a:effectLst/>
                <a:latin typeface="メイリオ" panose="020B0604030504040204" pitchFamily="50" charset="-128"/>
                <a:ea typeface="メイリオ" panose="020B0604030504040204" pitchFamily="50" charset="-128"/>
                <a:cs typeface="メイリオ" panose="020B0604030504040204" pitchFamily="50" charset="-128"/>
              </a:rPr>
              <a:t> </a:t>
            </a:r>
            <a:endParaRPr lang="ja-JP" altLang="ja-JP" sz="16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lvl="0" algn="l">
              <a:lnSpc>
                <a:spcPts val="1800"/>
              </a:lnSpc>
            </a:pPr>
            <a:r>
              <a:rPr lang="ja-JP" altLang="en-US" sz="1600" kern="100" dirty="0">
                <a:effectLst/>
                <a:latin typeface="メイリオ" panose="020B0604030504040204" pitchFamily="50" charset="-128"/>
                <a:ea typeface="メイリオ" panose="020B0604030504040204" pitchFamily="50" charset="-128"/>
                <a:cs typeface="メイリオ" panose="020B0604030504040204" pitchFamily="50" charset="-128"/>
              </a:rPr>
              <a:t>⑥</a:t>
            </a:r>
            <a:r>
              <a:rPr lang="ja-JP" altLang="ja-JP" sz="1600" kern="100" dirty="0">
                <a:effectLst/>
                <a:latin typeface="メイリオ" panose="020B0604030504040204" pitchFamily="50" charset="-128"/>
                <a:ea typeface="メイリオ" panose="020B0604030504040204" pitchFamily="50" charset="-128"/>
                <a:cs typeface="メイリオ" panose="020B0604030504040204" pitchFamily="50" charset="-128"/>
              </a:rPr>
              <a:t>農家法人世帯員一括登録</a:t>
            </a:r>
            <a:endParaRPr lang="ja-JP" altLang="ja-JP" sz="16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1800"/>
              </a:lnSpc>
            </a:pPr>
            <a:r>
              <a:rPr lang="ja-JP" altLang="ja-JP" sz="1600" kern="100" dirty="0">
                <a:effectLst/>
                <a:latin typeface="メイリオ" panose="020B0604030504040204" pitchFamily="50" charset="-128"/>
                <a:ea typeface="メイリオ" panose="020B0604030504040204" pitchFamily="50" charset="-128"/>
                <a:cs typeface="メイリオ" panose="020B0604030504040204" pitchFamily="50" charset="-128"/>
              </a:rPr>
              <a:t>新たな世帯員データとそれに紐付く農家・法人経営データを</a:t>
            </a:r>
            <a:r>
              <a:rPr lang="ja-JP" altLang="en-US" sz="1600" kern="100" dirty="0">
                <a:effectLst/>
                <a:latin typeface="メイリオ" panose="020B0604030504040204" pitchFamily="50" charset="-128"/>
                <a:ea typeface="メイリオ" panose="020B0604030504040204" pitchFamily="50" charset="-128"/>
                <a:cs typeface="メイリオ" panose="020B0604030504040204" pitchFamily="50" charset="-128"/>
              </a:rPr>
              <a:t>一括で</a:t>
            </a:r>
            <a:r>
              <a:rPr lang="ja-JP" altLang="ja-JP" sz="1600" kern="100" dirty="0">
                <a:effectLst/>
                <a:latin typeface="メイリオ" panose="020B0604030504040204" pitchFamily="50" charset="-128"/>
                <a:ea typeface="メイリオ" panose="020B0604030504040204" pitchFamily="50" charset="-128"/>
                <a:cs typeface="メイリオ" panose="020B0604030504040204" pitchFamily="50" charset="-128"/>
              </a:rPr>
              <a:t>登録。</a:t>
            </a:r>
            <a:endParaRPr lang="ja-JP" altLang="ja-JP" sz="16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l">
              <a:lnSpc>
                <a:spcPts val="1800"/>
              </a:lnSpc>
            </a:pPr>
            <a:r>
              <a:rPr lang="en-US" altLang="ja-JP" sz="1600" kern="100" dirty="0">
                <a:effectLst/>
                <a:latin typeface="メイリオ" panose="020B0604030504040204" pitchFamily="50" charset="-128"/>
                <a:ea typeface="メイリオ" panose="020B0604030504040204" pitchFamily="50" charset="-128"/>
                <a:cs typeface="メイリオ" panose="020B0604030504040204" pitchFamily="50" charset="-128"/>
              </a:rPr>
              <a:t> </a:t>
            </a:r>
            <a:endParaRPr lang="ja-JP" altLang="ja-JP" sz="16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lvl="0" algn="l">
              <a:lnSpc>
                <a:spcPts val="1800"/>
              </a:lnSpc>
            </a:pPr>
            <a:r>
              <a:rPr lang="ja-JP" altLang="en-US" sz="1600" kern="100" dirty="0">
                <a:effectLst/>
                <a:latin typeface="メイリオ" panose="020B0604030504040204" pitchFamily="50" charset="-128"/>
                <a:ea typeface="メイリオ" panose="020B0604030504040204" pitchFamily="50" charset="-128"/>
                <a:cs typeface="メイリオ" panose="020B0604030504040204" pitchFamily="50" charset="-128"/>
              </a:rPr>
              <a:t>⑦</a:t>
            </a:r>
            <a:r>
              <a:rPr lang="ja-JP" altLang="ja-JP" sz="1600" kern="100" dirty="0">
                <a:effectLst/>
                <a:latin typeface="メイリオ" panose="020B0604030504040204" pitchFamily="50" charset="-128"/>
                <a:ea typeface="メイリオ" panose="020B0604030504040204" pitchFamily="50" charset="-128"/>
                <a:cs typeface="メイリオ" panose="020B0604030504040204" pitchFamily="50" charset="-128"/>
              </a:rPr>
              <a:t>農家法人世帯員一括削除</a:t>
            </a:r>
            <a:endParaRPr lang="ja-JP" altLang="ja-JP" sz="16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1800"/>
              </a:lnSpc>
            </a:pPr>
            <a:r>
              <a:rPr lang="ja-JP" altLang="ja-JP" sz="1600" kern="100" dirty="0">
                <a:effectLst/>
                <a:latin typeface="メイリオ" panose="020B0604030504040204" pitchFamily="50" charset="-128"/>
                <a:ea typeface="メイリオ" panose="020B0604030504040204" pitchFamily="50" charset="-128"/>
                <a:cs typeface="メイリオ" panose="020B0604030504040204" pitchFamily="50" charset="-128"/>
              </a:rPr>
              <a:t>登録済みの世帯員データと所属する世帯員／構成員が存在しなくなった農家・法人経営データを</a:t>
            </a:r>
            <a:r>
              <a:rPr lang="ja-JP" altLang="en-US" sz="1600" kern="100" dirty="0">
                <a:latin typeface="メイリオ" panose="020B0604030504040204" pitchFamily="50" charset="-128"/>
                <a:ea typeface="メイリオ" panose="020B0604030504040204" pitchFamily="50" charset="-128"/>
                <a:cs typeface="メイリオ" panose="020B0604030504040204" pitchFamily="50" charset="-128"/>
              </a:rPr>
              <a:t>一括で</a:t>
            </a:r>
            <a:r>
              <a:rPr lang="ja-JP" altLang="ja-JP" sz="1600" kern="100" dirty="0">
                <a:effectLst/>
                <a:latin typeface="メイリオ" panose="020B0604030504040204" pitchFamily="50" charset="-128"/>
                <a:ea typeface="メイリオ" panose="020B0604030504040204" pitchFamily="50" charset="-128"/>
                <a:cs typeface="メイリオ" panose="020B0604030504040204" pitchFamily="50" charset="-128"/>
              </a:rPr>
              <a:t>削除。</a:t>
            </a:r>
            <a:endParaRPr lang="ja-JP" altLang="ja-JP" sz="16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1800"/>
              </a:lnSpc>
            </a:pPr>
            <a:r>
              <a:rPr lang="en-US" altLang="ja-JP" sz="1600" kern="100" dirty="0">
                <a:effectLst/>
                <a:latin typeface="メイリオ" panose="020B0604030504040204" pitchFamily="50" charset="-128"/>
                <a:ea typeface="メイリオ" panose="020B0604030504040204" pitchFamily="50" charset="-128"/>
                <a:cs typeface="メイリオ" panose="020B0604030504040204" pitchFamily="50" charset="-128"/>
              </a:rPr>
              <a:t> </a:t>
            </a:r>
            <a:endParaRPr lang="ja-JP" altLang="ja-JP" sz="16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lvl="0" algn="l">
              <a:lnSpc>
                <a:spcPts val="1800"/>
              </a:lnSpc>
            </a:pPr>
            <a:r>
              <a:rPr lang="ja-JP" altLang="en-US" sz="1600" kern="100" dirty="0">
                <a:effectLst/>
                <a:latin typeface="メイリオ" panose="020B0604030504040204" pitchFamily="50" charset="-128"/>
                <a:ea typeface="メイリオ" panose="020B0604030504040204" pitchFamily="50" charset="-128"/>
                <a:cs typeface="メイリオ" panose="020B0604030504040204" pitchFamily="50" charset="-128"/>
              </a:rPr>
              <a:t>⑧</a:t>
            </a:r>
            <a:r>
              <a:rPr lang="ja-JP" altLang="ja-JP" sz="1600" kern="100" dirty="0">
                <a:effectLst/>
                <a:latin typeface="メイリオ" panose="020B0604030504040204" pitchFamily="50" charset="-128"/>
                <a:ea typeface="メイリオ" panose="020B0604030504040204" pitchFamily="50" charset="-128"/>
                <a:cs typeface="メイリオ" panose="020B0604030504040204" pitchFamily="50" charset="-128"/>
              </a:rPr>
              <a:t>地番一括更新</a:t>
            </a:r>
            <a:endParaRPr lang="ja-JP" altLang="ja-JP" sz="16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ts val="1800"/>
              </a:lnSpc>
            </a:pPr>
            <a:r>
              <a:rPr lang="ja-JP" altLang="ja-JP" sz="1600" kern="100" dirty="0">
                <a:effectLst/>
                <a:latin typeface="メイリオ" panose="020B0604030504040204" pitchFamily="50" charset="-128"/>
                <a:ea typeface="メイリオ" panose="020B0604030504040204" pitchFamily="50" charset="-128"/>
                <a:cs typeface="メイリオ" panose="020B0604030504040204" pitchFamily="50" charset="-128"/>
              </a:rPr>
              <a:t>登録済みの土地データ</a:t>
            </a:r>
            <a:r>
              <a:rPr lang="ja-JP" altLang="en-US" sz="1600" kern="100" dirty="0">
                <a:effectLst/>
                <a:latin typeface="メイリオ" panose="020B0604030504040204" pitchFamily="50" charset="-128"/>
                <a:ea typeface="メイリオ" panose="020B0604030504040204" pitchFamily="50" charset="-128"/>
                <a:cs typeface="メイリオ" panose="020B0604030504040204" pitchFamily="50" charset="-128"/>
              </a:rPr>
              <a:t>の</a:t>
            </a:r>
            <a:r>
              <a:rPr lang="ja-JP" altLang="ja-JP" sz="1600" kern="100" dirty="0">
                <a:effectLst/>
                <a:latin typeface="メイリオ" panose="020B0604030504040204" pitchFamily="50" charset="-128"/>
                <a:ea typeface="メイリオ" panose="020B0604030504040204" pitchFamily="50" charset="-128"/>
                <a:cs typeface="メイリオ" panose="020B0604030504040204" pitchFamily="50" charset="-128"/>
              </a:rPr>
              <a:t>地番</a:t>
            </a:r>
            <a:r>
              <a:rPr lang="ja-JP" altLang="en-US" sz="1600" kern="100" dirty="0">
                <a:effectLst/>
                <a:latin typeface="メイリオ" panose="020B0604030504040204" pitchFamily="50" charset="-128"/>
                <a:ea typeface="メイリオ" panose="020B0604030504040204" pitchFamily="50" charset="-128"/>
                <a:cs typeface="メイリオ" panose="020B0604030504040204" pitchFamily="50" charset="-128"/>
              </a:rPr>
              <a:t>情報</a:t>
            </a:r>
            <a:r>
              <a:rPr lang="ja-JP" altLang="ja-JP" sz="1600" kern="100" dirty="0">
                <a:effectLst/>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1600" kern="100" dirty="0">
                <a:latin typeface="メイリオ" panose="020B0604030504040204" pitchFamily="50" charset="-128"/>
                <a:ea typeface="メイリオ" panose="020B0604030504040204" pitchFamily="50" charset="-128"/>
                <a:cs typeface="メイリオ" panose="020B0604030504040204" pitchFamily="50" charset="-128"/>
              </a:rPr>
              <a:t>新しい地番情報に変更する。</a:t>
            </a:r>
            <a:endParaRPr lang="ja-JP" altLang="ja-JP" sz="16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9" name="図 8">
            <a:extLst>
              <a:ext uri="{FF2B5EF4-FFF2-40B4-BE49-F238E27FC236}">
                <a16:creationId xmlns:a16="http://schemas.microsoft.com/office/drawing/2014/main" id="{70F8CEA4-E399-4763-B183-E5DAD95E853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3162" y="1052736"/>
            <a:ext cx="5682487" cy="4608512"/>
          </a:xfrm>
          <a:prstGeom prst="rect">
            <a:avLst/>
          </a:prstGeom>
        </p:spPr>
      </p:pic>
      <p:pic>
        <p:nvPicPr>
          <p:cNvPr id="5" name="図 4">
            <a:extLst>
              <a:ext uri="{FF2B5EF4-FFF2-40B4-BE49-F238E27FC236}">
                <a16:creationId xmlns:a16="http://schemas.microsoft.com/office/drawing/2014/main" id="{AF8F135B-6847-43BA-A84D-5CB486F3961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
          <a:stretch/>
        </p:blipFill>
        <p:spPr>
          <a:xfrm>
            <a:off x="122979" y="1010265"/>
            <a:ext cx="5682487" cy="547836"/>
          </a:xfrm>
          <a:prstGeom prst="rect">
            <a:avLst/>
          </a:prstGeom>
        </p:spPr>
      </p:pic>
    </p:spTree>
    <p:extLst>
      <p:ext uri="{BB962C8B-B14F-4D97-AF65-F5344CB8AC3E}">
        <p14:creationId xmlns:p14="http://schemas.microsoft.com/office/powerpoint/2010/main" val="9914446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BD93CEE-38A9-4F0C-B720-E067811339B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39416" y="1329850"/>
            <a:ext cx="8375129" cy="5337908"/>
          </a:xfrm>
          <a:prstGeom prst="rect">
            <a:avLst/>
          </a:prstGeom>
        </p:spPr>
      </p:pic>
      <p:pic>
        <p:nvPicPr>
          <p:cNvPr id="28" name="図 27" descr="グラフィカル ユーザー インターフェイス, アプリケーション, Word&#10;&#10;自動的に生成された説明">
            <a:extLst>
              <a:ext uri="{FF2B5EF4-FFF2-40B4-BE49-F238E27FC236}">
                <a16:creationId xmlns:a16="http://schemas.microsoft.com/office/drawing/2014/main" id="{4EF5EDB5-2057-4056-A5C6-61951B67623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112224" y="2295658"/>
            <a:ext cx="3891112" cy="1685242"/>
          </a:xfrm>
          <a:prstGeom prst="rect">
            <a:avLst/>
          </a:prstGeom>
          <a:ln w="19050">
            <a:solidFill>
              <a:srgbClr val="FF0000"/>
            </a:solidFill>
          </a:ln>
        </p:spPr>
      </p:pic>
      <p:cxnSp>
        <p:nvCxnSpPr>
          <p:cNvPr id="31" name="直線コネクタ 30">
            <a:extLst>
              <a:ext uri="{FF2B5EF4-FFF2-40B4-BE49-F238E27FC236}">
                <a16:creationId xmlns:a16="http://schemas.microsoft.com/office/drawing/2014/main" id="{64B89DD4-098C-4041-A4DC-E55DECEC3B31}"/>
              </a:ext>
            </a:extLst>
          </p:cNvPr>
          <p:cNvCxnSpPr>
            <a:cxnSpLocks/>
            <a:stCxn id="28" idx="1"/>
          </p:cNvCxnSpPr>
          <p:nvPr/>
        </p:nvCxnSpPr>
        <p:spPr>
          <a:xfrm flipH="1" flipV="1">
            <a:off x="2135560" y="2204864"/>
            <a:ext cx="5976664" cy="933415"/>
          </a:xfrm>
          <a:prstGeom prst="line">
            <a:avLst/>
          </a:prstGeom>
          <a:ln w="19050">
            <a:headEnd type="none" w="med" len="med"/>
            <a:tailEnd type="arrow" w="med" len="med"/>
          </a:ln>
        </p:spPr>
        <p:style>
          <a:lnRef idx="1">
            <a:schemeClr val="accent2"/>
          </a:lnRef>
          <a:fillRef idx="0">
            <a:schemeClr val="accent2"/>
          </a:fillRef>
          <a:effectRef idx="0">
            <a:schemeClr val="accent2"/>
          </a:effectRef>
          <a:fontRef idx="minor">
            <a:schemeClr val="tx1"/>
          </a:fontRef>
        </p:style>
      </p:cxnSp>
      <p:sp>
        <p:nvSpPr>
          <p:cNvPr id="42" name="コンテンツ プレースホルダー 2">
            <a:extLst>
              <a:ext uri="{FF2B5EF4-FFF2-40B4-BE49-F238E27FC236}">
                <a16:creationId xmlns:a16="http://schemas.microsoft.com/office/drawing/2014/main" id="{54AB6999-692B-4B32-BE7A-E0EEAD22A064}"/>
              </a:ext>
            </a:extLst>
          </p:cNvPr>
          <p:cNvSpPr txBox="1">
            <a:spLocks/>
          </p:cNvSpPr>
          <p:nvPr/>
        </p:nvSpPr>
        <p:spPr>
          <a:xfrm>
            <a:off x="551384" y="764704"/>
            <a:ext cx="10515600" cy="4029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a:lstStyle>
          <a:p>
            <a:pPr marL="0" indent="0">
              <a:buFont typeface="Wingdings 2" pitchFamily="18" charset="2"/>
              <a:buNone/>
            </a:pPr>
            <a:r>
              <a:rPr lang="ja-JP" altLang="en-US" sz="1800" dirty="0">
                <a:latin typeface="メイリオ" panose="020B0604030504040204" pitchFamily="50" charset="-128"/>
                <a:ea typeface="メイリオ" panose="020B0604030504040204" pitchFamily="50" charset="-128"/>
              </a:rPr>
              <a:t>（１）行いたい処理を選択する</a:t>
            </a:r>
            <a:endParaRPr lang="en-US" altLang="ja-JP" sz="1800" dirty="0">
              <a:solidFill>
                <a:srgbClr val="FF0000"/>
              </a:solidFill>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13074A45-215A-4CC3-97FC-5D8B3CFF6F95}"/>
              </a:ext>
            </a:extLst>
          </p:cNvPr>
          <p:cNvPicPr>
            <a:picLocks noChangeAspect="1"/>
          </p:cNvPicPr>
          <p:nvPr/>
        </p:nvPicPr>
        <p:blipFill>
          <a:blip r:embed="rId4"/>
          <a:stretch>
            <a:fillRect/>
          </a:stretch>
        </p:blipFill>
        <p:spPr>
          <a:xfrm>
            <a:off x="5026980" y="2119320"/>
            <a:ext cx="717463" cy="171087"/>
          </a:xfrm>
          <a:prstGeom prst="rect">
            <a:avLst/>
          </a:prstGeom>
        </p:spPr>
      </p:pic>
      <p:sp>
        <p:nvSpPr>
          <p:cNvPr id="3" name="タイトル 2">
            <a:extLst>
              <a:ext uri="{FF2B5EF4-FFF2-40B4-BE49-F238E27FC236}">
                <a16:creationId xmlns:a16="http://schemas.microsoft.com/office/drawing/2014/main" id="{B467DD26-637F-4DB7-B669-5CCE0AB3BB5B}"/>
              </a:ext>
            </a:extLst>
          </p:cNvPr>
          <p:cNvSpPr>
            <a:spLocks noGrp="1"/>
          </p:cNvSpPr>
          <p:nvPr>
            <p:ph type="title"/>
          </p:nvPr>
        </p:nvSpPr>
        <p:spPr>
          <a:xfrm>
            <a:off x="237358" y="162418"/>
            <a:ext cx="9854566" cy="547835"/>
          </a:xfrm>
        </p:spPr>
        <p:txBody>
          <a:bodyPr/>
          <a:lstStyle/>
          <a:p>
            <a:r>
              <a:rPr lang="en-US" altLang="ja-JP" dirty="0"/>
              <a:t>3-2</a:t>
            </a:r>
            <a:r>
              <a:rPr lang="ja-JP" altLang="en-US" dirty="0"/>
              <a:t>．一括更新補正機能を使う（</a:t>
            </a:r>
            <a:r>
              <a:rPr lang="en-US" altLang="ja-JP" dirty="0"/>
              <a:t>1/4</a:t>
            </a:r>
            <a:r>
              <a:rPr lang="ja-JP" altLang="en-US" dirty="0"/>
              <a:t>）　機能名：</a:t>
            </a:r>
            <a:r>
              <a:rPr lang="en-US" altLang="ja-JP" dirty="0"/>
              <a:t>[</a:t>
            </a:r>
            <a:r>
              <a:rPr lang="ja-JP" altLang="en-US" dirty="0"/>
              <a:t>台帳・地図補正</a:t>
            </a:r>
            <a:r>
              <a:rPr lang="en-US" altLang="ja-JP" dirty="0"/>
              <a:t>]-[</a:t>
            </a:r>
            <a:r>
              <a:rPr lang="ja-JP" altLang="en-US" dirty="0"/>
              <a:t>一括更新補正</a:t>
            </a:r>
            <a:r>
              <a:rPr lang="en-US" altLang="ja-JP" dirty="0"/>
              <a:t>]</a:t>
            </a:r>
            <a:endParaRPr lang="ja-JP" altLang="en-US" dirty="0"/>
          </a:p>
        </p:txBody>
      </p:sp>
      <p:pic>
        <p:nvPicPr>
          <p:cNvPr id="8" name="図 7">
            <a:extLst>
              <a:ext uri="{FF2B5EF4-FFF2-40B4-BE49-F238E27FC236}">
                <a16:creationId xmlns:a16="http://schemas.microsoft.com/office/drawing/2014/main" id="{F874A1DF-0748-4740-9240-BD1AF70CAC9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
          <a:stretch/>
        </p:blipFill>
        <p:spPr>
          <a:xfrm>
            <a:off x="839416" y="1333704"/>
            <a:ext cx="8375129" cy="542792"/>
          </a:xfrm>
          <a:prstGeom prst="rect">
            <a:avLst/>
          </a:prstGeom>
        </p:spPr>
      </p:pic>
    </p:spTree>
    <p:extLst>
      <p:ext uri="{BB962C8B-B14F-4D97-AF65-F5344CB8AC3E}">
        <p14:creationId xmlns:p14="http://schemas.microsoft.com/office/powerpoint/2010/main" val="32837604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2">
            <a:extLst>
              <a:ext uri="{FF2B5EF4-FFF2-40B4-BE49-F238E27FC236}">
                <a16:creationId xmlns:a16="http://schemas.microsoft.com/office/drawing/2014/main" id="{A8899E9D-F14E-482A-8682-B4557A0DE32D}"/>
              </a:ext>
            </a:extLst>
          </p:cNvPr>
          <p:cNvSpPr txBox="1">
            <a:spLocks/>
          </p:cNvSpPr>
          <p:nvPr/>
        </p:nvSpPr>
        <p:spPr>
          <a:xfrm>
            <a:off x="551384" y="757759"/>
            <a:ext cx="10515600" cy="4029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a:lstStyle>
          <a:p>
            <a:pPr marL="0" indent="0">
              <a:buFont typeface="Wingdings 2" pitchFamily="18" charset="2"/>
              <a:buNone/>
            </a:pPr>
            <a:r>
              <a:rPr lang="ja-JP" altLang="en-US" sz="1800" dirty="0">
                <a:latin typeface="メイリオ" panose="020B0604030504040204" pitchFamily="50" charset="-128"/>
                <a:ea typeface="メイリオ" panose="020B0604030504040204" pitchFamily="50" charset="-128"/>
              </a:rPr>
              <a:t>（２）データのバックアップを取る</a:t>
            </a:r>
            <a:endParaRPr lang="en-US" altLang="ja-JP" sz="1800" dirty="0">
              <a:solidFill>
                <a:srgbClr val="FF0000"/>
              </a:solidFill>
              <a:latin typeface="メイリオ" panose="020B0604030504040204" pitchFamily="50" charset="-128"/>
              <a:ea typeface="メイリオ" panose="020B0604030504040204" pitchFamily="50" charset="-128"/>
            </a:endParaRPr>
          </a:p>
        </p:txBody>
      </p:sp>
      <p:pic>
        <p:nvPicPr>
          <p:cNvPr id="26" name="図 25" descr="グラフィカル ユーザー インターフェイス, アプリケーション, Word&#10;&#10;自動的に生成された説明">
            <a:extLst>
              <a:ext uri="{FF2B5EF4-FFF2-40B4-BE49-F238E27FC236}">
                <a16:creationId xmlns:a16="http://schemas.microsoft.com/office/drawing/2014/main" id="{C30CD563-5733-451B-A7D5-5232E633B1B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01696" y="1667123"/>
            <a:ext cx="7848872" cy="4963914"/>
          </a:xfrm>
          <a:prstGeom prst="rect">
            <a:avLst/>
          </a:prstGeom>
        </p:spPr>
      </p:pic>
      <p:pic>
        <p:nvPicPr>
          <p:cNvPr id="12" name="図 11" descr="グラフィカル ユーザー インターフェイス, アプリケーション&#10;&#10;自動的に生成された説明">
            <a:extLst>
              <a:ext uri="{FF2B5EF4-FFF2-40B4-BE49-F238E27FC236}">
                <a16:creationId xmlns:a16="http://schemas.microsoft.com/office/drawing/2014/main" id="{40EB516F-FA47-440C-BBC8-8B244886C97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321353" y="2371815"/>
            <a:ext cx="3744416" cy="1296144"/>
          </a:xfrm>
          <a:prstGeom prst="rect">
            <a:avLst/>
          </a:prstGeom>
          <a:ln w="19050">
            <a:solidFill>
              <a:srgbClr val="FF0000"/>
            </a:solidFill>
          </a:ln>
        </p:spPr>
      </p:pic>
      <p:cxnSp>
        <p:nvCxnSpPr>
          <p:cNvPr id="14" name="直線コネクタ 13">
            <a:extLst>
              <a:ext uri="{FF2B5EF4-FFF2-40B4-BE49-F238E27FC236}">
                <a16:creationId xmlns:a16="http://schemas.microsoft.com/office/drawing/2014/main" id="{741A08DC-E749-49E4-822B-4BEF685E627F}"/>
              </a:ext>
            </a:extLst>
          </p:cNvPr>
          <p:cNvCxnSpPr>
            <a:cxnSpLocks/>
            <a:stCxn id="12" idx="1"/>
            <a:endCxn id="16" idx="3"/>
          </p:cNvCxnSpPr>
          <p:nvPr/>
        </p:nvCxnSpPr>
        <p:spPr>
          <a:xfrm flipH="1">
            <a:off x="7176120" y="3019887"/>
            <a:ext cx="1145233" cy="0"/>
          </a:xfrm>
          <a:prstGeom prst="line">
            <a:avLst/>
          </a:prstGeom>
          <a:ln w="19050">
            <a:headEnd type="arrow" w="med" len="med"/>
            <a:tailEnd type="none" w="med" len="med"/>
          </a:ln>
        </p:spPr>
        <p:style>
          <a:lnRef idx="1">
            <a:schemeClr val="accent2"/>
          </a:lnRef>
          <a:fillRef idx="0">
            <a:schemeClr val="accent2"/>
          </a:fillRef>
          <a:effectRef idx="0">
            <a:schemeClr val="accent2"/>
          </a:effectRef>
          <a:fontRef idx="minor">
            <a:schemeClr val="tx1"/>
          </a:fontRef>
        </p:style>
      </p:cxnSp>
      <p:sp>
        <p:nvSpPr>
          <p:cNvPr id="16" name="四角形: 角を丸くする 15">
            <a:extLst>
              <a:ext uri="{FF2B5EF4-FFF2-40B4-BE49-F238E27FC236}">
                <a16:creationId xmlns:a16="http://schemas.microsoft.com/office/drawing/2014/main" id="{F13AF77A-070A-4748-B724-505751FE3941}"/>
              </a:ext>
            </a:extLst>
          </p:cNvPr>
          <p:cNvSpPr/>
          <p:nvPr/>
        </p:nvSpPr>
        <p:spPr>
          <a:xfrm>
            <a:off x="5519936" y="2839867"/>
            <a:ext cx="1656184" cy="36004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pic>
        <p:nvPicPr>
          <p:cNvPr id="17" name="図 16" descr="グラフィカル ユーザー インターフェイス, アプリケーション&#10;&#10;自動的に生成された説明">
            <a:extLst>
              <a:ext uri="{FF2B5EF4-FFF2-40B4-BE49-F238E27FC236}">
                <a16:creationId xmlns:a16="http://schemas.microsoft.com/office/drawing/2014/main" id="{1B853D2B-B963-4FF9-9D46-D811D7F84F1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192344" y="4149080"/>
            <a:ext cx="2016224" cy="1008112"/>
          </a:xfrm>
          <a:prstGeom prst="rect">
            <a:avLst/>
          </a:prstGeom>
          <a:ln w="19050">
            <a:solidFill>
              <a:srgbClr val="FF0000"/>
            </a:solidFill>
          </a:ln>
        </p:spPr>
      </p:pic>
      <p:cxnSp>
        <p:nvCxnSpPr>
          <p:cNvPr id="18" name="直線コネクタ 17">
            <a:extLst>
              <a:ext uri="{FF2B5EF4-FFF2-40B4-BE49-F238E27FC236}">
                <a16:creationId xmlns:a16="http://schemas.microsoft.com/office/drawing/2014/main" id="{76A8A8BA-21F3-4D83-ABD3-8EB1E714F673}"/>
              </a:ext>
            </a:extLst>
          </p:cNvPr>
          <p:cNvCxnSpPr>
            <a:cxnSpLocks/>
            <a:stCxn id="17" idx="0"/>
            <a:endCxn id="12" idx="2"/>
          </p:cNvCxnSpPr>
          <p:nvPr/>
        </p:nvCxnSpPr>
        <p:spPr>
          <a:xfrm flipH="1" flipV="1">
            <a:off x="10193561" y="3667959"/>
            <a:ext cx="6895" cy="481121"/>
          </a:xfrm>
          <a:prstGeom prst="line">
            <a:avLst/>
          </a:prstGeom>
          <a:ln w="19050">
            <a:headEnd type="arrow" w="med" len="med"/>
            <a:tailEnd type="none" w="med" len="med"/>
          </a:ln>
        </p:spPr>
        <p:style>
          <a:lnRef idx="1">
            <a:schemeClr val="accent2"/>
          </a:lnRef>
          <a:fillRef idx="0">
            <a:schemeClr val="accent2"/>
          </a:fillRef>
          <a:effectRef idx="0">
            <a:schemeClr val="accent2"/>
          </a:effectRef>
          <a:fontRef idx="minor">
            <a:schemeClr val="tx1"/>
          </a:fontRef>
        </p:style>
      </p:cxnSp>
      <p:sp>
        <p:nvSpPr>
          <p:cNvPr id="2" name="テキスト ボックス 1">
            <a:extLst>
              <a:ext uri="{FF2B5EF4-FFF2-40B4-BE49-F238E27FC236}">
                <a16:creationId xmlns:a16="http://schemas.microsoft.com/office/drawing/2014/main" id="{F69DC3C8-0511-430B-92AE-05F6D133EAD5}"/>
              </a:ext>
            </a:extLst>
          </p:cNvPr>
          <p:cNvSpPr txBox="1"/>
          <p:nvPr/>
        </p:nvSpPr>
        <p:spPr>
          <a:xfrm>
            <a:off x="1199456" y="1115452"/>
            <a:ext cx="8106706" cy="369332"/>
          </a:xfrm>
          <a:prstGeom prst="rect">
            <a:avLst/>
          </a:prstGeom>
          <a:noFill/>
        </p:spPr>
        <p:txBody>
          <a:bodyPr wrap="none" rtlCol="0">
            <a:spAutoFit/>
          </a:bodyPr>
          <a:lstStyle/>
          <a:p>
            <a:r>
              <a:rPr kumimoji="1" lang="en-US" altLang="ja-JP" dirty="0"/>
              <a:t>※</a:t>
            </a:r>
            <a:r>
              <a:rPr kumimoji="1" lang="ja-JP" altLang="en-US" dirty="0"/>
              <a:t>更新した</a:t>
            </a:r>
            <a:r>
              <a:rPr kumimoji="1" lang="en-US" altLang="ja-JP" dirty="0"/>
              <a:t>CSV</a:t>
            </a:r>
            <a:r>
              <a:rPr kumimoji="1" lang="ja-JP" altLang="en-US" dirty="0"/>
              <a:t>ファイルを取り込む前に、データのバックアップを必ず行ってください</a:t>
            </a:r>
          </a:p>
        </p:txBody>
      </p:sp>
      <p:pic>
        <p:nvPicPr>
          <p:cNvPr id="13" name="図 12">
            <a:extLst>
              <a:ext uri="{FF2B5EF4-FFF2-40B4-BE49-F238E27FC236}">
                <a16:creationId xmlns:a16="http://schemas.microsoft.com/office/drawing/2014/main" id="{EE05BB1E-937F-4EA2-AC06-AEE42805D9EA}"/>
              </a:ext>
            </a:extLst>
          </p:cNvPr>
          <p:cNvPicPr>
            <a:picLocks noChangeAspect="1"/>
          </p:cNvPicPr>
          <p:nvPr/>
        </p:nvPicPr>
        <p:blipFill>
          <a:blip r:embed="rId5"/>
          <a:stretch>
            <a:fillRect/>
          </a:stretch>
        </p:blipFill>
        <p:spPr>
          <a:xfrm>
            <a:off x="4446208" y="2441796"/>
            <a:ext cx="717463" cy="171087"/>
          </a:xfrm>
          <a:prstGeom prst="rect">
            <a:avLst/>
          </a:prstGeom>
        </p:spPr>
      </p:pic>
      <p:sp>
        <p:nvSpPr>
          <p:cNvPr id="3" name="タイトル 2">
            <a:extLst>
              <a:ext uri="{FF2B5EF4-FFF2-40B4-BE49-F238E27FC236}">
                <a16:creationId xmlns:a16="http://schemas.microsoft.com/office/drawing/2014/main" id="{56E04C8E-D478-4908-BE77-F4B888B09FFD}"/>
              </a:ext>
            </a:extLst>
          </p:cNvPr>
          <p:cNvSpPr>
            <a:spLocks noGrp="1"/>
          </p:cNvSpPr>
          <p:nvPr>
            <p:ph type="title"/>
          </p:nvPr>
        </p:nvSpPr>
        <p:spPr>
          <a:xfrm>
            <a:off x="191344" y="185374"/>
            <a:ext cx="9793088" cy="547835"/>
          </a:xfrm>
        </p:spPr>
        <p:txBody>
          <a:bodyPr/>
          <a:lstStyle/>
          <a:p>
            <a:r>
              <a:rPr lang="en-US" altLang="ja-JP" dirty="0"/>
              <a:t>3-2</a:t>
            </a:r>
            <a:r>
              <a:rPr lang="ja-JP" altLang="en-US" dirty="0"/>
              <a:t>．一括更新補正機能を使う（</a:t>
            </a:r>
            <a:r>
              <a:rPr lang="en-US" altLang="ja-JP" dirty="0"/>
              <a:t>2/4</a:t>
            </a:r>
            <a:r>
              <a:rPr lang="ja-JP" altLang="en-US" dirty="0"/>
              <a:t>）　機能名：</a:t>
            </a:r>
            <a:r>
              <a:rPr lang="en-US" altLang="ja-JP" dirty="0"/>
              <a:t>[</a:t>
            </a:r>
            <a:r>
              <a:rPr lang="ja-JP" altLang="en-US" dirty="0"/>
              <a:t>台帳・地図補正</a:t>
            </a:r>
            <a:r>
              <a:rPr lang="en-US" altLang="ja-JP" dirty="0"/>
              <a:t>]-[</a:t>
            </a:r>
            <a:r>
              <a:rPr lang="ja-JP" altLang="en-US" dirty="0"/>
              <a:t>一括更新補正</a:t>
            </a:r>
            <a:r>
              <a:rPr lang="en-US" altLang="ja-JP" dirty="0"/>
              <a:t>]</a:t>
            </a:r>
            <a:endParaRPr lang="ja-JP" altLang="en-US" dirty="0"/>
          </a:p>
        </p:txBody>
      </p:sp>
      <p:pic>
        <p:nvPicPr>
          <p:cNvPr id="15" name="図 14">
            <a:extLst>
              <a:ext uri="{FF2B5EF4-FFF2-40B4-BE49-F238E27FC236}">
                <a16:creationId xmlns:a16="http://schemas.microsoft.com/office/drawing/2014/main" id="{398E8BAD-271F-4836-8545-DA91679664B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1"/>
          <a:stretch/>
        </p:blipFill>
        <p:spPr>
          <a:xfrm>
            <a:off x="601696" y="1682353"/>
            <a:ext cx="7719657" cy="542792"/>
          </a:xfrm>
          <a:prstGeom prst="rect">
            <a:avLst/>
          </a:prstGeom>
        </p:spPr>
      </p:pic>
    </p:spTree>
    <p:extLst>
      <p:ext uri="{BB962C8B-B14F-4D97-AF65-F5344CB8AC3E}">
        <p14:creationId xmlns:p14="http://schemas.microsoft.com/office/powerpoint/2010/main" val="10169293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3829D0E-0D81-4617-8AFA-D9E1BD4EEA0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23392" y="1268761"/>
            <a:ext cx="8644641" cy="5112567"/>
          </a:xfrm>
          <a:prstGeom prst="rect">
            <a:avLst/>
          </a:prstGeom>
        </p:spPr>
      </p:pic>
      <p:sp>
        <p:nvSpPr>
          <p:cNvPr id="17" name="四角形: 角を丸くする 16">
            <a:extLst>
              <a:ext uri="{FF2B5EF4-FFF2-40B4-BE49-F238E27FC236}">
                <a16:creationId xmlns:a16="http://schemas.microsoft.com/office/drawing/2014/main" id="{BD9D3BC0-0781-43EA-8632-E7FB2DA7A775}"/>
              </a:ext>
            </a:extLst>
          </p:cNvPr>
          <p:cNvSpPr/>
          <p:nvPr/>
        </p:nvSpPr>
        <p:spPr>
          <a:xfrm>
            <a:off x="695808" y="3933056"/>
            <a:ext cx="7992888" cy="194421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2" name="コンテンツ プレースホルダー 2">
            <a:extLst>
              <a:ext uri="{FF2B5EF4-FFF2-40B4-BE49-F238E27FC236}">
                <a16:creationId xmlns:a16="http://schemas.microsoft.com/office/drawing/2014/main" id="{71C53F6D-4818-4D71-A066-A7F2E08C8317}"/>
              </a:ext>
            </a:extLst>
          </p:cNvPr>
          <p:cNvSpPr txBox="1">
            <a:spLocks/>
          </p:cNvSpPr>
          <p:nvPr/>
        </p:nvSpPr>
        <p:spPr>
          <a:xfrm>
            <a:off x="551384" y="764704"/>
            <a:ext cx="10515600" cy="4029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a:lstStyle>
          <a:p>
            <a:pPr marL="0" indent="0">
              <a:buFont typeface="Wingdings 2" pitchFamily="18" charset="2"/>
              <a:buNone/>
            </a:pPr>
            <a:r>
              <a:rPr lang="ja-JP" altLang="en-US" sz="1800" dirty="0">
                <a:latin typeface="メイリオ" panose="020B0604030504040204" pitchFamily="50" charset="-128"/>
                <a:ea typeface="メイリオ" panose="020B0604030504040204" pitchFamily="50" charset="-128"/>
              </a:rPr>
              <a:t>（３）出力したい</a:t>
            </a:r>
            <a:r>
              <a:rPr lang="en-US" altLang="ja-JP" sz="1800" dirty="0">
                <a:latin typeface="メイリオ" panose="020B0604030504040204" pitchFamily="50" charset="-128"/>
                <a:ea typeface="メイリオ" panose="020B0604030504040204" pitchFamily="50" charset="-128"/>
              </a:rPr>
              <a:t>CSV</a:t>
            </a:r>
            <a:r>
              <a:rPr lang="ja-JP" altLang="en-US" sz="1800" dirty="0">
                <a:latin typeface="メイリオ" panose="020B0604030504040204" pitchFamily="50" charset="-128"/>
                <a:ea typeface="メイリオ" panose="020B0604030504040204" pitchFamily="50" charset="-128"/>
              </a:rPr>
              <a:t>ファイルの条件を設定し、出力する</a:t>
            </a:r>
            <a:endParaRPr lang="en-US" altLang="ja-JP" sz="1800" dirty="0">
              <a:solidFill>
                <a:srgbClr val="FF0000"/>
              </a:solidFill>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665F78A2-D72A-4F91-A7A3-3002E1F46D4C}"/>
              </a:ext>
            </a:extLst>
          </p:cNvPr>
          <p:cNvSpPr txBox="1"/>
          <p:nvPr/>
        </p:nvSpPr>
        <p:spPr>
          <a:xfrm>
            <a:off x="9384096" y="1378511"/>
            <a:ext cx="2807904" cy="2554545"/>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rPr>
              <a:t>①「市町村検索」タブで市町村を選択</a:t>
            </a:r>
            <a:endParaRPr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②大字・小字の範囲を選択</a:t>
            </a:r>
            <a:endParaRPr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③条件項目、比較演算子、条件値を設定（任意で設定）</a:t>
            </a:r>
            <a:endParaRPr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→「出力」を押下</a:t>
            </a:r>
          </a:p>
        </p:txBody>
      </p:sp>
      <p:pic>
        <p:nvPicPr>
          <p:cNvPr id="5" name="図 4">
            <a:extLst>
              <a:ext uri="{FF2B5EF4-FFF2-40B4-BE49-F238E27FC236}">
                <a16:creationId xmlns:a16="http://schemas.microsoft.com/office/drawing/2014/main" id="{8FBB7B32-64B0-4A4A-A771-9D80339CF1A1}"/>
              </a:ext>
            </a:extLst>
          </p:cNvPr>
          <p:cNvPicPr>
            <a:picLocks noChangeAspect="1"/>
          </p:cNvPicPr>
          <p:nvPr/>
        </p:nvPicPr>
        <p:blipFill>
          <a:blip r:embed="rId3"/>
          <a:stretch>
            <a:fillRect/>
          </a:stretch>
        </p:blipFill>
        <p:spPr>
          <a:xfrm>
            <a:off x="4661361" y="2074243"/>
            <a:ext cx="717463" cy="171087"/>
          </a:xfrm>
          <a:prstGeom prst="rect">
            <a:avLst/>
          </a:prstGeom>
        </p:spPr>
      </p:pic>
      <p:sp>
        <p:nvSpPr>
          <p:cNvPr id="4" name="タイトル 3">
            <a:extLst>
              <a:ext uri="{FF2B5EF4-FFF2-40B4-BE49-F238E27FC236}">
                <a16:creationId xmlns:a16="http://schemas.microsoft.com/office/drawing/2014/main" id="{1188A275-5F69-4DCA-ACA8-DC960CC038C4}"/>
              </a:ext>
            </a:extLst>
          </p:cNvPr>
          <p:cNvSpPr>
            <a:spLocks noGrp="1"/>
          </p:cNvSpPr>
          <p:nvPr>
            <p:ph type="title"/>
          </p:nvPr>
        </p:nvSpPr>
        <p:spPr>
          <a:xfrm>
            <a:off x="159552" y="181010"/>
            <a:ext cx="9721080" cy="547835"/>
          </a:xfrm>
        </p:spPr>
        <p:txBody>
          <a:bodyPr/>
          <a:lstStyle/>
          <a:p>
            <a:r>
              <a:rPr lang="en-US" altLang="ja-JP" dirty="0"/>
              <a:t>3-2</a:t>
            </a:r>
            <a:r>
              <a:rPr lang="ja-JP" altLang="en-US" dirty="0"/>
              <a:t>．一括更新補正機能を使う（</a:t>
            </a:r>
            <a:r>
              <a:rPr lang="en-US" altLang="ja-JP" dirty="0"/>
              <a:t>3/4</a:t>
            </a:r>
            <a:r>
              <a:rPr lang="ja-JP" altLang="en-US" dirty="0"/>
              <a:t>）　機能名：</a:t>
            </a:r>
            <a:r>
              <a:rPr lang="en-US" altLang="ja-JP" dirty="0"/>
              <a:t>[</a:t>
            </a:r>
            <a:r>
              <a:rPr lang="ja-JP" altLang="en-US" dirty="0"/>
              <a:t>台帳・地図補正</a:t>
            </a:r>
            <a:r>
              <a:rPr lang="en-US" altLang="ja-JP" dirty="0"/>
              <a:t>]-[</a:t>
            </a:r>
            <a:r>
              <a:rPr lang="ja-JP" altLang="en-US" dirty="0"/>
              <a:t>一括更新補正</a:t>
            </a:r>
            <a:r>
              <a:rPr lang="en-US" altLang="ja-JP" dirty="0"/>
              <a:t>]</a:t>
            </a:r>
            <a:endParaRPr lang="ja-JP" altLang="en-US" dirty="0"/>
          </a:p>
        </p:txBody>
      </p:sp>
      <p:pic>
        <p:nvPicPr>
          <p:cNvPr id="8" name="図 7">
            <a:extLst>
              <a:ext uri="{FF2B5EF4-FFF2-40B4-BE49-F238E27FC236}">
                <a16:creationId xmlns:a16="http://schemas.microsoft.com/office/drawing/2014/main" id="{F0C28473-FE03-429E-850B-B4E04325723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
          <a:stretch/>
        </p:blipFill>
        <p:spPr>
          <a:xfrm>
            <a:off x="695808" y="1298790"/>
            <a:ext cx="8375129" cy="542792"/>
          </a:xfrm>
          <a:prstGeom prst="rect">
            <a:avLst/>
          </a:prstGeom>
        </p:spPr>
      </p:pic>
    </p:spTree>
    <p:extLst>
      <p:ext uri="{BB962C8B-B14F-4D97-AF65-F5344CB8AC3E}">
        <p14:creationId xmlns:p14="http://schemas.microsoft.com/office/powerpoint/2010/main" val="40672454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2">
            <a:extLst>
              <a:ext uri="{FF2B5EF4-FFF2-40B4-BE49-F238E27FC236}">
                <a16:creationId xmlns:a16="http://schemas.microsoft.com/office/drawing/2014/main" id="{A8899E9D-F14E-482A-8682-B4557A0DE32D}"/>
              </a:ext>
            </a:extLst>
          </p:cNvPr>
          <p:cNvSpPr txBox="1">
            <a:spLocks/>
          </p:cNvSpPr>
          <p:nvPr/>
        </p:nvSpPr>
        <p:spPr>
          <a:xfrm>
            <a:off x="551384" y="757759"/>
            <a:ext cx="10515600" cy="4029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a:lstStyle>
          <a:p>
            <a:pPr marL="0" indent="0">
              <a:buFont typeface="Wingdings 2" pitchFamily="18" charset="2"/>
              <a:buNone/>
            </a:pPr>
            <a:r>
              <a:rPr lang="ja-JP" altLang="en-US" sz="1800" dirty="0">
                <a:latin typeface="メイリオ" panose="020B0604030504040204" pitchFamily="50" charset="-128"/>
                <a:ea typeface="メイリオ" panose="020B0604030504040204" pitchFamily="50" charset="-128"/>
              </a:rPr>
              <a:t>（４）更新した</a:t>
            </a:r>
            <a:r>
              <a:rPr lang="en-US" altLang="ja-JP" sz="1800" dirty="0">
                <a:latin typeface="メイリオ" panose="020B0604030504040204" pitchFamily="50" charset="-128"/>
                <a:ea typeface="メイリオ" panose="020B0604030504040204" pitchFamily="50" charset="-128"/>
              </a:rPr>
              <a:t>CSV</a:t>
            </a:r>
            <a:r>
              <a:rPr lang="ja-JP" altLang="en-US" sz="1800" dirty="0">
                <a:latin typeface="メイリオ" panose="020B0604030504040204" pitchFamily="50" charset="-128"/>
                <a:ea typeface="メイリオ" panose="020B0604030504040204" pitchFamily="50" charset="-128"/>
              </a:rPr>
              <a:t>ファイルを取り込む</a:t>
            </a:r>
            <a:endParaRPr lang="en-US" altLang="ja-JP" sz="1800" dirty="0">
              <a:solidFill>
                <a:srgbClr val="FF0000"/>
              </a:solidFill>
              <a:latin typeface="メイリオ" panose="020B0604030504040204" pitchFamily="50" charset="-128"/>
              <a:ea typeface="メイリオ" panose="020B0604030504040204" pitchFamily="50" charset="-128"/>
            </a:endParaRPr>
          </a:p>
        </p:txBody>
      </p:sp>
      <p:pic>
        <p:nvPicPr>
          <p:cNvPr id="26" name="図 25" descr="グラフィカル ユーザー インターフェイス, アプリケーション, Word&#10;&#10;自動的に生成された説明">
            <a:extLst>
              <a:ext uri="{FF2B5EF4-FFF2-40B4-BE49-F238E27FC236}">
                <a16:creationId xmlns:a16="http://schemas.microsoft.com/office/drawing/2014/main" id="{C30CD563-5733-451B-A7D5-5232E633B1B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22486" y="1334121"/>
            <a:ext cx="8351558" cy="5281831"/>
          </a:xfrm>
          <a:prstGeom prst="rect">
            <a:avLst/>
          </a:prstGeom>
        </p:spPr>
      </p:pic>
      <p:cxnSp>
        <p:nvCxnSpPr>
          <p:cNvPr id="14" name="直線コネクタ 13">
            <a:extLst>
              <a:ext uri="{FF2B5EF4-FFF2-40B4-BE49-F238E27FC236}">
                <a16:creationId xmlns:a16="http://schemas.microsoft.com/office/drawing/2014/main" id="{741A08DC-E749-49E4-822B-4BEF685E627F}"/>
              </a:ext>
            </a:extLst>
          </p:cNvPr>
          <p:cNvCxnSpPr>
            <a:cxnSpLocks/>
            <a:stCxn id="10" idx="1"/>
            <a:endCxn id="16" idx="3"/>
          </p:cNvCxnSpPr>
          <p:nvPr/>
        </p:nvCxnSpPr>
        <p:spPr>
          <a:xfrm flipH="1" flipV="1">
            <a:off x="2567608" y="2816932"/>
            <a:ext cx="5544616" cy="792088"/>
          </a:xfrm>
          <a:prstGeom prst="line">
            <a:avLst/>
          </a:prstGeom>
          <a:ln w="19050">
            <a:headEnd type="arrow" w="med" len="med"/>
            <a:tailEnd type="none" w="med" len="med"/>
          </a:ln>
        </p:spPr>
        <p:style>
          <a:lnRef idx="1">
            <a:schemeClr val="accent2"/>
          </a:lnRef>
          <a:fillRef idx="0">
            <a:schemeClr val="accent2"/>
          </a:fillRef>
          <a:effectRef idx="0">
            <a:schemeClr val="accent2"/>
          </a:effectRef>
          <a:fontRef idx="minor">
            <a:schemeClr val="tx1"/>
          </a:fontRef>
        </p:style>
      </p:cxnSp>
      <p:sp>
        <p:nvSpPr>
          <p:cNvPr id="16" name="四角形: 角を丸くする 15">
            <a:extLst>
              <a:ext uri="{FF2B5EF4-FFF2-40B4-BE49-F238E27FC236}">
                <a16:creationId xmlns:a16="http://schemas.microsoft.com/office/drawing/2014/main" id="{F13AF77A-070A-4748-B724-505751FE3941}"/>
              </a:ext>
            </a:extLst>
          </p:cNvPr>
          <p:cNvSpPr/>
          <p:nvPr/>
        </p:nvSpPr>
        <p:spPr>
          <a:xfrm>
            <a:off x="911424" y="2636912"/>
            <a:ext cx="1656184" cy="36004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cxnSp>
        <p:nvCxnSpPr>
          <p:cNvPr id="18" name="直線コネクタ 17">
            <a:extLst>
              <a:ext uri="{FF2B5EF4-FFF2-40B4-BE49-F238E27FC236}">
                <a16:creationId xmlns:a16="http://schemas.microsoft.com/office/drawing/2014/main" id="{76A8A8BA-21F3-4D83-ABD3-8EB1E714F673}"/>
              </a:ext>
            </a:extLst>
          </p:cNvPr>
          <p:cNvCxnSpPr>
            <a:cxnSpLocks/>
            <a:stCxn id="11" idx="0"/>
            <a:endCxn id="10" idx="2"/>
          </p:cNvCxnSpPr>
          <p:nvPr/>
        </p:nvCxnSpPr>
        <p:spPr>
          <a:xfrm flipV="1">
            <a:off x="9768408" y="4221088"/>
            <a:ext cx="0" cy="265736"/>
          </a:xfrm>
          <a:prstGeom prst="line">
            <a:avLst/>
          </a:prstGeom>
          <a:ln w="19050">
            <a:headEnd type="arrow" w="med" len="med"/>
            <a:tailEnd type="none" w="med" len="med"/>
          </a:ln>
        </p:spPr>
        <p:style>
          <a:lnRef idx="1">
            <a:schemeClr val="accent2"/>
          </a:lnRef>
          <a:fillRef idx="0">
            <a:schemeClr val="accent2"/>
          </a:fillRef>
          <a:effectRef idx="0">
            <a:schemeClr val="accent2"/>
          </a:effectRef>
          <a:fontRef idx="minor">
            <a:schemeClr val="tx1"/>
          </a:fontRef>
        </p:style>
      </p:cxnSp>
      <p:pic>
        <p:nvPicPr>
          <p:cNvPr id="10" name="図 9" descr="グラフィカル ユーザー インターフェイス, アプリケーション&#10;&#10;自動的に生成された説明">
            <a:extLst>
              <a:ext uri="{FF2B5EF4-FFF2-40B4-BE49-F238E27FC236}">
                <a16:creationId xmlns:a16="http://schemas.microsoft.com/office/drawing/2014/main" id="{F76C7DD9-83CD-4B19-90DC-6F084C95974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112224" y="2996952"/>
            <a:ext cx="3312368" cy="1224136"/>
          </a:xfrm>
          <a:prstGeom prst="rect">
            <a:avLst/>
          </a:prstGeom>
          <a:ln w="19050">
            <a:solidFill>
              <a:srgbClr val="FF0000"/>
            </a:solidFill>
          </a:ln>
        </p:spPr>
      </p:pic>
      <p:pic>
        <p:nvPicPr>
          <p:cNvPr id="11" name="図 10" descr="グラフィカル ユーザー インターフェイス, アプリケーション, Word&#10;&#10;自動的に生成された説明">
            <a:extLst>
              <a:ext uri="{FF2B5EF4-FFF2-40B4-BE49-F238E27FC236}">
                <a16:creationId xmlns:a16="http://schemas.microsoft.com/office/drawing/2014/main" id="{825A0B06-25B7-4F03-9F4C-516EAF48104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616280" y="4486824"/>
            <a:ext cx="2304256" cy="936104"/>
          </a:xfrm>
          <a:prstGeom prst="rect">
            <a:avLst/>
          </a:prstGeom>
          <a:ln w="19050">
            <a:solidFill>
              <a:srgbClr val="FF0000"/>
            </a:solidFill>
          </a:ln>
        </p:spPr>
      </p:pic>
      <p:pic>
        <p:nvPicPr>
          <p:cNvPr id="13" name="図 12" descr="グラフィカル ユーザー インターフェイス, アプリケーション&#10;&#10;自動的に生成された説明">
            <a:extLst>
              <a:ext uri="{FF2B5EF4-FFF2-40B4-BE49-F238E27FC236}">
                <a16:creationId xmlns:a16="http://schemas.microsoft.com/office/drawing/2014/main" id="{01F7442A-A79B-4340-8865-31456A44377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474696" y="5668172"/>
            <a:ext cx="2592288" cy="936104"/>
          </a:xfrm>
          <a:prstGeom prst="rect">
            <a:avLst/>
          </a:prstGeom>
          <a:ln w="19050">
            <a:solidFill>
              <a:srgbClr val="FF0000"/>
            </a:solidFill>
          </a:ln>
        </p:spPr>
      </p:pic>
      <p:cxnSp>
        <p:nvCxnSpPr>
          <p:cNvPr id="15" name="直線コネクタ 14">
            <a:extLst>
              <a:ext uri="{FF2B5EF4-FFF2-40B4-BE49-F238E27FC236}">
                <a16:creationId xmlns:a16="http://schemas.microsoft.com/office/drawing/2014/main" id="{6CF87BC6-DE98-4FCF-9983-C39025C50904}"/>
              </a:ext>
            </a:extLst>
          </p:cNvPr>
          <p:cNvCxnSpPr>
            <a:cxnSpLocks/>
            <a:stCxn id="13" idx="0"/>
            <a:endCxn id="11" idx="2"/>
          </p:cNvCxnSpPr>
          <p:nvPr/>
        </p:nvCxnSpPr>
        <p:spPr>
          <a:xfrm flipH="1" flipV="1">
            <a:off x="9768408" y="5422928"/>
            <a:ext cx="2432" cy="245244"/>
          </a:xfrm>
          <a:prstGeom prst="line">
            <a:avLst/>
          </a:prstGeom>
          <a:ln w="19050">
            <a:headEnd type="arrow" w="med" len="med"/>
            <a:tailEnd type="none" w="med" len="med"/>
          </a:ln>
        </p:spPr>
        <p:style>
          <a:lnRef idx="1">
            <a:schemeClr val="accent2"/>
          </a:lnRef>
          <a:fillRef idx="0">
            <a:schemeClr val="accent2"/>
          </a:fillRef>
          <a:effectRef idx="0">
            <a:schemeClr val="accent2"/>
          </a:effectRef>
          <a:fontRef idx="minor">
            <a:schemeClr val="tx1"/>
          </a:fontRef>
        </p:style>
      </p:cxnSp>
      <p:sp>
        <p:nvSpPr>
          <p:cNvPr id="12" name="四角形: 角を丸くする 11">
            <a:extLst>
              <a:ext uri="{FF2B5EF4-FFF2-40B4-BE49-F238E27FC236}">
                <a16:creationId xmlns:a16="http://schemas.microsoft.com/office/drawing/2014/main" id="{FD347088-5AE8-4B7A-BBF9-BBF66A279BA6}"/>
              </a:ext>
            </a:extLst>
          </p:cNvPr>
          <p:cNvSpPr/>
          <p:nvPr/>
        </p:nvSpPr>
        <p:spPr>
          <a:xfrm>
            <a:off x="1055440" y="3196854"/>
            <a:ext cx="4032448" cy="279453"/>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 name="テキスト ボックス 1">
            <a:extLst>
              <a:ext uri="{FF2B5EF4-FFF2-40B4-BE49-F238E27FC236}">
                <a16:creationId xmlns:a16="http://schemas.microsoft.com/office/drawing/2014/main" id="{15CDA7EF-20D5-439E-9C50-91B16CE09591}"/>
              </a:ext>
            </a:extLst>
          </p:cNvPr>
          <p:cNvSpPr txBox="1"/>
          <p:nvPr/>
        </p:nvSpPr>
        <p:spPr>
          <a:xfrm>
            <a:off x="3039169" y="3429000"/>
            <a:ext cx="415498" cy="369332"/>
          </a:xfrm>
          <a:prstGeom prst="rect">
            <a:avLst/>
          </a:prstGeom>
          <a:solidFill>
            <a:schemeClr val="bg1"/>
          </a:solidFill>
        </p:spPr>
        <p:txBody>
          <a:bodyPr wrap="none" rtlCol="0">
            <a:spAutoFit/>
          </a:bodyPr>
          <a:lstStyle/>
          <a:p>
            <a:r>
              <a:rPr kumimoji="1" lang="ja-JP" altLang="en-US" dirty="0"/>
              <a:t>②</a:t>
            </a:r>
          </a:p>
        </p:txBody>
      </p:sp>
      <p:sp>
        <p:nvSpPr>
          <p:cNvPr id="17" name="テキスト ボックス 16">
            <a:extLst>
              <a:ext uri="{FF2B5EF4-FFF2-40B4-BE49-F238E27FC236}">
                <a16:creationId xmlns:a16="http://schemas.microsoft.com/office/drawing/2014/main" id="{9BC3790E-A022-4B06-AB8D-0D8B019D9F98}"/>
              </a:ext>
            </a:extLst>
          </p:cNvPr>
          <p:cNvSpPr txBox="1"/>
          <p:nvPr/>
        </p:nvSpPr>
        <p:spPr>
          <a:xfrm>
            <a:off x="2403453" y="2362885"/>
            <a:ext cx="415498" cy="369332"/>
          </a:xfrm>
          <a:prstGeom prst="rect">
            <a:avLst/>
          </a:prstGeom>
          <a:solidFill>
            <a:schemeClr val="bg1"/>
          </a:solidFill>
        </p:spPr>
        <p:txBody>
          <a:bodyPr wrap="none" rtlCol="0">
            <a:spAutoFit/>
          </a:bodyPr>
          <a:lstStyle/>
          <a:p>
            <a:r>
              <a:rPr lang="ja-JP" altLang="en-US" dirty="0"/>
              <a:t>①</a:t>
            </a:r>
            <a:endParaRPr kumimoji="1" lang="ja-JP" altLang="en-US" dirty="0"/>
          </a:p>
        </p:txBody>
      </p:sp>
      <p:sp>
        <p:nvSpPr>
          <p:cNvPr id="19" name="テキスト ボックス 18">
            <a:extLst>
              <a:ext uri="{FF2B5EF4-FFF2-40B4-BE49-F238E27FC236}">
                <a16:creationId xmlns:a16="http://schemas.microsoft.com/office/drawing/2014/main" id="{B577B0B1-7EDF-43BF-9D05-0B9115651573}"/>
              </a:ext>
            </a:extLst>
          </p:cNvPr>
          <p:cNvSpPr txBox="1"/>
          <p:nvPr/>
        </p:nvSpPr>
        <p:spPr>
          <a:xfrm>
            <a:off x="9012591" y="1340768"/>
            <a:ext cx="3096344" cy="1323439"/>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rPr>
              <a:t>①</a:t>
            </a:r>
            <a:r>
              <a:rPr lang="en-US" altLang="ja-JP" sz="1600" dirty="0">
                <a:latin typeface="メイリオ" panose="020B0604030504040204" pitchFamily="50" charset="-128"/>
                <a:ea typeface="メイリオ" panose="020B0604030504040204" pitchFamily="50" charset="-128"/>
              </a:rPr>
              <a:t>CSV</a:t>
            </a:r>
            <a:r>
              <a:rPr lang="ja-JP" altLang="en-US" sz="1600" dirty="0">
                <a:latin typeface="メイリオ" panose="020B0604030504040204" pitchFamily="50" charset="-128"/>
                <a:ea typeface="メイリオ" panose="020B0604030504040204" pitchFamily="50" charset="-128"/>
              </a:rPr>
              <a:t>ファイル取込を行う</a:t>
            </a:r>
            <a:endParaRPr lang="en-US" altLang="ja-JP" sz="1600" dirty="0">
              <a:latin typeface="メイリオ" panose="020B0604030504040204" pitchFamily="50" charset="-128"/>
              <a:ea typeface="メイリオ" panose="020B0604030504040204" pitchFamily="50" charset="-128"/>
            </a:endParaRPr>
          </a:p>
          <a:p>
            <a:endParaRPr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②エラーレコードが発生した場合は取込結果</a:t>
            </a:r>
            <a:r>
              <a:rPr kumimoji="1" lang="en-US" altLang="ja-JP" sz="1600" dirty="0">
                <a:latin typeface="メイリオ" panose="020B0604030504040204" pitchFamily="50" charset="-128"/>
                <a:ea typeface="メイリオ" panose="020B0604030504040204" pitchFamily="50" charset="-128"/>
              </a:rPr>
              <a:t>CSV</a:t>
            </a:r>
            <a:r>
              <a:rPr kumimoji="1" lang="ja-JP" altLang="en-US" sz="1600" dirty="0">
                <a:latin typeface="メイリオ" panose="020B0604030504040204" pitchFamily="50" charset="-128"/>
                <a:ea typeface="メイリオ" panose="020B0604030504040204" pitchFamily="50" charset="-128"/>
              </a:rPr>
              <a:t>を出力し、該当箇所の修正を行う</a:t>
            </a:r>
          </a:p>
        </p:txBody>
      </p:sp>
      <p:pic>
        <p:nvPicPr>
          <p:cNvPr id="21" name="図 20">
            <a:extLst>
              <a:ext uri="{FF2B5EF4-FFF2-40B4-BE49-F238E27FC236}">
                <a16:creationId xmlns:a16="http://schemas.microsoft.com/office/drawing/2014/main" id="{A84EB16D-7CB9-4B63-8BC2-28BBE5B02412}"/>
              </a:ext>
            </a:extLst>
          </p:cNvPr>
          <p:cNvPicPr>
            <a:picLocks noChangeAspect="1"/>
          </p:cNvPicPr>
          <p:nvPr/>
        </p:nvPicPr>
        <p:blipFill>
          <a:blip r:embed="rId6"/>
          <a:stretch>
            <a:fillRect/>
          </a:stretch>
        </p:blipFill>
        <p:spPr>
          <a:xfrm>
            <a:off x="4729156" y="2123780"/>
            <a:ext cx="717463" cy="193828"/>
          </a:xfrm>
          <a:prstGeom prst="rect">
            <a:avLst/>
          </a:prstGeom>
        </p:spPr>
      </p:pic>
      <p:sp>
        <p:nvSpPr>
          <p:cNvPr id="3" name="タイトル 2">
            <a:extLst>
              <a:ext uri="{FF2B5EF4-FFF2-40B4-BE49-F238E27FC236}">
                <a16:creationId xmlns:a16="http://schemas.microsoft.com/office/drawing/2014/main" id="{0B642D38-EA2F-4B1B-84DB-A7CE29FF3BDB}"/>
              </a:ext>
            </a:extLst>
          </p:cNvPr>
          <p:cNvSpPr>
            <a:spLocks noGrp="1"/>
          </p:cNvSpPr>
          <p:nvPr>
            <p:ph type="title"/>
          </p:nvPr>
        </p:nvSpPr>
        <p:spPr>
          <a:xfrm>
            <a:off x="227347" y="167566"/>
            <a:ext cx="9721080" cy="547835"/>
          </a:xfrm>
        </p:spPr>
        <p:txBody>
          <a:bodyPr/>
          <a:lstStyle/>
          <a:p>
            <a:r>
              <a:rPr lang="en-US" altLang="ja-JP" dirty="0"/>
              <a:t>3-2</a:t>
            </a:r>
            <a:r>
              <a:rPr lang="ja-JP" altLang="en-US" dirty="0"/>
              <a:t>．一括更新補正機能を使う（</a:t>
            </a:r>
            <a:r>
              <a:rPr lang="en-US" altLang="ja-JP" dirty="0"/>
              <a:t>4/4</a:t>
            </a:r>
            <a:r>
              <a:rPr lang="ja-JP" altLang="en-US" dirty="0"/>
              <a:t>）　機能名：</a:t>
            </a:r>
            <a:r>
              <a:rPr lang="en-US" altLang="ja-JP" dirty="0"/>
              <a:t>[</a:t>
            </a:r>
            <a:r>
              <a:rPr lang="ja-JP" altLang="en-US" dirty="0"/>
              <a:t>台帳・地図補正</a:t>
            </a:r>
            <a:r>
              <a:rPr lang="en-US" altLang="ja-JP" dirty="0"/>
              <a:t>]-[</a:t>
            </a:r>
            <a:r>
              <a:rPr lang="ja-JP" altLang="en-US" dirty="0"/>
              <a:t>一括更新補正</a:t>
            </a:r>
            <a:r>
              <a:rPr lang="en-US" altLang="ja-JP" dirty="0"/>
              <a:t>]</a:t>
            </a:r>
            <a:endParaRPr lang="ja-JP" altLang="en-US" dirty="0"/>
          </a:p>
        </p:txBody>
      </p:sp>
      <p:pic>
        <p:nvPicPr>
          <p:cNvPr id="20" name="図 19">
            <a:extLst>
              <a:ext uri="{FF2B5EF4-FFF2-40B4-BE49-F238E27FC236}">
                <a16:creationId xmlns:a16="http://schemas.microsoft.com/office/drawing/2014/main" id="{69D2B4C2-66DD-439E-86A6-F58F91418D9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1"/>
          <a:stretch/>
        </p:blipFill>
        <p:spPr>
          <a:xfrm>
            <a:off x="668767" y="1361240"/>
            <a:ext cx="8163538" cy="542792"/>
          </a:xfrm>
          <a:prstGeom prst="rect">
            <a:avLst/>
          </a:prstGeom>
        </p:spPr>
      </p:pic>
    </p:spTree>
    <p:extLst>
      <p:ext uri="{BB962C8B-B14F-4D97-AF65-F5344CB8AC3E}">
        <p14:creationId xmlns:p14="http://schemas.microsoft.com/office/powerpoint/2010/main" val="9612523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97DC80-41C7-4A84-8531-4305F8D316ED}"/>
              </a:ext>
            </a:extLst>
          </p:cNvPr>
          <p:cNvSpPr>
            <a:spLocks noGrp="1"/>
          </p:cNvSpPr>
          <p:nvPr>
            <p:ph type="title"/>
          </p:nvPr>
        </p:nvSpPr>
        <p:spPr>
          <a:xfrm>
            <a:off x="417898" y="144861"/>
            <a:ext cx="11222718" cy="547835"/>
          </a:xfrm>
        </p:spPr>
        <p:txBody>
          <a:bodyPr/>
          <a:lstStyle/>
          <a:p>
            <a:r>
              <a:rPr kumimoji="1" lang="en-US" altLang="ja-JP" dirty="0"/>
              <a:t>3-3</a:t>
            </a:r>
            <a:r>
              <a:rPr kumimoji="1" lang="ja-JP" altLang="en-US" dirty="0"/>
              <a:t>．</a:t>
            </a:r>
            <a:r>
              <a:rPr kumimoji="1" lang="en-US" altLang="ja-JP" dirty="0"/>
              <a:t>CSV</a:t>
            </a:r>
            <a:r>
              <a:rPr kumimoji="1" lang="ja-JP" altLang="en-US" dirty="0"/>
              <a:t>ファイル更新時の注意点（更新と削除に用いるキー項目について）</a:t>
            </a:r>
            <a:r>
              <a:rPr lang="ja-JP" altLang="en-US" sz="1600" dirty="0">
                <a:solidFill>
                  <a:srgbClr val="FF0000"/>
                </a:solidFill>
                <a:latin typeface="メイリオ" panose="020B0604030504040204" pitchFamily="50" charset="-128"/>
                <a:ea typeface="メイリオ" panose="020B0604030504040204" pitchFamily="50" charset="-128"/>
              </a:rPr>
              <a:t>一括更新の手引き</a:t>
            </a:r>
            <a:r>
              <a:rPr kumimoji="1" lang="ja-JP" altLang="en-US" sz="160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a:t>
            </a:r>
            <a:r>
              <a:rPr kumimoji="1" lang="en-US" altLang="ja-JP" sz="160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P3</a:t>
            </a:r>
            <a:endParaRPr kumimoji="1" lang="ja-JP" altLang="en-US" dirty="0"/>
          </a:p>
        </p:txBody>
      </p:sp>
      <p:sp>
        <p:nvSpPr>
          <p:cNvPr id="31" name="テキスト プレースホルダー 30">
            <a:extLst>
              <a:ext uri="{FF2B5EF4-FFF2-40B4-BE49-F238E27FC236}">
                <a16:creationId xmlns:a16="http://schemas.microsoft.com/office/drawing/2014/main" id="{FA9CEFB5-0F56-4044-9D9D-21980A956B08}"/>
              </a:ext>
            </a:extLst>
          </p:cNvPr>
          <p:cNvSpPr>
            <a:spLocks noGrp="1"/>
          </p:cNvSpPr>
          <p:nvPr>
            <p:ph type="body" sz="quarter" idx="10"/>
          </p:nvPr>
        </p:nvSpPr>
        <p:spPr>
          <a:xfrm>
            <a:off x="417513" y="693041"/>
            <a:ext cx="11542928" cy="1090828"/>
          </a:xfrm>
        </p:spPr>
        <p:txBody>
          <a:bodyPr>
            <a:normAutofit fontScale="70000" lnSpcReduction="20000"/>
          </a:bodyPr>
          <a:lstStyle/>
          <a:p>
            <a:r>
              <a:rPr lang="ja-JP" altLang="en-US" dirty="0"/>
              <a:t>①土地一括更新では、地方公共団体コード、大字コード、小字コード、地番、区分を「地方公共団体コード</a:t>
            </a:r>
            <a:r>
              <a:rPr lang="en-US" altLang="ja-JP" dirty="0"/>
              <a:t>/</a:t>
            </a:r>
            <a:r>
              <a:rPr lang="ja-JP" altLang="en-US" dirty="0"/>
              <a:t>大字コード</a:t>
            </a:r>
            <a:r>
              <a:rPr lang="en-US" altLang="ja-JP" dirty="0"/>
              <a:t>-</a:t>
            </a:r>
            <a:r>
              <a:rPr lang="ja-JP" altLang="en-US" dirty="0"/>
              <a:t>小字コード</a:t>
            </a:r>
            <a:r>
              <a:rPr lang="en-US" altLang="ja-JP" dirty="0"/>
              <a:t>:</a:t>
            </a:r>
            <a:r>
              <a:rPr lang="ja-JP" altLang="en-US" dirty="0"/>
              <a:t>地番</a:t>
            </a:r>
            <a:r>
              <a:rPr lang="en-US" altLang="ja-JP" dirty="0"/>
              <a:t>/</a:t>
            </a:r>
            <a:r>
              <a:rPr lang="ja-JP" altLang="en-US" dirty="0"/>
              <a:t>区分」の形式に編集した「所在キー」をキーとして更新します。</a:t>
            </a:r>
            <a:endParaRPr lang="en-US" altLang="ja-JP" dirty="0"/>
          </a:p>
          <a:p>
            <a:r>
              <a:rPr lang="ja-JP" altLang="en-US" dirty="0"/>
              <a:t>②土地一括削除・地番一括更新では、「一筆番号」（システム内部で土地を管理している番号）をキーとして更新します。</a:t>
            </a:r>
            <a:endParaRPr lang="en-US" altLang="ja-JP" dirty="0"/>
          </a:p>
          <a:p>
            <a:r>
              <a:rPr lang="ja-JP" altLang="en-US" dirty="0"/>
              <a:t>③世帯員一括更新では、「世帯員番号」をキーとして更新します。</a:t>
            </a:r>
            <a:endParaRPr lang="en-US" altLang="ja-JP" dirty="0"/>
          </a:p>
          <a:p>
            <a:r>
              <a:rPr lang="ja-JP" altLang="en-US" dirty="0"/>
              <a:t>④経営体一括更新では、「農家法人番号」をキーとして更新します。</a:t>
            </a:r>
            <a:endParaRPr lang="en-US" altLang="ja-JP" dirty="0"/>
          </a:p>
          <a:p>
            <a:r>
              <a:rPr lang="ja-JP" altLang="en-US" dirty="0"/>
              <a:t>それぞれ、キーとなる項目を書き換えた場合、更新対象となりませんのでご注意ください。</a:t>
            </a:r>
          </a:p>
        </p:txBody>
      </p:sp>
      <p:grpSp>
        <p:nvGrpSpPr>
          <p:cNvPr id="30" name="グループ化 29">
            <a:extLst>
              <a:ext uri="{FF2B5EF4-FFF2-40B4-BE49-F238E27FC236}">
                <a16:creationId xmlns:a16="http://schemas.microsoft.com/office/drawing/2014/main" id="{B2F163A2-C257-4C57-BC06-1724B18BD982}"/>
              </a:ext>
            </a:extLst>
          </p:cNvPr>
          <p:cNvGrpSpPr/>
          <p:nvPr/>
        </p:nvGrpSpPr>
        <p:grpSpPr>
          <a:xfrm>
            <a:off x="5976666" y="4786547"/>
            <a:ext cx="3359694" cy="1656184"/>
            <a:chOff x="709698" y="1546209"/>
            <a:chExt cx="3359694" cy="1656184"/>
          </a:xfrm>
        </p:grpSpPr>
        <p:pic>
          <p:nvPicPr>
            <p:cNvPr id="3" name="図 2" descr="グラフィカル ユーザー インターフェイス, アプリケーション, テーブル, Excel&#10;&#10;自動的に生成された説明">
              <a:extLst>
                <a:ext uri="{FF2B5EF4-FFF2-40B4-BE49-F238E27FC236}">
                  <a16:creationId xmlns:a16="http://schemas.microsoft.com/office/drawing/2014/main" id="{52CDB899-0F23-47F6-9005-9C02CBC6903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09698" y="1546209"/>
              <a:ext cx="3359694" cy="1656184"/>
            </a:xfrm>
            <a:prstGeom prst="rect">
              <a:avLst/>
            </a:prstGeom>
            <a:ln w="19050">
              <a:solidFill>
                <a:schemeClr val="tx1"/>
              </a:solidFill>
            </a:ln>
          </p:spPr>
        </p:pic>
        <p:sp>
          <p:nvSpPr>
            <p:cNvPr id="15" name="正方形/長方形 14">
              <a:extLst>
                <a:ext uri="{FF2B5EF4-FFF2-40B4-BE49-F238E27FC236}">
                  <a16:creationId xmlns:a16="http://schemas.microsoft.com/office/drawing/2014/main" id="{BDE11BBF-EF2D-4F67-94C8-50EB02BF8381}"/>
                </a:ext>
              </a:extLst>
            </p:cNvPr>
            <p:cNvSpPr/>
            <p:nvPr/>
          </p:nvSpPr>
          <p:spPr>
            <a:xfrm>
              <a:off x="839416" y="2098895"/>
              <a:ext cx="792088" cy="8980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grpSp>
      <p:grpSp>
        <p:nvGrpSpPr>
          <p:cNvPr id="29" name="グループ化 28">
            <a:extLst>
              <a:ext uri="{FF2B5EF4-FFF2-40B4-BE49-F238E27FC236}">
                <a16:creationId xmlns:a16="http://schemas.microsoft.com/office/drawing/2014/main" id="{8D24E999-D834-46CF-944D-5051FF430A40}"/>
              </a:ext>
            </a:extLst>
          </p:cNvPr>
          <p:cNvGrpSpPr/>
          <p:nvPr/>
        </p:nvGrpSpPr>
        <p:grpSpPr>
          <a:xfrm>
            <a:off x="451968" y="4786547"/>
            <a:ext cx="3496599" cy="1656184"/>
            <a:chOff x="183918" y="2238641"/>
            <a:chExt cx="3496599" cy="1656184"/>
          </a:xfrm>
        </p:grpSpPr>
        <p:pic>
          <p:nvPicPr>
            <p:cNvPr id="4" name="図 3" descr="グラフィカル ユーザー インターフェイス, アプリケーション, テーブル, Excel&#10;&#10;自動的に生成された説明">
              <a:extLst>
                <a:ext uri="{FF2B5EF4-FFF2-40B4-BE49-F238E27FC236}">
                  <a16:creationId xmlns:a16="http://schemas.microsoft.com/office/drawing/2014/main" id="{B1D857FA-38E9-432F-9901-3856380C93C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3918" y="2238641"/>
              <a:ext cx="3496599" cy="1656184"/>
            </a:xfrm>
            <a:prstGeom prst="rect">
              <a:avLst/>
            </a:prstGeom>
            <a:ln w="19050">
              <a:solidFill>
                <a:schemeClr val="tx1"/>
              </a:solidFill>
            </a:ln>
          </p:spPr>
        </p:pic>
        <p:sp>
          <p:nvSpPr>
            <p:cNvPr id="16" name="正方形/長方形 15">
              <a:extLst>
                <a:ext uri="{FF2B5EF4-FFF2-40B4-BE49-F238E27FC236}">
                  <a16:creationId xmlns:a16="http://schemas.microsoft.com/office/drawing/2014/main" id="{1738FE23-E622-4C63-BE0A-3AFEB9B9DA92}"/>
                </a:ext>
              </a:extLst>
            </p:cNvPr>
            <p:cNvSpPr/>
            <p:nvPr/>
          </p:nvSpPr>
          <p:spPr>
            <a:xfrm>
              <a:off x="252498" y="2801210"/>
              <a:ext cx="730934" cy="987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grpSp>
      <p:grpSp>
        <p:nvGrpSpPr>
          <p:cNvPr id="28" name="グループ化 27">
            <a:extLst>
              <a:ext uri="{FF2B5EF4-FFF2-40B4-BE49-F238E27FC236}">
                <a16:creationId xmlns:a16="http://schemas.microsoft.com/office/drawing/2014/main" id="{206D4400-4B13-482F-A57F-1435EAEEBC4C}"/>
              </a:ext>
            </a:extLst>
          </p:cNvPr>
          <p:cNvGrpSpPr/>
          <p:nvPr/>
        </p:nvGrpSpPr>
        <p:grpSpPr>
          <a:xfrm>
            <a:off x="451968" y="2157517"/>
            <a:ext cx="3057246" cy="1847547"/>
            <a:chOff x="232778" y="1960318"/>
            <a:chExt cx="3417122" cy="1841252"/>
          </a:xfrm>
        </p:grpSpPr>
        <p:pic>
          <p:nvPicPr>
            <p:cNvPr id="6" name="図 5" descr="グラフィカル ユーザー インターフェイス, アプリケーション, テーブル, Excel&#10;&#10;自動的に生成された説明">
              <a:extLst>
                <a:ext uri="{FF2B5EF4-FFF2-40B4-BE49-F238E27FC236}">
                  <a16:creationId xmlns:a16="http://schemas.microsoft.com/office/drawing/2014/main" id="{AC0E3296-7DC7-4622-9059-C84DD8F0200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32778" y="1960318"/>
              <a:ext cx="3417122" cy="1841252"/>
            </a:xfrm>
            <a:prstGeom prst="rect">
              <a:avLst/>
            </a:prstGeom>
            <a:ln w="19050">
              <a:solidFill>
                <a:schemeClr val="tx1"/>
              </a:solidFill>
            </a:ln>
          </p:spPr>
        </p:pic>
        <p:sp>
          <p:nvSpPr>
            <p:cNvPr id="17" name="正方形/長方形 16">
              <a:extLst>
                <a:ext uri="{FF2B5EF4-FFF2-40B4-BE49-F238E27FC236}">
                  <a16:creationId xmlns:a16="http://schemas.microsoft.com/office/drawing/2014/main" id="{B7646DB1-9962-478E-B5A6-9F96A137827D}"/>
                </a:ext>
              </a:extLst>
            </p:cNvPr>
            <p:cNvSpPr/>
            <p:nvPr/>
          </p:nvSpPr>
          <p:spPr>
            <a:xfrm>
              <a:off x="321644" y="2631728"/>
              <a:ext cx="1826258" cy="9605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grpSp>
      <p:grpSp>
        <p:nvGrpSpPr>
          <p:cNvPr id="24" name="グループ化 23">
            <a:extLst>
              <a:ext uri="{FF2B5EF4-FFF2-40B4-BE49-F238E27FC236}">
                <a16:creationId xmlns:a16="http://schemas.microsoft.com/office/drawing/2014/main" id="{6C263242-A117-469C-9114-C0FED7470249}"/>
              </a:ext>
            </a:extLst>
          </p:cNvPr>
          <p:cNvGrpSpPr/>
          <p:nvPr/>
        </p:nvGrpSpPr>
        <p:grpSpPr>
          <a:xfrm>
            <a:off x="2351584" y="2520158"/>
            <a:ext cx="6115268" cy="1592684"/>
            <a:chOff x="-719608" y="4387438"/>
            <a:chExt cx="7824192" cy="1806717"/>
          </a:xfrm>
        </p:grpSpPr>
        <p:pic>
          <p:nvPicPr>
            <p:cNvPr id="8" name="図 7" descr="グラフィカル ユーザー インターフェイス, アプリケーション, テーブル, Excel&#10;&#10;自動的に生成された説明">
              <a:extLst>
                <a:ext uri="{FF2B5EF4-FFF2-40B4-BE49-F238E27FC236}">
                  <a16:creationId xmlns:a16="http://schemas.microsoft.com/office/drawing/2014/main" id="{636DC080-EC06-4C56-B1E7-D83B17B35FC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19608" y="4387438"/>
              <a:ext cx="7824192" cy="1806717"/>
            </a:xfrm>
            <a:prstGeom prst="rect">
              <a:avLst/>
            </a:prstGeom>
            <a:ln w="19050">
              <a:solidFill>
                <a:schemeClr val="tx1"/>
              </a:solidFill>
            </a:ln>
          </p:spPr>
        </p:pic>
        <p:sp>
          <p:nvSpPr>
            <p:cNvPr id="19" name="正方形/長方形 18">
              <a:extLst>
                <a:ext uri="{FF2B5EF4-FFF2-40B4-BE49-F238E27FC236}">
                  <a16:creationId xmlns:a16="http://schemas.microsoft.com/office/drawing/2014/main" id="{E8BE46E2-3C0D-4A74-89E0-B32207585A72}"/>
                </a:ext>
              </a:extLst>
            </p:cNvPr>
            <p:cNvSpPr/>
            <p:nvPr/>
          </p:nvSpPr>
          <p:spPr>
            <a:xfrm>
              <a:off x="-110008" y="5102517"/>
              <a:ext cx="6782072" cy="77475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grpSp>
      <p:grpSp>
        <p:nvGrpSpPr>
          <p:cNvPr id="23" name="グループ化 22">
            <a:extLst>
              <a:ext uri="{FF2B5EF4-FFF2-40B4-BE49-F238E27FC236}">
                <a16:creationId xmlns:a16="http://schemas.microsoft.com/office/drawing/2014/main" id="{07695B91-1265-4402-979F-6B25AFFD2ABE}"/>
              </a:ext>
            </a:extLst>
          </p:cNvPr>
          <p:cNvGrpSpPr/>
          <p:nvPr/>
        </p:nvGrpSpPr>
        <p:grpSpPr>
          <a:xfrm>
            <a:off x="1997829" y="4921695"/>
            <a:ext cx="2914086" cy="1842671"/>
            <a:chOff x="1512170" y="4289580"/>
            <a:chExt cx="3210447" cy="2088232"/>
          </a:xfrm>
        </p:grpSpPr>
        <p:pic>
          <p:nvPicPr>
            <p:cNvPr id="10" name="図 9" descr="グラフィカル ユーザー インターフェイス, アプリケーション, Word&#10;&#10;自動的に生成された説明">
              <a:extLst>
                <a:ext uri="{FF2B5EF4-FFF2-40B4-BE49-F238E27FC236}">
                  <a16:creationId xmlns:a16="http://schemas.microsoft.com/office/drawing/2014/main" id="{F6E5F715-DC0E-4558-B42C-E6CCE79BE0F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512170" y="4289580"/>
              <a:ext cx="3210447" cy="2088232"/>
            </a:xfrm>
            <a:prstGeom prst="rect">
              <a:avLst/>
            </a:prstGeom>
            <a:ln w="19050">
              <a:solidFill>
                <a:schemeClr val="tx1"/>
              </a:solidFill>
            </a:ln>
          </p:spPr>
        </p:pic>
        <p:sp>
          <p:nvSpPr>
            <p:cNvPr id="20" name="正方形/長方形 19">
              <a:extLst>
                <a:ext uri="{FF2B5EF4-FFF2-40B4-BE49-F238E27FC236}">
                  <a16:creationId xmlns:a16="http://schemas.microsoft.com/office/drawing/2014/main" id="{CAFC74CC-B8C0-46F7-B6FE-16307BC9C78F}"/>
                </a:ext>
              </a:extLst>
            </p:cNvPr>
            <p:cNvSpPr/>
            <p:nvPr/>
          </p:nvSpPr>
          <p:spPr>
            <a:xfrm>
              <a:off x="1512170" y="5388764"/>
              <a:ext cx="767406" cy="7765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grpSp>
      <p:grpSp>
        <p:nvGrpSpPr>
          <p:cNvPr id="22" name="グループ化 21">
            <a:extLst>
              <a:ext uri="{FF2B5EF4-FFF2-40B4-BE49-F238E27FC236}">
                <a16:creationId xmlns:a16="http://schemas.microsoft.com/office/drawing/2014/main" id="{9515410F-B158-4A8F-A704-DC0C30B792FD}"/>
              </a:ext>
            </a:extLst>
          </p:cNvPr>
          <p:cNvGrpSpPr/>
          <p:nvPr/>
        </p:nvGrpSpPr>
        <p:grpSpPr>
          <a:xfrm>
            <a:off x="7370767" y="5103531"/>
            <a:ext cx="4566022" cy="1656184"/>
            <a:chOff x="-672751" y="4574070"/>
            <a:chExt cx="4566022" cy="1656184"/>
          </a:xfrm>
        </p:grpSpPr>
        <p:pic>
          <p:nvPicPr>
            <p:cNvPr id="12" name="図 11" descr="グラフィカル ユーザー インターフェイス, アプリケーション&#10;&#10;自動的に生成された説明">
              <a:extLst>
                <a:ext uri="{FF2B5EF4-FFF2-40B4-BE49-F238E27FC236}">
                  <a16:creationId xmlns:a16="http://schemas.microsoft.com/office/drawing/2014/main" id="{B7EA9CFD-E1F2-4F3B-9743-E0CFF4ECEF0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3"/>
            <a:stretch/>
          </p:blipFill>
          <p:spPr>
            <a:xfrm>
              <a:off x="-672751" y="4574070"/>
              <a:ext cx="4566022" cy="1656184"/>
            </a:xfrm>
            <a:prstGeom prst="rect">
              <a:avLst/>
            </a:prstGeom>
            <a:ln w="19050">
              <a:solidFill>
                <a:schemeClr val="tx1"/>
              </a:solidFill>
            </a:ln>
          </p:spPr>
        </p:pic>
        <p:sp>
          <p:nvSpPr>
            <p:cNvPr id="21" name="正方形/長方形 20">
              <a:extLst>
                <a:ext uri="{FF2B5EF4-FFF2-40B4-BE49-F238E27FC236}">
                  <a16:creationId xmlns:a16="http://schemas.microsoft.com/office/drawing/2014/main" id="{8BD35159-6298-4112-A319-70A1DF14AA79}"/>
                </a:ext>
              </a:extLst>
            </p:cNvPr>
            <p:cNvSpPr/>
            <p:nvPr/>
          </p:nvSpPr>
          <p:spPr>
            <a:xfrm>
              <a:off x="2002394" y="5042203"/>
              <a:ext cx="877930" cy="34656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grpSp>
      <p:grpSp>
        <p:nvGrpSpPr>
          <p:cNvPr id="27" name="グループ化 26">
            <a:extLst>
              <a:ext uri="{FF2B5EF4-FFF2-40B4-BE49-F238E27FC236}">
                <a16:creationId xmlns:a16="http://schemas.microsoft.com/office/drawing/2014/main" id="{114AEA6F-E3A3-45AF-9D44-B6ACB09426D8}"/>
              </a:ext>
            </a:extLst>
          </p:cNvPr>
          <p:cNvGrpSpPr/>
          <p:nvPr/>
        </p:nvGrpSpPr>
        <p:grpSpPr>
          <a:xfrm>
            <a:off x="8977939" y="2245583"/>
            <a:ext cx="2827720" cy="1537412"/>
            <a:chOff x="347584" y="4637838"/>
            <a:chExt cx="2827720" cy="1537412"/>
          </a:xfrm>
        </p:grpSpPr>
        <p:pic>
          <p:nvPicPr>
            <p:cNvPr id="26" name="図 25" descr="グラフィカル ユーザー インターフェイス, アプリケーション, テーブル, Excel&#10;&#10;自動的に生成された説明">
              <a:extLst>
                <a:ext uri="{FF2B5EF4-FFF2-40B4-BE49-F238E27FC236}">
                  <a16:creationId xmlns:a16="http://schemas.microsoft.com/office/drawing/2014/main" id="{B80CF07C-569C-419B-AB91-3B7E9DB01A2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47584" y="4637838"/>
              <a:ext cx="2827720" cy="1537412"/>
            </a:xfrm>
            <a:prstGeom prst="rect">
              <a:avLst/>
            </a:prstGeom>
            <a:ln w="19050">
              <a:solidFill>
                <a:schemeClr val="tx1"/>
              </a:solidFill>
            </a:ln>
          </p:spPr>
        </p:pic>
        <p:sp>
          <p:nvSpPr>
            <p:cNvPr id="18" name="正方形/長方形 17">
              <a:extLst>
                <a:ext uri="{FF2B5EF4-FFF2-40B4-BE49-F238E27FC236}">
                  <a16:creationId xmlns:a16="http://schemas.microsoft.com/office/drawing/2014/main" id="{AB139EA6-7FD6-4215-B9A4-427924E88E56}"/>
                </a:ext>
              </a:extLst>
            </p:cNvPr>
            <p:cNvSpPr/>
            <p:nvPr/>
          </p:nvSpPr>
          <p:spPr>
            <a:xfrm>
              <a:off x="374228" y="5112685"/>
              <a:ext cx="609204" cy="76458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grpSp>
      <p:sp>
        <p:nvSpPr>
          <p:cNvPr id="32" name="テキスト ボックス 31">
            <a:extLst>
              <a:ext uri="{FF2B5EF4-FFF2-40B4-BE49-F238E27FC236}">
                <a16:creationId xmlns:a16="http://schemas.microsoft.com/office/drawing/2014/main" id="{4ED6D534-8F4D-4AB4-AD42-8C9585B8F85D}"/>
              </a:ext>
            </a:extLst>
          </p:cNvPr>
          <p:cNvSpPr txBox="1"/>
          <p:nvPr/>
        </p:nvSpPr>
        <p:spPr>
          <a:xfrm>
            <a:off x="323101" y="1844824"/>
            <a:ext cx="1620957" cy="338554"/>
          </a:xfrm>
          <a:prstGeom prst="rect">
            <a:avLst/>
          </a:prstGeom>
          <a:noFill/>
        </p:spPr>
        <p:txBody>
          <a:bodyPr wrap="none" rtlCol="0">
            <a:spAutoFit/>
          </a:bodyPr>
          <a:lstStyle/>
          <a:p>
            <a:r>
              <a:rPr kumimoji="1" lang="ja-JP" altLang="en-US" sz="1600" dirty="0">
                <a:latin typeface="メイリオ" panose="020B0604030504040204" pitchFamily="50" charset="-128"/>
                <a:ea typeface="メイリオ" panose="020B0604030504040204" pitchFamily="50" charset="-128"/>
              </a:rPr>
              <a:t>①土地一括更新</a:t>
            </a:r>
          </a:p>
        </p:txBody>
      </p:sp>
      <p:sp>
        <p:nvSpPr>
          <p:cNvPr id="33" name="テキスト ボックス 32">
            <a:extLst>
              <a:ext uri="{FF2B5EF4-FFF2-40B4-BE49-F238E27FC236}">
                <a16:creationId xmlns:a16="http://schemas.microsoft.com/office/drawing/2014/main" id="{AE0674B3-106C-4DAA-8D59-4C843EB58E6D}"/>
              </a:ext>
            </a:extLst>
          </p:cNvPr>
          <p:cNvSpPr txBox="1"/>
          <p:nvPr/>
        </p:nvSpPr>
        <p:spPr>
          <a:xfrm>
            <a:off x="8583369" y="1842135"/>
            <a:ext cx="3057247" cy="338554"/>
          </a:xfrm>
          <a:prstGeom prst="rect">
            <a:avLst/>
          </a:prstGeom>
          <a:noFill/>
        </p:spPr>
        <p:txBody>
          <a:bodyPr wrap="none" rtlCol="0">
            <a:spAutoFit/>
          </a:bodyPr>
          <a:lstStyle/>
          <a:p>
            <a:r>
              <a:rPr lang="ja-JP" altLang="en-US" sz="1600" dirty="0">
                <a:latin typeface="メイリオ" panose="020B0604030504040204" pitchFamily="50" charset="-128"/>
                <a:ea typeface="メイリオ" panose="020B0604030504040204" pitchFamily="50" charset="-128"/>
              </a:rPr>
              <a:t>②土地一括削除・地番一括更新</a:t>
            </a:r>
            <a:endParaRPr kumimoji="1" lang="ja-JP" altLang="en-US" sz="1600" dirty="0">
              <a:latin typeface="メイリオ" panose="020B0604030504040204" pitchFamily="50" charset="-128"/>
              <a:ea typeface="メイリオ" panose="020B0604030504040204" pitchFamily="50" charset="-128"/>
            </a:endParaRPr>
          </a:p>
        </p:txBody>
      </p:sp>
      <p:sp>
        <p:nvSpPr>
          <p:cNvPr id="34" name="テキスト ボックス 33">
            <a:extLst>
              <a:ext uri="{FF2B5EF4-FFF2-40B4-BE49-F238E27FC236}">
                <a16:creationId xmlns:a16="http://schemas.microsoft.com/office/drawing/2014/main" id="{0CB06807-7408-4E5E-B95A-AA0D3AAD969C}"/>
              </a:ext>
            </a:extLst>
          </p:cNvPr>
          <p:cNvSpPr txBox="1"/>
          <p:nvPr/>
        </p:nvSpPr>
        <p:spPr>
          <a:xfrm>
            <a:off x="323101" y="4365104"/>
            <a:ext cx="1826141" cy="338554"/>
          </a:xfrm>
          <a:prstGeom prst="rect">
            <a:avLst/>
          </a:prstGeom>
          <a:noFill/>
        </p:spPr>
        <p:txBody>
          <a:bodyPr wrap="none" rtlCol="0">
            <a:spAutoFit/>
          </a:bodyPr>
          <a:lstStyle/>
          <a:p>
            <a:r>
              <a:rPr lang="ja-JP" altLang="en-US" sz="1600" dirty="0">
                <a:latin typeface="メイリオ" panose="020B0604030504040204" pitchFamily="50" charset="-128"/>
                <a:ea typeface="メイリオ" panose="020B0604030504040204" pitchFamily="50" charset="-128"/>
              </a:rPr>
              <a:t>③世帯員一括更新</a:t>
            </a:r>
            <a:endParaRPr kumimoji="1" lang="ja-JP" altLang="en-US" sz="1600" dirty="0">
              <a:latin typeface="メイリオ" panose="020B0604030504040204" pitchFamily="50" charset="-128"/>
              <a:ea typeface="メイリオ" panose="020B0604030504040204" pitchFamily="50" charset="-128"/>
            </a:endParaRPr>
          </a:p>
        </p:txBody>
      </p:sp>
      <p:sp>
        <p:nvSpPr>
          <p:cNvPr id="35" name="テキスト ボックス 34">
            <a:extLst>
              <a:ext uri="{FF2B5EF4-FFF2-40B4-BE49-F238E27FC236}">
                <a16:creationId xmlns:a16="http://schemas.microsoft.com/office/drawing/2014/main" id="{EA1D97F3-0447-40F3-ABAB-902DE429EE5E}"/>
              </a:ext>
            </a:extLst>
          </p:cNvPr>
          <p:cNvSpPr txBox="1"/>
          <p:nvPr/>
        </p:nvSpPr>
        <p:spPr>
          <a:xfrm>
            <a:off x="5735960" y="4365104"/>
            <a:ext cx="1826141" cy="338554"/>
          </a:xfrm>
          <a:prstGeom prst="rect">
            <a:avLst/>
          </a:prstGeom>
          <a:noFill/>
        </p:spPr>
        <p:txBody>
          <a:bodyPr wrap="none" rtlCol="0">
            <a:spAutoFit/>
          </a:bodyPr>
          <a:lstStyle/>
          <a:p>
            <a:r>
              <a:rPr lang="ja-JP" altLang="en-US" sz="1600" dirty="0">
                <a:latin typeface="メイリオ" panose="020B0604030504040204" pitchFamily="50" charset="-128"/>
                <a:ea typeface="メイリオ" panose="020B0604030504040204" pitchFamily="50" charset="-128"/>
              </a:rPr>
              <a:t>④経営体一括更新</a:t>
            </a:r>
            <a:endParaRPr kumimoji="1" lang="ja-JP" altLang="en-US" sz="16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6578762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D2E78E-FDC0-4165-BAB5-2749B6477CBF}"/>
              </a:ext>
            </a:extLst>
          </p:cNvPr>
          <p:cNvSpPr>
            <a:spLocks noGrp="1"/>
          </p:cNvSpPr>
          <p:nvPr>
            <p:ph type="title"/>
          </p:nvPr>
        </p:nvSpPr>
        <p:spPr>
          <a:xfrm>
            <a:off x="417898" y="116632"/>
            <a:ext cx="9494526" cy="547835"/>
          </a:xfrm>
        </p:spPr>
        <p:txBody>
          <a:bodyPr/>
          <a:lstStyle/>
          <a:p>
            <a:r>
              <a:rPr lang="en-US" altLang="ja-JP" dirty="0"/>
              <a:t>3-</a:t>
            </a:r>
            <a:r>
              <a:rPr lang="ja-JP" altLang="en-US" dirty="0"/>
              <a:t>３．</a:t>
            </a:r>
            <a:r>
              <a:rPr kumimoji="1" lang="en-US" altLang="ja-JP" dirty="0"/>
              <a:t>CSV</a:t>
            </a:r>
            <a:r>
              <a:rPr kumimoji="1" lang="ja-JP" altLang="en-US" dirty="0"/>
              <a:t>ファイル更新時の注意点</a:t>
            </a:r>
          </a:p>
        </p:txBody>
      </p:sp>
      <p:grpSp>
        <p:nvGrpSpPr>
          <p:cNvPr id="27" name="グループ化 26">
            <a:extLst>
              <a:ext uri="{FF2B5EF4-FFF2-40B4-BE49-F238E27FC236}">
                <a16:creationId xmlns:a16="http://schemas.microsoft.com/office/drawing/2014/main" id="{F6725155-23FF-4322-A72E-358269C69967}"/>
              </a:ext>
            </a:extLst>
          </p:cNvPr>
          <p:cNvGrpSpPr/>
          <p:nvPr/>
        </p:nvGrpSpPr>
        <p:grpSpPr>
          <a:xfrm>
            <a:off x="6456040" y="1471399"/>
            <a:ext cx="5616624" cy="2101617"/>
            <a:chOff x="308449" y="3861048"/>
            <a:chExt cx="6044133" cy="2391445"/>
          </a:xfrm>
        </p:grpSpPr>
        <p:pic>
          <p:nvPicPr>
            <p:cNvPr id="18" name="図 17" descr="グラフィカル ユーザー インターフェイス, アプリケーション, テーブル, Excel&#10;&#10;自動的に生成された説明">
              <a:extLst>
                <a:ext uri="{FF2B5EF4-FFF2-40B4-BE49-F238E27FC236}">
                  <a16:creationId xmlns:a16="http://schemas.microsoft.com/office/drawing/2014/main" id="{3B43F260-FF49-4115-B3F5-E1900E6B05E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08449" y="3861048"/>
              <a:ext cx="6044133" cy="2391445"/>
            </a:xfrm>
            <a:prstGeom prst="rect">
              <a:avLst/>
            </a:prstGeom>
            <a:ln w="19050">
              <a:solidFill>
                <a:schemeClr val="tx1"/>
              </a:solidFill>
            </a:ln>
          </p:spPr>
        </p:pic>
        <p:sp>
          <p:nvSpPr>
            <p:cNvPr id="19" name="正方形/長方形 18">
              <a:extLst>
                <a:ext uri="{FF2B5EF4-FFF2-40B4-BE49-F238E27FC236}">
                  <a16:creationId xmlns:a16="http://schemas.microsoft.com/office/drawing/2014/main" id="{C721506F-622C-4AEF-B5B1-825DA1741EA2}"/>
                </a:ext>
              </a:extLst>
            </p:cNvPr>
            <p:cNvSpPr/>
            <p:nvPr/>
          </p:nvSpPr>
          <p:spPr>
            <a:xfrm>
              <a:off x="4151784" y="5085184"/>
              <a:ext cx="1944215"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0" name="正方形/長方形 19">
              <a:extLst>
                <a:ext uri="{FF2B5EF4-FFF2-40B4-BE49-F238E27FC236}">
                  <a16:creationId xmlns:a16="http://schemas.microsoft.com/office/drawing/2014/main" id="{D19661AF-E12F-43A4-BAB6-44441D3284DE}"/>
                </a:ext>
              </a:extLst>
            </p:cNvPr>
            <p:cNvSpPr/>
            <p:nvPr/>
          </p:nvSpPr>
          <p:spPr>
            <a:xfrm>
              <a:off x="907550" y="5520626"/>
              <a:ext cx="3244234" cy="4286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21" name="正方形/長方形 20">
              <a:extLst>
                <a:ext uri="{FF2B5EF4-FFF2-40B4-BE49-F238E27FC236}">
                  <a16:creationId xmlns:a16="http://schemas.microsoft.com/office/drawing/2014/main" id="{0F8EAA85-0E29-4180-9138-44CEFF4047CE}"/>
                </a:ext>
              </a:extLst>
            </p:cNvPr>
            <p:cNvSpPr/>
            <p:nvPr/>
          </p:nvSpPr>
          <p:spPr>
            <a:xfrm>
              <a:off x="1656998" y="4429334"/>
              <a:ext cx="838602" cy="1800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grpSp>
      <p:grpSp>
        <p:nvGrpSpPr>
          <p:cNvPr id="25" name="グループ化 24">
            <a:extLst>
              <a:ext uri="{FF2B5EF4-FFF2-40B4-BE49-F238E27FC236}">
                <a16:creationId xmlns:a16="http://schemas.microsoft.com/office/drawing/2014/main" id="{3FDD8F0A-8FF8-46EC-AF35-B48C55357B11}"/>
              </a:ext>
            </a:extLst>
          </p:cNvPr>
          <p:cNvGrpSpPr/>
          <p:nvPr/>
        </p:nvGrpSpPr>
        <p:grpSpPr>
          <a:xfrm>
            <a:off x="1584163" y="4390403"/>
            <a:ext cx="3575733" cy="2430540"/>
            <a:chOff x="6363586" y="966254"/>
            <a:chExt cx="4968552" cy="3470499"/>
          </a:xfrm>
        </p:grpSpPr>
        <p:pic>
          <p:nvPicPr>
            <p:cNvPr id="8" name="図 7" descr="グラフィカル ユーザー インターフェイス, アプリケーション, テーブル, Excel&#10;&#10;自動的に生成された説明">
              <a:extLst>
                <a:ext uri="{FF2B5EF4-FFF2-40B4-BE49-F238E27FC236}">
                  <a16:creationId xmlns:a16="http://schemas.microsoft.com/office/drawing/2014/main" id="{239F8E1D-0ADD-448E-BA7D-F455222A3AF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63586" y="966254"/>
              <a:ext cx="4968552" cy="3470499"/>
            </a:xfrm>
            <a:prstGeom prst="rect">
              <a:avLst/>
            </a:prstGeom>
            <a:ln w="19050">
              <a:solidFill>
                <a:schemeClr val="tx1"/>
              </a:solidFill>
            </a:ln>
          </p:spPr>
        </p:pic>
        <p:sp>
          <p:nvSpPr>
            <p:cNvPr id="23" name="正方形/長方形 22">
              <a:extLst>
                <a:ext uri="{FF2B5EF4-FFF2-40B4-BE49-F238E27FC236}">
                  <a16:creationId xmlns:a16="http://schemas.microsoft.com/office/drawing/2014/main" id="{7F163F7B-0499-4FB9-AB9E-22330D81CDEE}"/>
                </a:ext>
              </a:extLst>
            </p:cNvPr>
            <p:cNvSpPr/>
            <p:nvPr/>
          </p:nvSpPr>
          <p:spPr>
            <a:xfrm>
              <a:off x="9840416" y="2712493"/>
              <a:ext cx="1391748" cy="24250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grpSp>
      <p:grpSp>
        <p:nvGrpSpPr>
          <p:cNvPr id="26" name="グループ化 25">
            <a:extLst>
              <a:ext uri="{FF2B5EF4-FFF2-40B4-BE49-F238E27FC236}">
                <a16:creationId xmlns:a16="http://schemas.microsoft.com/office/drawing/2014/main" id="{CE1C8635-840A-47E6-88CD-394DAE90D6EF}"/>
              </a:ext>
            </a:extLst>
          </p:cNvPr>
          <p:cNvGrpSpPr/>
          <p:nvPr/>
        </p:nvGrpSpPr>
        <p:grpSpPr>
          <a:xfrm>
            <a:off x="6173337" y="4389931"/>
            <a:ext cx="3523063" cy="2430540"/>
            <a:chOff x="6998100" y="1099556"/>
            <a:chExt cx="5210655" cy="3470499"/>
          </a:xfrm>
        </p:grpSpPr>
        <p:pic>
          <p:nvPicPr>
            <p:cNvPr id="10" name="図 9" descr="グラフィカル ユーザー インターフェイス, アプリケーション, テーブル, Excel&#10;&#10;自動的に生成された説明">
              <a:extLst>
                <a:ext uri="{FF2B5EF4-FFF2-40B4-BE49-F238E27FC236}">
                  <a16:creationId xmlns:a16="http://schemas.microsoft.com/office/drawing/2014/main" id="{53734BC4-F66E-4E28-826A-3513DF08B46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98100" y="1099556"/>
              <a:ext cx="5210655" cy="3470499"/>
            </a:xfrm>
            <a:prstGeom prst="rect">
              <a:avLst/>
            </a:prstGeom>
            <a:ln w="19050">
              <a:solidFill>
                <a:schemeClr val="tx1"/>
              </a:solidFill>
            </a:ln>
          </p:spPr>
        </p:pic>
        <p:sp>
          <p:nvSpPr>
            <p:cNvPr id="24" name="正方形/長方形 23">
              <a:extLst>
                <a:ext uri="{FF2B5EF4-FFF2-40B4-BE49-F238E27FC236}">
                  <a16:creationId xmlns:a16="http://schemas.microsoft.com/office/drawing/2014/main" id="{B11A95A7-D400-46E6-BBF0-9F6EC2AB8B7F}"/>
                </a:ext>
              </a:extLst>
            </p:cNvPr>
            <p:cNvSpPr/>
            <p:nvPr/>
          </p:nvSpPr>
          <p:spPr>
            <a:xfrm>
              <a:off x="10702981" y="3477281"/>
              <a:ext cx="1391748" cy="24250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grpSp>
      <p:grpSp>
        <p:nvGrpSpPr>
          <p:cNvPr id="29" name="グループ化 28">
            <a:extLst>
              <a:ext uri="{FF2B5EF4-FFF2-40B4-BE49-F238E27FC236}">
                <a16:creationId xmlns:a16="http://schemas.microsoft.com/office/drawing/2014/main" id="{C8E63525-6D95-49A8-8D83-7B32F1785EB0}"/>
              </a:ext>
            </a:extLst>
          </p:cNvPr>
          <p:cNvGrpSpPr/>
          <p:nvPr/>
        </p:nvGrpSpPr>
        <p:grpSpPr>
          <a:xfrm>
            <a:off x="573975" y="989085"/>
            <a:ext cx="4945961" cy="2583931"/>
            <a:chOff x="-204700" y="726280"/>
            <a:chExt cx="5835767" cy="3316345"/>
          </a:xfrm>
        </p:grpSpPr>
        <p:pic>
          <p:nvPicPr>
            <p:cNvPr id="4" name="図 3" descr="グラフィカル ユーザー インターフェイス, アプリケーション, テーブル, Excel&#10;&#10;自動的に生成された説明">
              <a:extLst>
                <a:ext uri="{FF2B5EF4-FFF2-40B4-BE49-F238E27FC236}">
                  <a16:creationId xmlns:a16="http://schemas.microsoft.com/office/drawing/2014/main" id="{B440AFCC-02D9-49D0-BBBC-5B7D053AE2F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04700" y="726280"/>
              <a:ext cx="5835767" cy="3316345"/>
            </a:xfrm>
            <a:prstGeom prst="rect">
              <a:avLst/>
            </a:prstGeom>
            <a:ln w="19050">
              <a:solidFill>
                <a:schemeClr val="tx1"/>
              </a:solidFill>
            </a:ln>
          </p:spPr>
        </p:pic>
        <p:sp>
          <p:nvSpPr>
            <p:cNvPr id="28" name="正方形/長方形 27">
              <a:extLst>
                <a:ext uri="{FF2B5EF4-FFF2-40B4-BE49-F238E27FC236}">
                  <a16:creationId xmlns:a16="http://schemas.microsoft.com/office/drawing/2014/main" id="{B901FAEF-EF68-4447-A2AF-4EBE0BE72C73}"/>
                </a:ext>
              </a:extLst>
            </p:cNvPr>
            <p:cNvSpPr/>
            <p:nvPr/>
          </p:nvSpPr>
          <p:spPr>
            <a:xfrm>
              <a:off x="-87596" y="2091572"/>
              <a:ext cx="1647091" cy="19134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grpSp>
      <p:sp>
        <p:nvSpPr>
          <p:cNvPr id="30" name="テキスト ボックス 29">
            <a:extLst>
              <a:ext uri="{FF2B5EF4-FFF2-40B4-BE49-F238E27FC236}">
                <a16:creationId xmlns:a16="http://schemas.microsoft.com/office/drawing/2014/main" id="{0452CF6B-5B2F-4C56-8AAC-A4359BD48AD8}"/>
              </a:ext>
            </a:extLst>
          </p:cNvPr>
          <p:cNvSpPr txBox="1"/>
          <p:nvPr/>
        </p:nvSpPr>
        <p:spPr>
          <a:xfrm>
            <a:off x="391014" y="620688"/>
            <a:ext cx="4974439" cy="338554"/>
          </a:xfrm>
          <a:prstGeom prst="rect">
            <a:avLst/>
          </a:prstGeom>
          <a:noFill/>
        </p:spPr>
        <p:txBody>
          <a:bodyPr wrap="none" rtlCol="0">
            <a:spAutoFit/>
          </a:bodyPr>
          <a:lstStyle/>
          <a:p>
            <a:r>
              <a:rPr kumimoji="1" lang="ja-JP" altLang="en-US" sz="1600" dirty="0">
                <a:latin typeface="メイリオ" panose="020B0604030504040204" pitchFamily="50" charset="-128"/>
                <a:ea typeface="メイリオ" panose="020B0604030504040204" pitchFamily="50" charset="-128"/>
              </a:rPr>
              <a:t>①</a:t>
            </a:r>
            <a:r>
              <a:rPr kumimoji="1" lang="en-US" altLang="ja-JP" sz="1600" dirty="0">
                <a:latin typeface="メイリオ" panose="020B0604030504040204" pitchFamily="50" charset="-128"/>
                <a:ea typeface="メイリオ" panose="020B0604030504040204" pitchFamily="50" charset="-128"/>
              </a:rPr>
              <a:t>[NG]</a:t>
            </a:r>
            <a:r>
              <a:rPr kumimoji="1" lang="ja-JP" altLang="en-US" sz="1600" dirty="0">
                <a:latin typeface="メイリオ" panose="020B0604030504040204" pitchFamily="50" charset="-128"/>
                <a:ea typeface="メイリオ" panose="020B0604030504040204" pitchFamily="50" charset="-128"/>
              </a:rPr>
              <a:t>キー項目となる列は更新してはいけません</a:t>
            </a:r>
            <a:r>
              <a:rPr lang="ja-JP" altLang="en-US" sz="1600" dirty="0">
                <a:latin typeface="メイリオ" panose="020B0604030504040204" pitchFamily="50" charset="-128"/>
                <a:ea typeface="メイリオ" panose="020B0604030504040204" pitchFamily="50" charset="-128"/>
              </a:rPr>
              <a:t>。</a:t>
            </a:r>
            <a:endParaRPr kumimoji="1" lang="en-US" altLang="ja-JP" sz="1600" dirty="0">
              <a:latin typeface="メイリオ" panose="020B0604030504040204" pitchFamily="50" charset="-128"/>
              <a:ea typeface="メイリオ" panose="020B0604030504040204" pitchFamily="50" charset="-128"/>
            </a:endParaRPr>
          </a:p>
        </p:txBody>
      </p:sp>
      <p:sp>
        <p:nvSpPr>
          <p:cNvPr id="31" name="テキスト ボックス 30">
            <a:extLst>
              <a:ext uri="{FF2B5EF4-FFF2-40B4-BE49-F238E27FC236}">
                <a16:creationId xmlns:a16="http://schemas.microsoft.com/office/drawing/2014/main" id="{BD6621E2-03A8-41E1-AAE2-D6BAE27CAE00}"/>
              </a:ext>
            </a:extLst>
          </p:cNvPr>
          <p:cNvSpPr txBox="1"/>
          <p:nvPr/>
        </p:nvSpPr>
        <p:spPr>
          <a:xfrm>
            <a:off x="6312024" y="620688"/>
            <a:ext cx="5773424" cy="830997"/>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rPr>
              <a:t>②</a:t>
            </a:r>
            <a:r>
              <a:rPr lang="en-US" altLang="ja-JP" sz="1600" dirty="0">
                <a:latin typeface="メイリオ" panose="020B0604030504040204" pitchFamily="50" charset="-128"/>
                <a:ea typeface="メイリオ" panose="020B0604030504040204" pitchFamily="50" charset="-128"/>
              </a:rPr>
              <a:t>[OK]【</a:t>
            </a:r>
            <a:r>
              <a:rPr lang="ja-JP" altLang="en-US" sz="1600" dirty="0">
                <a:latin typeface="メイリオ" panose="020B0604030504040204" pitchFamily="50" charset="-128"/>
                <a:ea typeface="メイリオ" panose="020B0604030504040204" pitchFamily="50" charset="-128"/>
              </a:rPr>
              <a:t>参考</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と記載のある列は、書き換えて取込を行っても、台帳に反映されません。</a:t>
            </a:r>
            <a:r>
              <a:rPr kumimoji="1" lang="ja-JP" altLang="en-US" sz="1600" dirty="0">
                <a:latin typeface="メイリオ" panose="020B0604030504040204" pitchFamily="50" charset="-128"/>
                <a:ea typeface="メイリオ" panose="020B0604030504040204" pitchFamily="50" charset="-128"/>
              </a:rPr>
              <a:t>セルの色を塗る</a:t>
            </a:r>
            <a:r>
              <a:rPr lang="ja-JP" altLang="en-US" sz="1600" dirty="0">
                <a:latin typeface="メイリオ" panose="020B0604030504040204" pitchFamily="50" charset="-128"/>
                <a:ea typeface="メイリオ" panose="020B0604030504040204" pitchFamily="50" charset="-128"/>
              </a:rPr>
              <a:t>、文字の色を変更しても、同様に台帳に反映されません。</a:t>
            </a:r>
            <a:endParaRPr kumimoji="1" lang="ja-JP" altLang="en-US" sz="1600" dirty="0">
              <a:latin typeface="メイリオ" panose="020B0604030504040204" pitchFamily="50" charset="-128"/>
              <a:ea typeface="メイリオ" panose="020B0604030504040204" pitchFamily="50" charset="-128"/>
            </a:endParaRPr>
          </a:p>
        </p:txBody>
      </p:sp>
      <p:sp>
        <p:nvSpPr>
          <p:cNvPr id="32" name="テキスト ボックス 31">
            <a:extLst>
              <a:ext uri="{FF2B5EF4-FFF2-40B4-BE49-F238E27FC236}">
                <a16:creationId xmlns:a16="http://schemas.microsoft.com/office/drawing/2014/main" id="{EFC18ADC-F2A6-4E0B-96A7-7AB96C8267B3}"/>
              </a:ext>
            </a:extLst>
          </p:cNvPr>
          <p:cNvSpPr txBox="1"/>
          <p:nvPr/>
        </p:nvSpPr>
        <p:spPr>
          <a:xfrm>
            <a:off x="417898" y="3805973"/>
            <a:ext cx="11774102" cy="584775"/>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rPr>
              <a:t>③</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左・</a:t>
            </a:r>
            <a:r>
              <a:rPr lang="en-US" altLang="ja-JP" sz="1600" dirty="0">
                <a:latin typeface="メイリオ" panose="020B0604030504040204" pitchFamily="50" charset="-128"/>
                <a:ea typeface="メイリオ" panose="020B0604030504040204" pitchFamily="50" charset="-128"/>
              </a:rPr>
              <a:t>NG]CSV</a:t>
            </a:r>
            <a:r>
              <a:rPr lang="ja-JP" altLang="en-US" sz="1600" dirty="0">
                <a:latin typeface="メイリオ" panose="020B0604030504040204" pitchFamily="50" charset="-128"/>
                <a:ea typeface="メイリオ" panose="020B0604030504040204" pitchFamily="50" charset="-128"/>
              </a:rPr>
              <a:t>ファイルの列を「削除」すると、うまく取り込めなくなります。</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　</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右・</a:t>
            </a:r>
            <a:r>
              <a:rPr lang="en-US" altLang="ja-JP" sz="1600" dirty="0">
                <a:latin typeface="メイリオ" panose="020B0604030504040204" pitchFamily="50" charset="-128"/>
                <a:ea typeface="メイリオ" panose="020B0604030504040204" pitchFamily="50" charset="-128"/>
              </a:rPr>
              <a:t>OK]</a:t>
            </a:r>
            <a:r>
              <a:rPr lang="ja-JP" altLang="en-US" sz="1600" dirty="0">
                <a:latin typeface="メイリオ" panose="020B0604030504040204" pitchFamily="50" charset="-128"/>
                <a:ea typeface="メイリオ" panose="020B0604030504040204" pitchFamily="50" charset="-128"/>
              </a:rPr>
              <a:t>列が多く見にくい・更新しにくい場合は、不要な列を「非表示」にする又は「出力項目設定」を活用してください。</a:t>
            </a:r>
            <a:endParaRPr kumimoji="1" lang="ja-JP" altLang="en-US" sz="1600" dirty="0">
              <a:latin typeface="メイリオ" panose="020B0604030504040204" pitchFamily="50" charset="-128"/>
              <a:ea typeface="メイリオ" panose="020B0604030504040204" pitchFamily="50" charset="-128"/>
            </a:endParaRPr>
          </a:p>
        </p:txBody>
      </p:sp>
      <p:sp>
        <p:nvSpPr>
          <p:cNvPr id="37" name="テキスト ボックス 36">
            <a:extLst>
              <a:ext uri="{FF2B5EF4-FFF2-40B4-BE49-F238E27FC236}">
                <a16:creationId xmlns:a16="http://schemas.microsoft.com/office/drawing/2014/main" id="{38886050-2519-40AA-AF1E-D1C5C4AAEB42}"/>
              </a:ext>
            </a:extLst>
          </p:cNvPr>
          <p:cNvSpPr txBox="1"/>
          <p:nvPr/>
        </p:nvSpPr>
        <p:spPr>
          <a:xfrm>
            <a:off x="9669447" y="4437112"/>
            <a:ext cx="2475225" cy="584775"/>
          </a:xfrm>
          <a:prstGeom prst="rect">
            <a:avLst/>
          </a:prstGeom>
          <a:noFill/>
        </p:spPr>
        <p:txBody>
          <a:bodyPr wrap="square" rtlCol="0">
            <a:spAutoFit/>
          </a:bodyPr>
          <a:lstStyle/>
          <a:p>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出力項目設定については次々頁参照。</a:t>
            </a:r>
            <a:endParaRPr kumimoji="1" lang="ja-JP" altLang="en-US" sz="1600" dirty="0">
              <a:latin typeface="メイリオ" panose="020B0604030504040204" pitchFamily="50" charset="-128"/>
              <a:ea typeface="メイリオ" panose="020B0604030504040204" pitchFamily="50" charset="-128"/>
            </a:endParaRPr>
          </a:p>
        </p:txBody>
      </p:sp>
      <p:sp>
        <p:nvSpPr>
          <p:cNvPr id="6" name="乗算記号 5">
            <a:extLst>
              <a:ext uri="{FF2B5EF4-FFF2-40B4-BE49-F238E27FC236}">
                <a16:creationId xmlns:a16="http://schemas.microsoft.com/office/drawing/2014/main" id="{4320E174-180D-4FA7-A358-A439E4EB8008}"/>
              </a:ext>
            </a:extLst>
          </p:cNvPr>
          <p:cNvSpPr/>
          <p:nvPr/>
        </p:nvSpPr>
        <p:spPr>
          <a:xfrm>
            <a:off x="1030731" y="4328864"/>
            <a:ext cx="913513" cy="936104"/>
          </a:xfrm>
          <a:prstGeom prst="mathMultiply">
            <a:avLst>
              <a:gd name="adj1" fmla="val 889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7" name="円: 塗りつぶしなし 6">
            <a:extLst>
              <a:ext uri="{FF2B5EF4-FFF2-40B4-BE49-F238E27FC236}">
                <a16:creationId xmlns:a16="http://schemas.microsoft.com/office/drawing/2014/main" id="{0ECE5B9E-D3CC-4A48-88F3-11799FAD39DB}"/>
              </a:ext>
            </a:extLst>
          </p:cNvPr>
          <p:cNvSpPr/>
          <p:nvPr/>
        </p:nvSpPr>
        <p:spPr>
          <a:xfrm>
            <a:off x="5632289" y="4437112"/>
            <a:ext cx="772750" cy="744209"/>
          </a:xfrm>
          <a:prstGeom prst="donut">
            <a:avLst>
              <a:gd name="adj" fmla="val 969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3" name="乗算記号 32">
            <a:extLst>
              <a:ext uri="{FF2B5EF4-FFF2-40B4-BE49-F238E27FC236}">
                <a16:creationId xmlns:a16="http://schemas.microsoft.com/office/drawing/2014/main" id="{9968F1A2-67BB-4642-8F5C-122854A7F8B9}"/>
              </a:ext>
            </a:extLst>
          </p:cNvPr>
          <p:cNvSpPr/>
          <p:nvPr/>
        </p:nvSpPr>
        <p:spPr>
          <a:xfrm>
            <a:off x="170502" y="1237999"/>
            <a:ext cx="913513" cy="936104"/>
          </a:xfrm>
          <a:prstGeom prst="mathMultiply">
            <a:avLst>
              <a:gd name="adj1" fmla="val 889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
        <p:nvSpPr>
          <p:cNvPr id="34" name="円: 塗りつぶしなし 33">
            <a:extLst>
              <a:ext uri="{FF2B5EF4-FFF2-40B4-BE49-F238E27FC236}">
                <a16:creationId xmlns:a16="http://schemas.microsoft.com/office/drawing/2014/main" id="{A39FB63B-CC6E-49A5-9E8F-9DAD45094847}"/>
              </a:ext>
            </a:extLst>
          </p:cNvPr>
          <p:cNvSpPr/>
          <p:nvPr/>
        </p:nvSpPr>
        <p:spPr>
          <a:xfrm>
            <a:off x="5907598" y="1536841"/>
            <a:ext cx="772750" cy="744209"/>
          </a:xfrm>
          <a:prstGeom prst="donut">
            <a:avLst>
              <a:gd name="adj" fmla="val 969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00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932797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E6F471-D3CF-482C-B61C-2B51C5919E22}"/>
              </a:ext>
            </a:extLst>
          </p:cNvPr>
          <p:cNvSpPr>
            <a:spLocks noGrp="1"/>
          </p:cNvSpPr>
          <p:nvPr>
            <p:ph type="title"/>
          </p:nvPr>
        </p:nvSpPr>
        <p:spPr/>
        <p:txBody>
          <a:bodyPr/>
          <a:lstStyle/>
          <a:p>
            <a:r>
              <a:rPr lang="en-US" altLang="ja-JP" dirty="0"/>
              <a:t>3-4</a:t>
            </a:r>
            <a:r>
              <a:rPr lang="ja-JP" altLang="en-US" dirty="0"/>
              <a:t>．</a:t>
            </a:r>
            <a:r>
              <a:rPr kumimoji="1" lang="ja-JP" altLang="en-US" sz="200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土地データ</a:t>
            </a:r>
            <a:r>
              <a:rPr kumimoji="1" lang="en-US" altLang="ja-JP" sz="200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00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世帯員データ</a:t>
            </a:r>
            <a:r>
              <a:rPr kumimoji="1" lang="en-US" altLang="ja-JP" sz="200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00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経営体データを</a:t>
            </a:r>
            <a:r>
              <a:rPr kumimoji="1" lang="en-US" altLang="ja-JP" sz="200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CSV</a:t>
            </a:r>
            <a:r>
              <a:rPr kumimoji="1" lang="ja-JP" altLang="en-US" sz="200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で一括更新する</a:t>
            </a:r>
            <a:endParaRPr lang="ja-JP" altLang="en-US" dirty="0"/>
          </a:p>
        </p:txBody>
      </p:sp>
      <p:sp>
        <p:nvSpPr>
          <p:cNvPr id="5" name="コンテンツ プレースホルダー 2">
            <a:extLst>
              <a:ext uri="{FF2B5EF4-FFF2-40B4-BE49-F238E27FC236}">
                <a16:creationId xmlns:a16="http://schemas.microsoft.com/office/drawing/2014/main" id="{880D8FC6-27DC-4421-B6B7-BF60BBEF22CB}"/>
              </a:ext>
            </a:extLst>
          </p:cNvPr>
          <p:cNvSpPr>
            <a:spLocks noGrp="1"/>
          </p:cNvSpPr>
          <p:nvPr>
            <p:ph idx="4294967295"/>
          </p:nvPr>
        </p:nvSpPr>
        <p:spPr>
          <a:xfrm>
            <a:off x="207086" y="615950"/>
            <a:ext cx="10668877" cy="5410200"/>
          </a:xfrm>
        </p:spPr>
        <p:txBody>
          <a:bodyPr>
            <a:noAutofit/>
          </a:bodyPr>
          <a:lstStyle/>
          <a:p>
            <a:pPr marL="0" indent="0">
              <a:buNone/>
            </a:pPr>
            <a:r>
              <a:rPr lang="ja-JP" altLang="en-US" sz="1800" dirty="0">
                <a:latin typeface="メイリオ" panose="020B0604030504040204" pitchFamily="50" charset="-128"/>
                <a:ea typeface="メイリオ" panose="020B0604030504040204" pitchFamily="50" charset="-128"/>
              </a:rPr>
              <a:t>①土地一括更新、②世帯員一括更新、③経営体一括更新　</a:t>
            </a:r>
            <a:r>
              <a:rPr lang="ja-JP" altLang="en-US" sz="1600" dirty="0">
                <a:solidFill>
                  <a:srgbClr val="FF0000"/>
                </a:solidFill>
                <a:latin typeface="メイリオ" panose="020B0604030504040204" pitchFamily="50" charset="-128"/>
                <a:ea typeface="メイリオ" panose="020B0604030504040204" pitchFamily="50" charset="-128"/>
              </a:rPr>
              <a:t>一括更新の手引き</a:t>
            </a:r>
            <a:r>
              <a:rPr kumimoji="1" lang="ja-JP" altLang="en-US" sz="160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a:t>
            </a:r>
            <a:r>
              <a:rPr kumimoji="1" lang="en-US" altLang="ja-JP" sz="160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P</a:t>
            </a:r>
            <a:r>
              <a:rPr lang="ja-JP" altLang="en-US" sz="1600" dirty="0">
                <a:solidFill>
                  <a:srgbClr val="FF0000"/>
                </a:solidFill>
                <a:latin typeface="メイリオ" panose="020B0604030504040204" pitchFamily="50" charset="-128"/>
                <a:ea typeface="メイリオ" panose="020B0604030504040204" pitchFamily="50" charset="-128"/>
              </a:rPr>
              <a:t>４</a:t>
            </a:r>
            <a:r>
              <a:rPr kumimoji="1" lang="ja-JP" altLang="en-US" sz="160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a:t>
            </a:r>
            <a:r>
              <a:rPr lang="en-US" altLang="ja-JP" sz="1600" dirty="0">
                <a:solidFill>
                  <a:srgbClr val="FF0000"/>
                </a:solidFill>
                <a:latin typeface="メイリオ" panose="020B0604030504040204" pitchFamily="50" charset="-128"/>
                <a:ea typeface="メイリオ" panose="020B0604030504040204" pitchFamily="50" charset="-128"/>
              </a:rPr>
              <a:t>16</a:t>
            </a:r>
            <a:endParaRPr kumimoji="1" lang="en-US" altLang="ja-JP" sz="160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indent="0">
              <a:buNone/>
            </a:pPr>
            <a:r>
              <a:rPr lang="ja-JP" altLang="en-US" sz="1800" dirty="0">
                <a:latin typeface="メイリオ" panose="020B0604030504040204" pitchFamily="50" charset="-128"/>
                <a:ea typeface="メイリオ" panose="020B0604030504040204" pitchFamily="50" charset="-128"/>
              </a:rPr>
              <a:t>〇利用用途：農業委員会サポートシステムに登録されている各種データを一括・部分的に更新する。</a:t>
            </a:r>
            <a:endParaRPr lang="en-US" altLang="ja-JP" sz="1800" dirty="0">
              <a:latin typeface="メイリオ" panose="020B0604030504040204" pitchFamily="50" charset="-128"/>
              <a:ea typeface="メイリオ" panose="020B0604030504040204" pitchFamily="50" charset="-128"/>
            </a:endParaRPr>
          </a:p>
          <a:p>
            <a:pPr marL="0" indent="0">
              <a:buNone/>
            </a:pPr>
            <a:endParaRPr lang="en-US" altLang="ja-JP" sz="1800" dirty="0">
              <a:latin typeface="メイリオ" panose="020B0604030504040204" pitchFamily="50" charset="-128"/>
              <a:ea typeface="メイリオ" panose="020B0604030504040204" pitchFamily="50" charset="-128"/>
            </a:endParaRPr>
          </a:p>
          <a:p>
            <a:pPr marL="0" indent="0">
              <a:buNone/>
            </a:pPr>
            <a:endParaRPr lang="en-US" altLang="ja-JP" sz="1600" dirty="0">
              <a:solidFill>
                <a:srgbClr val="FF0000"/>
              </a:solidFill>
              <a:latin typeface="メイリオ" panose="020B0604030504040204" pitchFamily="50" charset="-128"/>
              <a:ea typeface="メイリオ" panose="020B0604030504040204" pitchFamily="50" charset="-128"/>
            </a:endParaRPr>
          </a:p>
        </p:txBody>
      </p:sp>
      <p:pic>
        <p:nvPicPr>
          <p:cNvPr id="8" name="図 7">
            <a:extLst>
              <a:ext uri="{FF2B5EF4-FFF2-40B4-BE49-F238E27FC236}">
                <a16:creationId xmlns:a16="http://schemas.microsoft.com/office/drawing/2014/main" id="{B4FC2B26-3536-477E-8661-5765945149B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7086" y="1367372"/>
            <a:ext cx="8644641" cy="5112567"/>
          </a:xfrm>
          <a:prstGeom prst="rect">
            <a:avLst/>
          </a:prstGeom>
        </p:spPr>
      </p:pic>
      <p:pic>
        <p:nvPicPr>
          <p:cNvPr id="10" name="図 9">
            <a:extLst>
              <a:ext uri="{FF2B5EF4-FFF2-40B4-BE49-F238E27FC236}">
                <a16:creationId xmlns:a16="http://schemas.microsoft.com/office/drawing/2014/main" id="{B67856EB-5F5F-4888-8B7D-4B9BF0B025A4}"/>
              </a:ext>
            </a:extLst>
          </p:cNvPr>
          <p:cNvPicPr>
            <a:picLocks noChangeAspect="1"/>
          </p:cNvPicPr>
          <p:nvPr/>
        </p:nvPicPr>
        <p:blipFill>
          <a:blip r:embed="rId3"/>
          <a:stretch>
            <a:fillRect/>
          </a:stretch>
        </p:blipFill>
        <p:spPr>
          <a:xfrm>
            <a:off x="4245055" y="2172854"/>
            <a:ext cx="717463" cy="171087"/>
          </a:xfrm>
          <a:prstGeom prst="rect">
            <a:avLst/>
          </a:prstGeom>
        </p:spPr>
      </p:pic>
      <p:sp>
        <p:nvSpPr>
          <p:cNvPr id="11" name="正方形/長方形 10">
            <a:extLst>
              <a:ext uri="{FF2B5EF4-FFF2-40B4-BE49-F238E27FC236}">
                <a16:creationId xmlns:a16="http://schemas.microsoft.com/office/drawing/2014/main" id="{6EE287BE-DB08-470D-A794-32E039D61771}"/>
              </a:ext>
            </a:extLst>
          </p:cNvPr>
          <p:cNvSpPr/>
          <p:nvPr/>
        </p:nvSpPr>
        <p:spPr>
          <a:xfrm>
            <a:off x="304800" y="3738631"/>
            <a:ext cx="8229599" cy="2503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吹き出し: 円形 11">
            <a:extLst>
              <a:ext uri="{FF2B5EF4-FFF2-40B4-BE49-F238E27FC236}">
                <a16:creationId xmlns:a16="http://schemas.microsoft.com/office/drawing/2014/main" id="{609B9B7E-F247-42A3-82C6-D9150BACC134}"/>
              </a:ext>
            </a:extLst>
          </p:cNvPr>
          <p:cNvSpPr/>
          <p:nvPr/>
        </p:nvSpPr>
        <p:spPr>
          <a:xfrm>
            <a:off x="8612553" y="3036149"/>
            <a:ext cx="2628932" cy="1775012"/>
          </a:xfrm>
          <a:prstGeom prst="wedgeEllipseCallout">
            <a:avLst>
              <a:gd name="adj1" fmla="val -48795"/>
              <a:gd name="adj2" fmla="val 5593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5CC7D15B-7DCD-4F43-872B-6685C56004EB}"/>
              </a:ext>
            </a:extLst>
          </p:cNvPr>
          <p:cNvSpPr txBox="1"/>
          <p:nvPr/>
        </p:nvSpPr>
        <p:spPr>
          <a:xfrm>
            <a:off x="8809176" y="3662045"/>
            <a:ext cx="2180632" cy="523220"/>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大字や現況地目等の条件を絞って抽出可能。</a:t>
            </a:r>
            <a:endParaRPr kumimoji="1" lang="en-US" altLang="ja-JP" sz="1400" dirty="0">
              <a:latin typeface="メイリオ" panose="020B0604030504040204" pitchFamily="50" charset="-128"/>
              <a:ea typeface="メイリオ" panose="020B0604030504040204" pitchFamily="50" charset="-128"/>
            </a:endParaRPr>
          </a:p>
        </p:txBody>
      </p:sp>
      <p:sp>
        <p:nvSpPr>
          <p:cNvPr id="14" name="正方形/長方形 13">
            <a:extLst>
              <a:ext uri="{FF2B5EF4-FFF2-40B4-BE49-F238E27FC236}">
                <a16:creationId xmlns:a16="http://schemas.microsoft.com/office/drawing/2014/main" id="{BBB963DA-3E83-4628-BB1E-CAA737CF4B08}"/>
              </a:ext>
            </a:extLst>
          </p:cNvPr>
          <p:cNvSpPr/>
          <p:nvPr/>
        </p:nvSpPr>
        <p:spPr>
          <a:xfrm>
            <a:off x="4172941" y="2144707"/>
            <a:ext cx="936941" cy="2942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テキスト ボックス 14">
            <a:extLst>
              <a:ext uri="{FF2B5EF4-FFF2-40B4-BE49-F238E27FC236}">
                <a16:creationId xmlns:a16="http://schemas.microsoft.com/office/drawing/2014/main" id="{A7A182F6-BC97-40DA-A334-09409796A5CC}"/>
              </a:ext>
            </a:extLst>
          </p:cNvPr>
          <p:cNvSpPr txBox="1"/>
          <p:nvPr/>
        </p:nvSpPr>
        <p:spPr>
          <a:xfrm>
            <a:off x="4350310" y="2480985"/>
            <a:ext cx="358192" cy="369332"/>
          </a:xfrm>
          <a:prstGeom prst="rect">
            <a:avLst/>
          </a:prstGeom>
          <a:solidFill>
            <a:schemeClr val="bg1"/>
          </a:solidFill>
        </p:spPr>
        <p:txBody>
          <a:bodyPr wrap="square" rtlCol="0">
            <a:spAutoFit/>
          </a:bodyPr>
          <a:lstStyle/>
          <a:p>
            <a:r>
              <a:rPr kumimoji="1" lang="en-US" altLang="ja-JP" dirty="0"/>
              <a:t>※</a:t>
            </a:r>
            <a:endParaRPr kumimoji="1" lang="ja-JP" altLang="en-US" dirty="0"/>
          </a:p>
        </p:txBody>
      </p:sp>
      <p:sp>
        <p:nvSpPr>
          <p:cNvPr id="16" name="テキスト ボックス 15">
            <a:extLst>
              <a:ext uri="{FF2B5EF4-FFF2-40B4-BE49-F238E27FC236}">
                <a16:creationId xmlns:a16="http://schemas.microsoft.com/office/drawing/2014/main" id="{5849083D-987D-42BF-8F5C-B55A35E34128}"/>
              </a:ext>
            </a:extLst>
          </p:cNvPr>
          <p:cNvSpPr txBox="1"/>
          <p:nvPr/>
        </p:nvSpPr>
        <p:spPr>
          <a:xfrm>
            <a:off x="8743650" y="1468460"/>
            <a:ext cx="3699361" cy="338554"/>
          </a:xfrm>
          <a:prstGeom prst="rect">
            <a:avLst/>
          </a:prstGeom>
          <a:noFill/>
        </p:spPr>
        <p:txBody>
          <a:bodyPr wrap="square" rtlCol="0">
            <a:spAutoFit/>
          </a:bodyPr>
          <a:lstStyle/>
          <a:p>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出力項目設定については次頁参照。</a:t>
            </a:r>
            <a:endParaRPr kumimoji="1" lang="ja-JP" altLang="en-US" sz="1600" dirty="0">
              <a:latin typeface="メイリオ" panose="020B0604030504040204" pitchFamily="50" charset="-128"/>
              <a:ea typeface="メイリオ" panose="020B0604030504040204" pitchFamily="50" charset="-128"/>
            </a:endParaRPr>
          </a:p>
        </p:txBody>
      </p:sp>
      <p:pic>
        <p:nvPicPr>
          <p:cNvPr id="17" name="図 16">
            <a:extLst>
              <a:ext uri="{FF2B5EF4-FFF2-40B4-BE49-F238E27FC236}">
                <a16:creationId xmlns:a16="http://schemas.microsoft.com/office/drawing/2014/main" id="{F3B7CEC8-8290-49BE-90CD-6D23052BA43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
          <a:stretch/>
        </p:blipFill>
        <p:spPr>
          <a:xfrm>
            <a:off x="207086" y="1387894"/>
            <a:ext cx="8405467" cy="544758"/>
          </a:xfrm>
          <a:prstGeom prst="rect">
            <a:avLst/>
          </a:prstGeom>
        </p:spPr>
      </p:pic>
    </p:spTree>
    <p:extLst>
      <p:ext uri="{BB962C8B-B14F-4D97-AF65-F5344CB8AC3E}">
        <p14:creationId xmlns:p14="http://schemas.microsoft.com/office/powerpoint/2010/main" val="18346449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83582B-9873-41D1-A1C6-1BCF0F282930}"/>
              </a:ext>
            </a:extLst>
          </p:cNvPr>
          <p:cNvSpPr>
            <a:spLocks noGrp="1"/>
          </p:cNvSpPr>
          <p:nvPr>
            <p:ph type="title"/>
          </p:nvPr>
        </p:nvSpPr>
        <p:spPr>
          <a:xfrm>
            <a:off x="407368" y="116632"/>
            <a:ext cx="10358622" cy="547835"/>
          </a:xfrm>
        </p:spPr>
        <p:txBody>
          <a:bodyPr/>
          <a:lstStyle/>
          <a:p>
            <a:r>
              <a:rPr lang="en-US" altLang="ja-JP" dirty="0"/>
              <a:t>3-4-1</a:t>
            </a:r>
            <a:r>
              <a:rPr lang="ja-JP" altLang="en-US" dirty="0"/>
              <a:t>．</a:t>
            </a:r>
            <a:r>
              <a:rPr lang="ja-JP" altLang="en-US" sz="2000" dirty="0">
                <a:latin typeface="メイリオ" panose="020B0604030504040204" pitchFamily="50" charset="-128"/>
                <a:ea typeface="メイリオ" panose="020B0604030504040204" pitchFamily="50" charset="-128"/>
              </a:rPr>
              <a:t>土地、世帯員、経営体データの一括更新での出力項目設定機能について</a:t>
            </a:r>
            <a:endParaRPr lang="ja-JP" altLang="en-US" dirty="0"/>
          </a:p>
        </p:txBody>
      </p:sp>
      <p:sp>
        <p:nvSpPr>
          <p:cNvPr id="7" name="コンテンツ プレースホルダー 2">
            <a:extLst>
              <a:ext uri="{FF2B5EF4-FFF2-40B4-BE49-F238E27FC236}">
                <a16:creationId xmlns:a16="http://schemas.microsoft.com/office/drawing/2014/main" id="{0AB893BC-8643-4DDA-8FE1-168A447CB829}"/>
              </a:ext>
            </a:extLst>
          </p:cNvPr>
          <p:cNvSpPr>
            <a:spLocks noGrp="1"/>
          </p:cNvSpPr>
          <p:nvPr>
            <p:ph idx="4294967295"/>
          </p:nvPr>
        </p:nvSpPr>
        <p:spPr>
          <a:xfrm>
            <a:off x="407368" y="584200"/>
            <a:ext cx="11721132" cy="5410200"/>
          </a:xfrm>
        </p:spPr>
        <p:txBody>
          <a:bodyPr>
            <a:noAutofit/>
          </a:bodyPr>
          <a:lstStyle/>
          <a:p>
            <a:pPr marL="0" indent="0">
              <a:buNone/>
            </a:pPr>
            <a:r>
              <a:rPr lang="ja-JP" altLang="en-US" sz="1600" dirty="0">
                <a:latin typeface="メイリオ" panose="020B0604030504040204" pitchFamily="50" charset="-128"/>
                <a:ea typeface="メイリオ" panose="020B0604030504040204" pitchFamily="50" charset="-128"/>
              </a:rPr>
              <a:t>出力項目設定機能について　</a:t>
            </a:r>
            <a:r>
              <a:rPr lang="ja-JP" altLang="en-US" sz="1600" dirty="0">
                <a:solidFill>
                  <a:srgbClr val="FF0000"/>
                </a:solidFill>
                <a:latin typeface="メイリオ" panose="020B0604030504040204" pitchFamily="50" charset="-128"/>
                <a:ea typeface="メイリオ" panose="020B0604030504040204" pitchFamily="50" charset="-128"/>
              </a:rPr>
              <a:t>一括更新の手引き</a:t>
            </a:r>
            <a:r>
              <a:rPr kumimoji="1" lang="ja-JP" altLang="en-US" sz="160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a:t>
            </a:r>
            <a:r>
              <a:rPr kumimoji="1" lang="en-US" altLang="ja-JP" sz="160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P</a:t>
            </a:r>
            <a:r>
              <a:rPr kumimoji="1" lang="ja-JP" altLang="en-US" sz="160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４～</a:t>
            </a:r>
            <a:r>
              <a:rPr lang="ja-JP" altLang="en-US" sz="1600" dirty="0">
                <a:solidFill>
                  <a:srgbClr val="FF0000"/>
                </a:solidFill>
                <a:latin typeface="メイリオ" panose="020B0604030504040204" pitchFamily="50" charset="-128"/>
                <a:ea typeface="メイリオ" panose="020B0604030504040204" pitchFamily="50" charset="-128"/>
              </a:rPr>
              <a:t>８</a:t>
            </a:r>
            <a:endParaRPr kumimoji="1" lang="en-US" altLang="ja-JP" sz="160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indent="0">
              <a:buNone/>
            </a:pPr>
            <a:r>
              <a:rPr lang="ja-JP" altLang="en-US" sz="1600" dirty="0">
                <a:latin typeface="メイリオ" panose="020B0604030504040204" pitchFamily="50" charset="-128"/>
                <a:ea typeface="メイリオ" panose="020B0604030504040204" pitchFamily="50" charset="-128"/>
              </a:rPr>
              <a:t>一括更新で出力する</a:t>
            </a:r>
            <a:r>
              <a:rPr lang="en-US" altLang="ja-JP" sz="1600" dirty="0">
                <a:latin typeface="メイリオ" panose="020B0604030504040204" pitchFamily="50" charset="-128"/>
                <a:ea typeface="メイリオ" panose="020B0604030504040204" pitchFamily="50" charset="-128"/>
              </a:rPr>
              <a:t>CSV</a:t>
            </a:r>
            <a:r>
              <a:rPr lang="ja-JP" altLang="en-US" sz="1600" dirty="0">
                <a:latin typeface="メイリオ" panose="020B0604030504040204" pitchFamily="50" charset="-128"/>
                <a:ea typeface="メイリオ" panose="020B0604030504040204" pitchFamily="50" charset="-128"/>
              </a:rPr>
              <a:t>は、デフォルトで各種データの管理項目が全て出力されるようになっています。</a:t>
            </a:r>
            <a:endParaRPr lang="en-US" altLang="ja-JP" sz="1600" dirty="0">
              <a:latin typeface="メイリオ" panose="020B0604030504040204" pitchFamily="50" charset="-128"/>
              <a:ea typeface="メイリオ" panose="020B0604030504040204" pitchFamily="50" charset="-128"/>
            </a:endParaRPr>
          </a:p>
          <a:p>
            <a:pPr marL="0" indent="0">
              <a:buNone/>
            </a:pP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土地データでは参考情報含め</a:t>
            </a:r>
            <a:r>
              <a:rPr lang="en-US" altLang="ja-JP" sz="1600" dirty="0">
                <a:latin typeface="メイリオ" panose="020B0604030504040204" pitchFamily="50" charset="-128"/>
                <a:ea typeface="メイリオ" panose="020B0604030504040204" pitchFamily="50" charset="-128"/>
              </a:rPr>
              <a:t>402</a:t>
            </a:r>
            <a:r>
              <a:rPr lang="ja-JP" altLang="en-US" sz="1600" dirty="0">
                <a:latin typeface="メイリオ" panose="020B0604030504040204" pitchFamily="50" charset="-128"/>
                <a:ea typeface="メイリオ" panose="020B0604030504040204" pitchFamily="50" charset="-128"/>
              </a:rPr>
              <a:t>項目。</a:t>
            </a:r>
            <a:endParaRPr lang="en-US" altLang="ja-JP" sz="1600" dirty="0">
              <a:latin typeface="メイリオ" panose="020B0604030504040204" pitchFamily="50" charset="-128"/>
              <a:ea typeface="メイリオ" panose="020B0604030504040204" pitchFamily="50" charset="-128"/>
            </a:endParaRPr>
          </a:p>
          <a:p>
            <a:pPr marL="0" indent="0">
              <a:buNone/>
            </a:pPr>
            <a:r>
              <a:rPr lang="ja-JP" altLang="en-US" sz="1600" dirty="0">
                <a:latin typeface="メイリオ" panose="020B0604030504040204" pitchFamily="50" charset="-128"/>
                <a:ea typeface="メイリオ" panose="020B0604030504040204" pitchFamily="50" charset="-128"/>
              </a:rPr>
              <a:t>「出力項目設定」では各種データで出力したい項目を独自に設定できます。</a:t>
            </a:r>
            <a:endParaRPr lang="en-US" altLang="ja-JP" sz="1600" dirty="0">
              <a:latin typeface="メイリオ" panose="020B0604030504040204" pitchFamily="50" charset="-128"/>
              <a:ea typeface="メイリオ" panose="020B0604030504040204" pitchFamily="50" charset="-128"/>
            </a:endParaRPr>
          </a:p>
          <a:p>
            <a:pPr marL="0" indent="0">
              <a:buNone/>
            </a:pPr>
            <a:endParaRPr lang="en-US" altLang="ja-JP" sz="1600" dirty="0">
              <a:solidFill>
                <a:srgbClr val="FF0000"/>
              </a:solidFill>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9A96418B-34AC-4A1E-B9AF-B28B74236764}"/>
              </a:ext>
            </a:extLst>
          </p:cNvPr>
          <p:cNvPicPr>
            <a:picLocks noChangeAspect="1"/>
          </p:cNvPicPr>
          <p:nvPr/>
        </p:nvPicPr>
        <p:blipFill>
          <a:blip r:embed="rId2"/>
          <a:stretch>
            <a:fillRect/>
          </a:stretch>
        </p:blipFill>
        <p:spPr>
          <a:xfrm>
            <a:off x="179294" y="2035346"/>
            <a:ext cx="6544235" cy="4572444"/>
          </a:xfrm>
          <a:prstGeom prst="rect">
            <a:avLst/>
          </a:prstGeom>
        </p:spPr>
      </p:pic>
      <p:sp>
        <p:nvSpPr>
          <p:cNvPr id="9" name="正方形/長方形 8">
            <a:extLst>
              <a:ext uri="{FF2B5EF4-FFF2-40B4-BE49-F238E27FC236}">
                <a16:creationId xmlns:a16="http://schemas.microsoft.com/office/drawing/2014/main" id="{58B419B9-9125-4AFA-B4B3-5687D68A58B9}"/>
              </a:ext>
            </a:extLst>
          </p:cNvPr>
          <p:cNvSpPr/>
          <p:nvPr/>
        </p:nvSpPr>
        <p:spPr>
          <a:xfrm>
            <a:off x="2125377" y="3034117"/>
            <a:ext cx="457200" cy="29604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a:extLst>
              <a:ext uri="{FF2B5EF4-FFF2-40B4-BE49-F238E27FC236}">
                <a16:creationId xmlns:a16="http://schemas.microsoft.com/office/drawing/2014/main" id="{5A4B6C5E-2B93-4EA9-B5F4-D79DC563626F}"/>
              </a:ext>
            </a:extLst>
          </p:cNvPr>
          <p:cNvSpPr txBox="1"/>
          <p:nvPr/>
        </p:nvSpPr>
        <p:spPr>
          <a:xfrm>
            <a:off x="1620232" y="3952236"/>
            <a:ext cx="415498" cy="369332"/>
          </a:xfrm>
          <a:prstGeom prst="rect">
            <a:avLst/>
          </a:prstGeom>
          <a:solidFill>
            <a:schemeClr val="bg1"/>
          </a:solidFill>
        </p:spPr>
        <p:txBody>
          <a:bodyPr wrap="none" rtlCol="0">
            <a:spAutoFit/>
          </a:bodyPr>
          <a:lstStyle/>
          <a:p>
            <a:r>
              <a:rPr lang="ja-JP" altLang="en-US" dirty="0"/>
              <a:t>①</a:t>
            </a:r>
            <a:endParaRPr kumimoji="1" lang="ja-JP" altLang="en-US" dirty="0"/>
          </a:p>
        </p:txBody>
      </p:sp>
      <p:sp>
        <p:nvSpPr>
          <p:cNvPr id="11" name="テキスト ボックス 10">
            <a:extLst>
              <a:ext uri="{FF2B5EF4-FFF2-40B4-BE49-F238E27FC236}">
                <a16:creationId xmlns:a16="http://schemas.microsoft.com/office/drawing/2014/main" id="{76D65DF2-7A65-4BAC-86A1-032BA65CD515}"/>
              </a:ext>
            </a:extLst>
          </p:cNvPr>
          <p:cNvSpPr txBox="1"/>
          <p:nvPr/>
        </p:nvSpPr>
        <p:spPr>
          <a:xfrm>
            <a:off x="6807274" y="2035346"/>
            <a:ext cx="5338532" cy="1569660"/>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rPr>
              <a:t>詳細設定について、土地データを例に説明します。</a:t>
            </a:r>
            <a:endParaRPr lang="en-US" altLang="ja-JP" sz="1600" dirty="0">
              <a:latin typeface="メイリオ" panose="020B0604030504040204" pitchFamily="50" charset="-128"/>
              <a:ea typeface="メイリオ" panose="020B0604030504040204" pitchFamily="50" charset="-128"/>
            </a:endParaRPr>
          </a:p>
          <a:p>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①表示判定から出力したい項目にチェックをいれる。</a:t>
            </a:r>
            <a:endParaRPr lang="en-US" altLang="ja-JP" sz="1600" dirty="0">
              <a:latin typeface="メイリオ" panose="020B0604030504040204" pitchFamily="50" charset="-128"/>
              <a:ea typeface="メイリオ" panose="020B0604030504040204" pitchFamily="50" charset="-128"/>
            </a:endParaRPr>
          </a:p>
          <a:p>
            <a:r>
              <a:rPr kumimoji="1" lang="en-US" altLang="ja-JP" sz="1600" dirty="0">
                <a:latin typeface="メイリオ" panose="020B0604030504040204" pitchFamily="50" charset="-128"/>
                <a:ea typeface="メイリオ" panose="020B0604030504040204" pitchFamily="50" charset="-128"/>
              </a:rPr>
              <a:t>※</a:t>
            </a:r>
            <a:r>
              <a:rPr kumimoji="1" lang="ja-JP" altLang="en-US" sz="1600" dirty="0">
                <a:latin typeface="メイリオ" panose="020B0604030504040204" pitchFamily="50" charset="-128"/>
                <a:ea typeface="メイリオ" panose="020B0604030504040204" pitchFamily="50" charset="-128"/>
              </a:rPr>
              <a:t>必要に応じて全選択や全解除でチェックの設定を変更。</a:t>
            </a:r>
            <a:endParaRPr kumimoji="1"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②設定が完了した場合、「更新」をクリック。</a:t>
            </a:r>
          </a:p>
        </p:txBody>
      </p:sp>
      <p:sp>
        <p:nvSpPr>
          <p:cNvPr id="12" name="正方形/長方形 11">
            <a:extLst>
              <a:ext uri="{FF2B5EF4-FFF2-40B4-BE49-F238E27FC236}">
                <a16:creationId xmlns:a16="http://schemas.microsoft.com/office/drawing/2014/main" id="{D2067AEA-31F3-4702-9697-C86B57BFE68D}"/>
              </a:ext>
            </a:extLst>
          </p:cNvPr>
          <p:cNvSpPr/>
          <p:nvPr/>
        </p:nvSpPr>
        <p:spPr>
          <a:xfrm>
            <a:off x="1915447" y="6039772"/>
            <a:ext cx="791893" cy="1986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テキスト ボックス 14">
            <a:extLst>
              <a:ext uri="{FF2B5EF4-FFF2-40B4-BE49-F238E27FC236}">
                <a16:creationId xmlns:a16="http://schemas.microsoft.com/office/drawing/2014/main" id="{1609E4E8-FACB-4D55-A604-6C86871E4B7A}"/>
              </a:ext>
            </a:extLst>
          </p:cNvPr>
          <p:cNvSpPr txBox="1"/>
          <p:nvPr/>
        </p:nvSpPr>
        <p:spPr>
          <a:xfrm>
            <a:off x="1499949" y="6315189"/>
            <a:ext cx="415498" cy="369332"/>
          </a:xfrm>
          <a:prstGeom prst="rect">
            <a:avLst/>
          </a:prstGeom>
          <a:solidFill>
            <a:schemeClr val="bg1"/>
          </a:solidFill>
        </p:spPr>
        <p:txBody>
          <a:bodyPr wrap="none" rtlCol="0">
            <a:spAutoFit/>
          </a:bodyPr>
          <a:lstStyle/>
          <a:p>
            <a:r>
              <a:rPr kumimoji="1" lang="ja-JP" altLang="en-US" dirty="0"/>
              <a:t>②</a:t>
            </a:r>
          </a:p>
        </p:txBody>
      </p:sp>
      <p:sp>
        <p:nvSpPr>
          <p:cNvPr id="16" name="正方形/長方形 15">
            <a:extLst>
              <a:ext uri="{FF2B5EF4-FFF2-40B4-BE49-F238E27FC236}">
                <a16:creationId xmlns:a16="http://schemas.microsoft.com/office/drawing/2014/main" id="{467CBC8B-5EB6-43F6-9CA5-A922E20F1F27}"/>
              </a:ext>
            </a:extLst>
          </p:cNvPr>
          <p:cNvSpPr/>
          <p:nvPr/>
        </p:nvSpPr>
        <p:spPr>
          <a:xfrm>
            <a:off x="2035729" y="6391921"/>
            <a:ext cx="456459" cy="2158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3" name="図 12">
            <a:extLst>
              <a:ext uri="{FF2B5EF4-FFF2-40B4-BE49-F238E27FC236}">
                <a16:creationId xmlns:a16="http://schemas.microsoft.com/office/drawing/2014/main" id="{6C6669E3-2D07-4DDD-9950-30B5BFB124F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
          <a:stretch/>
        </p:blipFill>
        <p:spPr>
          <a:xfrm>
            <a:off x="179295" y="2055342"/>
            <a:ext cx="5484658" cy="365385"/>
          </a:xfrm>
          <a:prstGeom prst="rect">
            <a:avLst/>
          </a:prstGeom>
        </p:spPr>
      </p:pic>
    </p:spTree>
    <p:extLst>
      <p:ext uri="{BB962C8B-B14F-4D97-AF65-F5344CB8AC3E}">
        <p14:creationId xmlns:p14="http://schemas.microsoft.com/office/powerpoint/2010/main" val="5679251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コンテンツ プレースホルダー 2">
            <a:extLst>
              <a:ext uri="{FF2B5EF4-FFF2-40B4-BE49-F238E27FC236}">
                <a16:creationId xmlns:a16="http://schemas.microsoft.com/office/drawing/2014/main" id="{EDC61E3C-2E0E-4130-8A0A-CE7B00C72A22}"/>
              </a:ext>
            </a:extLst>
          </p:cNvPr>
          <p:cNvSpPr txBox="1">
            <a:spLocks/>
          </p:cNvSpPr>
          <p:nvPr/>
        </p:nvSpPr>
        <p:spPr>
          <a:xfrm>
            <a:off x="620713" y="764704"/>
            <a:ext cx="10514950" cy="3627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a:lstStyle>
          <a:p>
            <a:pPr marL="0" indent="0">
              <a:buNone/>
            </a:pPr>
            <a:r>
              <a:rPr lang="ja-JP" altLang="en-US" sz="1800" dirty="0">
                <a:latin typeface="メイリオ" panose="020B0604030504040204" pitchFamily="50" charset="-128"/>
                <a:ea typeface="メイリオ" panose="020B0604030504040204" pitchFamily="50" charset="-128"/>
              </a:rPr>
              <a:t>農地法第３条による所有権移転の申請の結果を反映するための入力項目</a:t>
            </a:r>
            <a:endParaRPr lang="en-US" altLang="ja-JP" sz="1800" dirty="0">
              <a:latin typeface="メイリオ" panose="020B0604030504040204" pitchFamily="50" charset="-128"/>
              <a:ea typeface="メイリオ" panose="020B0604030504040204" pitchFamily="50" charset="-128"/>
            </a:endParaRPr>
          </a:p>
        </p:txBody>
      </p:sp>
      <p:sp>
        <p:nvSpPr>
          <p:cNvPr id="3" name="タイトル 2">
            <a:extLst>
              <a:ext uri="{FF2B5EF4-FFF2-40B4-BE49-F238E27FC236}">
                <a16:creationId xmlns:a16="http://schemas.microsoft.com/office/drawing/2014/main" id="{D989CD75-5C99-4ACA-88A4-BE1B3B29A694}"/>
              </a:ext>
            </a:extLst>
          </p:cNvPr>
          <p:cNvSpPr>
            <a:spLocks noGrp="1"/>
          </p:cNvSpPr>
          <p:nvPr>
            <p:ph type="title"/>
          </p:nvPr>
        </p:nvSpPr>
        <p:spPr/>
        <p:txBody>
          <a:bodyPr/>
          <a:lstStyle/>
          <a:p>
            <a:r>
              <a:rPr lang="en-US" altLang="ja-JP" dirty="0"/>
              <a:t>3-4-2</a:t>
            </a:r>
            <a:r>
              <a:rPr lang="ja-JP" altLang="en-US" dirty="0"/>
              <a:t>．農地法第</a:t>
            </a:r>
            <a:r>
              <a:rPr lang="en-US" altLang="ja-JP" dirty="0"/>
              <a:t>3</a:t>
            </a:r>
            <a:r>
              <a:rPr lang="ja-JP" altLang="en-US" dirty="0"/>
              <a:t>条による所有権移転手続き</a:t>
            </a:r>
          </a:p>
        </p:txBody>
      </p:sp>
      <p:graphicFrame>
        <p:nvGraphicFramePr>
          <p:cNvPr id="15" name="オブジェクト 14">
            <a:extLst>
              <a:ext uri="{FF2B5EF4-FFF2-40B4-BE49-F238E27FC236}">
                <a16:creationId xmlns:a16="http://schemas.microsoft.com/office/drawing/2014/main" id="{7CB71FC1-70A8-4DE5-89D3-AAFE75C61AE2}"/>
              </a:ext>
            </a:extLst>
          </p:cNvPr>
          <p:cNvGraphicFramePr>
            <a:graphicFrameLocks noChangeAspect="1"/>
          </p:cNvGraphicFramePr>
          <p:nvPr/>
        </p:nvGraphicFramePr>
        <p:xfrm>
          <a:off x="620713" y="1586901"/>
          <a:ext cx="6707332" cy="3630558"/>
        </p:xfrm>
        <a:graphic>
          <a:graphicData uri="http://schemas.openxmlformats.org/presentationml/2006/ole">
            <mc:AlternateContent xmlns:mc="http://schemas.openxmlformats.org/markup-compatibility/2006">
              <mc:Choice xmlns:v="urn:schemas-microsoft-com:vml" Requires="v">
                <p:oleObj name="Worksheet" r:id="rId2" imgW="4419422" imgH="2392733" progId="Excel.Sheet.12">
                  <p:embed/>
                </p:oleObj>
              </mc:Choice>
              <mc:Fallback>
                <p:oleObj name="Worksheet" r:id="rId2" imgW="4419422" imgH="2392733" progId="Excel.Sheet.12">
                  <p:embed/>
                  <p:pic>
                    <p:nvPicPr>
                      <p:cNvPr id="15" name="オブジェクト 14">
                        <a:extLst>
                          <a:ext uri="{FF2B5EF4-FFF2-40B4-BE49-F238E27FC236}">
                            <a16:creationId xmlns:a16="http://schemas.microsoft.com/office/drawing/2014/main" id="{7CB71FC1-70A8-4DE5-89D3-AAFE75C61AE2}"/>
                          </a:ext>
                        </a:extLst>
                      </p:cNvPr>
                      <p:cNvPicPr/>
                      <p:nvPr/>
                    </p:nvPicPr>
                    <p:blipFill>
                      <a:blip r:embed="rId3"/>
                      <a:stretch>
                        <a:fillRect/>
                      </a:stretch>
                    </p:blipFill>
                    <p:spPr>
                      <a:xfrm>
                        <a:off x="620713" y="1586901"/>
                        <a:ext cx="6707332" cy="3630558"/>
                      </a:xfrm>
                      <a:prstGeom prst="rect">
                        <a:avLst/>
                      </a:prstGeom>
                    </p:spPr>
                  </p:pic>
                </p:oleObj>
              </mc:Fallback>
            </mc:AlternateContent>
          </a:graphicData>
        </a:graphic>
      </p:graphicFrame>
      <p:pic>
        <p:nvPicPr>
          <p:cNvPr id="5" name="図 4">
            <a:extLst>
              <a:ext uri="{FF2B5EF4-FFF2-40B4-BE49-F238E27FC236}">
                <a16:creationId xmlns:a16="http://schemas.microsoft.com/office/drawing/2014/main" id="{B65F414F-9EBA-4E63-8B90-BEA3242998B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293238" y="1510729"/>
            <a:ext cx="2690641" cy="829361"/>
          </a:xfrm>
          <a:prstGeom prst="rect">
            <a:avLst/>
          </a:prstGeom>
          <a:ln>
            <a:solidFill>
              <a:schemeClr val="tx1"/>
            </a:solidFill>
          </a:ln>
        </p:spPr>
      </p:pic>
      <p:pic>
        <p:nvPicPr>
          <p:cNvPr id="7" name="図 6">
            <a:extLst>
              <a:ext uri="{FF2B5EF4-FFF2-40B4-BE49-F238E27FC236}">
                <a16:creationId xmlns:a16="http://schemas.microsoft.com/office/drawing/2014/main" id="{1A8F4535-AC0A-41FB-9A86-C5096BC738F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293239" y="2610792"/>
            <a:ext cx="2690642" cy="1533918"/>
          </a:xfrm>
          <a:prstGeom prst="rect">
            <a:avLst/>
          </a:prstGeom>
          <a:ln>
            <a:solidFill>
              <a:schemeClr val="tx1"/>
            </a:solidFill>
          </a:ln>
        </p:spPr>
      </p:pic>
      <p:cxnSp>
        <p:nvCxnSpPr>
          <p:cNvPr id="13" name="直線矢印コネクタ 12">
            <a:extLst>
              <a:ext uri="{FF2B5EF4-FFF2-40B4-BE49-F238E27FC236}">
                <a16:creationId xmlns:a16="http://schemas.microsoft.com/office/drawing/2014/main" id="{9F3D22B5-78ED-4E9C-914A-4AC507890037}"/>
              </a:ext>
            </a:extLst>
          </p:cNvPr>
          <p:cNvCxnSpPr>
            <a:cxnSpLocks/>
            <a:stCxn id="5" idx="1"/>
          </p:cNvCxnSpPr>
          <p:nvPr/>
        </p:nvCxnSpPr>
        <p:spPr>
          <a:xfrm flipH="1">
            <a:off x="6816080" y="1925410"/>
            <a:ext cx="1477158" cy="7979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565AD610-30EB-4470-A426-5FC420BB6399}"/>
              </a:ext>
            </a:extLst>
          </p:cNvPr>
          <p:cNvCxnSpPr>
            <a:cxnSpLocks/>
            <a:stCxn id="7" idx="1"/>
          </p:cNvCxnSpPr>
          <p:nvPr/>
        </p:nvCxnSpPr>
        <p:spPr>
          <a:xfrm flipH="1">
            <a:off x="7134146" y="3377751"/>
            <a:ext cx="115909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D73928E5-1AF7-42D9-8985-17AF7834C895}"/>
              </a:ext>
            </a:extLst>
          </p:cNvPr>
          <p:cNvCxnSpPr>
            <a:cxnSpLocks/>
          </p:cNvCxnSpPr>
          <p:nvPr/>
        </p:nvCxnSpPr>
        <p:spPr>
          <a:xfrm flipH="1" flipV="1">
            <a:off x="7248128" y="3943250"/>
            <a:ext cx="1179980" cy="12276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B44519E9-2153-4C31-9F1F-A3FE23569602}"/>
              </a:ext>
            </a:extLst>
          </p:cNvPr>
          <p:cNvSpPr txBox="1"/>
          <p:nvPr/>
        </p:nvSpPr>
        <p:spPr>
          <a:xfrm>
            <a:off x="8428107" y="5072258"/>
            <a:ext cx="2312895" cy="369332"/>
          </a:xfrm>
          <a:prstGeom prst="rect">
            <a:avLst/>
          </a:prstGeom>
          <a:noFill/>
          <a:ln>
            <a:solidFill>
              <a:schemeClr val="tx1"/>
            </a:solidFill>
          </a:ln>
        </p:spPr>
        <p:txBody>
          <a:bodyPr wrap="square" rtlCol="0">
            <a:spAutoFit/>
          </a:bodyPr>
          <a:lstStyle/>
          <a:p>
            <a:r>
              <a:rPr kumimoji="1" lang="ja-JP" altLang="en-US" dirty="0"/>
              <a:t>渡人の世帯員番号</a:t>
            </a:r>
          </a:p>
        </p:txBody>
      </p:sp>
    </p:spTree>
    <p:extLst>
      <p:ext uri="{BB962C8B-B14F-4D97-AF65-F5344CB8AC3E}">
        <p14:creationId xmlns:p14="http://schemas.microsoft.com/office/powerpoint/2010/main" val="970792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テキスト ボックス 87"/>
          <p:cNvSpPr txBox="1"/>
          <p:nvPr/>
        </p:nvSpPr>
        <p:spPr>
          <a:xfrm>
            <a:off x="9245323" y="1453944"/>
            <a:ext cx="2882883" cy="353943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①新しい色分けや模様分けする条件を作成する場合、は　　をクリック。</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②「色分け」や「模様分け」の基準となる項目を選択。</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③地図上に表示する条件の項目設定を行う。項目を追加する場合は　　をクリック。</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➃設定を完了後、「適用」ボタンをクリック。</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 name="テキスト プレースホルダー 1"/>
          <p:cNvSpPr>
            <a:spLocks noGrp="1"/>
          </p:cNvSpPr>
          <p:nvPr>
            <p:ph type="body" sz="quarter" idx="4294967295"/>
          </p:nvPr>
        </p:nvSpPr>
        <p:spPr>
          <a:xfrm>
            <a:off x="411582" y="659190"/>
            <a:ext cx="8808712" cy="331141"/>
          </a:xfrm>
          <a:prstGeom prst="rect">
            <a:avLst/>
          </a:prstGeom>
        </p:spPr>
        <p:txBody>
          <a:bodyPr>
            <a:noAutofit/>
          </a:bodyPr>
          <a:lstStyle/>
          <a:p>
            <a:pPr marL="0" indent="0">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条件ごとの地図の色分け、模様を表示するための設定方法を説明します。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タイトル 2">
            <a:extLst>
              <a:ext uri="{FF2B5EF4-FFF2-40B4-BE49-F238E27FC236}">
                <a16:creationId xmlns:a16="http://schemas.microsoft.com/office/drawing/2014/main" id="{D427D0A5-ACC8-4847-A4DD-E2230F5D351F}"/>
              </a:ext>
            </a:extLst>
          </p:cNvPr>
          <p:cNvSpPr txBox="1">
            <a:spLocks noGrp="1"/>
          </p:cNvSpPr>
          <p:nvPr>
            <p:ph type="title"/>
          </p:nvPr>
        </p:nvSpPr>
        <p:spPr>
          <a:xfrm>
            <a:off x="335360" y="145008"/>
            <a:ext cx="10369152" cy="547688"/>
          </a:xfrm>
          <a:prstGeom prst="rect">
            <a:avLst/>
          </a:prstGeom>
          <a:noFill/>
        </p:spPr>
        <p:txBody>
          <a:bodyPr lIns="108000" tIns="0" rIns="0" bIns="0" anchor="ctr">
            <a:noAutofit/>
          </a:bodyPr>
          <a:lstStyle>
            <a:lvl1pPr algn="l" defTabSz="914411" rtl="0" eaLnBrk="1" latinLnBrk="0" hangingPunct="1">
              <a:spcBef>
                <a:spcPct val="0"/>
              </a:spcBef>
              <a:buNone/>
              <a:defRPr kumimoji="1" lang="ja-JP" altLang="en-US" sz="2000" b="0" kern="120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r>
              <a:rPr lang="en-US" altLang="ja-JP" dirty="0"/>
              <a:t>1-1. </a:t>
            </a:r>
            <a:r>
              <a:rPr lang="ja-JP" altLang="en-US" dirty="0"/>
              <a:t>農業委員会サポートシステムでの地図の活用方法①（地図の色分け、模様の設定）</a:t>
            </a:r>
          </a:p>
        </p:txBody>
      </p:sp>
      <p:grpSp>
        <p:nvGrpSpPr>
          <p:cNvPr id="3" name="グループ化 9">
            <a:extLst>
              <a:ext uri="{FF2B5EF4-FFF2-40B4-BE49-F238E27FC236}">
                <a16:creationId xmlns:a16="http://schemas.microsoft.com/office/drawing/2014/main" id="{2DF8A5CE-B016-49A9-B9E4-A0EC82EEE0A5}"/>
              </a:ext>
            </a:extLst>
          </p:cNvPr>
          <p:cNvGrpSpPr/>
          <p:nvPr/>
        </p:nvGrpSpPr>
        <p:grpSpPr>
          <a:xfrm>
            <a:off x="0" y="1538019"/>
            <a:ext cx="4770539" cy="3806096"/>
            <a:chOff x="185969" y="1950445"/>
            <a:chExt cx="5081080" cy="4218461"/>
          </a:xfrm>
        </p:grpSpPr>
        <p:pic>
          <p:nvPicPr>
            <p:cNvPr id="7" name="図 6">
              <a:extLst>
                <a:ext uri="{FF2B5EF4-FFF2-40B4-BE49-F238E27FC236}">
                  <a16:creationId xmlns:a16="http://schemas.microsoft.com/office/drawing/2014/main" id="{0338E0AD-4C7F-4CAF-BFBC-D04312E3B8C6}"/>
                </a:ext>
              </a:extLst>
            </p:cNvPr>
            <p:cNvPicPr>
              <a:picLocks noChangeAspect="1"/>
            </p:cNvPicPr>
            <p:nvPr/>
          </p:nvPicPr>
          <p:blipFill>
            <a:blip r:embed="rId3" cstate="print"/>
            <a:stretch>
              <a:fillRect/>
            </a:stretch>
          </p:blipFill>
          <p:spPr>
            <a:xfrm>
              <a:off x="185969" y="1950445"/>
              <a:ext cx="5081080" cy="4159864"/>
            </a:xfrm>
            <a:prstGeom prst="rect">
              <a:avLst/>
            </a:prstGeom>
          </p:spPr>
        </p:pic>
        <p:sp>
          <p:nvSpPr>
            <p:cNvPr id="14" name="正方形/長方形 13"/>
            <p:cNvSpPr/>
            <p:nvPr/>
          </p:nvSpPr>
          <p:spPr>
            <a:xfrm>
              <a:off x="1185772" y="2762807"/>
              <a:ext cx="288691" cy="239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37" name="正方形/長方形 36">
              <a:extLst>
                <a:ext uri="{FF2B5EF4-FFF2-40B4-BE49-F238E27FC236}">
                  <a16:creationId xmlns:a16="http://schemas.microsoft.com/office/drawing/2014/main" id="{2FFAA517-E8C4-4403-BA10-D8ECE5192CCA}"/>
                </a:ext>
              </a:extLst>
            </p:cNvPr>
            <p:cNvSpPr/>
            <p:nvPr/>
          </p:nvSpPr>
          <p:spPr>
            <a:xfrm>
              <a:off x="1706306" y="3309461"/>
              <a:ext cx="3453590" cy="19197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39" name="正方形/長方形 38">
              <a:extLst>
                <a:ext uri="{FF2B5EF4-FFF2-40B4-BE49-F238E27FC236}">
                  <a16:creationId xmlns:a16="http://schemas.microsoft.com/office/drawing/2014/main" id="{6C6FF37A-9DF2-43DE-BF15-DB3DEFE5BD48}"/>
                </a:ext>
              </a:extLst>
            </p:cNvPr>
            <p:cNvSpPr/>
            <p:nvPr/>
          </p:nvSpPr>
          <p:spPr>
            <a:xfrm>
              <a:off x="4151784" y="5871229"/>
              <a:ext cx="509987" cy="239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40" name="正方形/長方形 39">
              <a:extLst>
                <a:ext uri="{FF2B5EF4-FFF2-40B4-BE49-F238E27FC236}">
                  <a16:creationId xmlns:a16="http://schemas.microsoft.com/office/drawing/2014/main" id="{250642BE-DA52-4A67-BC6D-A899FFE18353}"/>
                </a:ext>
              </a:extLst>
            </p:cNvPr>
            <p:cNvSpPr/>
            <p:nvPr/>
          </p:nvSpPr>
          <p:spPr>
            <a:xfrm>
              <a:off x="4694411" y="3011784"/>
              <a:ext cx="288691" cy="239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43" name="テキスト ボックス 8">
              <a:extLst>
                <a:ext uri="{FF2B5EF4-FFF2-40B4-BE49-F238E27FC236}">
                  <a16:creationId xmlns:a16="http://schemas.microsoft.com/office/drawing/2014/main" id="{1E23D9C1-70F7-4825-9CD6-C2E97103EF7A}"/>
                </a:ext>
              </a:extLst>
            </p:cNvPr>
            <p:cNvSpPr txBox="1"/>
            <p:nvPr/>
          </p:nvSpPr>
          <p:spPr>
            <a:xfrm>
              <a:off x="442025" y="5861129"/>
              <a:ext cx="2896063" cy="307777"/>
            </a:xfrm>
            <a:prstGeom prst="rect">
              <a:avLst/>
            </a:prstGeom>
            <a:solidFill>
              <a:schemeClr val="bg1"/>
            </a:solidFill>
            <a:ln>
              <a:solidFill>
                <a:schemeClr val="tx1"/>
              </a:solid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rPr>
                <a:t>条件の項目毎に任意の色</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を選択</a:t>
              </a:r>
              <a:r>
                <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rPr>
                <a:t>。</a:t>
              </a:r>
            </a:p>
          </p:txBody>
        </p:sp>
        <p:cxnSp>
          <p:nvCxnSpPr>
            <p:cNvPr id="44" name="直線矢印コネクタ 43">
              <a:extLst>
                <a:ext uri="{FF2B5EF4-FFF2-40B4-BE49-F238E27FC236}">
                  <a16:creationId xmlns:a16="http://schemas.microsoft.com/office/drawing/2014/main" id="{B8415CD9-7CFE-404C-BB03-A41B615F3484}"/>
                </a:ext>
              </a:extLst>
            </p:cNvPr>
            <p:cNvCxnSpPr>
              <a:cxnSpLocks/>
            </p:cNvCxnSpPr>
            <p:nvPr/>
          </p:nvCxnSpPr>
          <p:spPr>
            <a:xfrm flipV="1">
              <a:off x="2023231" y="5229201"/>
              <a:ext cx="450827" cy="63192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グループ化 8">
            <a:extLst>
              <a:ext uri="{FF2B5EF4-FFF2-40B4-BE49-F238E27FC236}">
                <a16:creationId xmlns:a16="http://schemas.microsoft.com/office/drawing/2014/main" id="{C1240464-1E3B-4808-859C-69B85B862ECD}"/>
              </a:ext>
            </a:extLst>
          </p:cNvPr>
          <p:cNvGrpSpPr/>
          <p:nvPr/>
        </p:nvGrpSpPr>
        <p:grpSpPr>
          <a:xfrm>
            <a:off x="4940262" y="1538019"/>
            <a:ext cx="4280032" cy="4391297"/>
            <a:chOff x="6080745" y="1946289"/>
            <a:chExt cx="5115591" cy="4804253"/>
          </a:xfrm>
        </p:grpSpPr>
        <p:pic>
          <p:nvPicPr>
            <p:cNvPr id="6" name="図 5">
              <a:extLst>
                <a:ext uri="{FF2B5EF4-FFF2-40B4-BE49-F238E27FC236}">
                  <a16:creationId xmlns:a16="http://schemas.microsoft.com/office/drawing/2014/main" id="{78B47778-8CDC-47F3-8D95-986331DBDAAF}"/>
                </a:ext>
              </a:extLst>
            </p:cNvPr>
            <p:cNvPicPr>
              <a:picLocks noChangeAspect="1"/>
            </p:cNvPicPr>
            <p:nvPr/>
          </p:nvPicPr>
          <p:blipFill>
            <a:blip r:embed="rId4" cstate="print"/>
            <a:stretch>
              <a:fillRect/>
            </a:stretch>
          </p:blipFill>
          <p:spPr>
            <a:xfrm>
              <a:off x="6080745" y="1946289"/>
              <a:ext cx="5115591" cy="4164020"/>
            </a:xfrm>
            <a:prstGeom prst="rect">
              <a:avLst/>
            </a:prstGeom>
          </p:spPr>
        </p:pic>
        <p:sp>
          <p:nvSpPr>
            <p:cNvPr id="32" name="正方形/長方形 31">
              <a:extLst>
                <a:ext uri="{FF2B5EF4-FFF2-40B4-BE49-F238E27FC236}">
                  <a16:creationId xmlns:a16="http://schemas.microsoft.com/office/drawing/2014/main" id="{DA436E34-CFD3-4E16-B678-B275AC3D2201}"/>
                </a:ext>
              </a:extLst>
            </p:cNvPr>
            <p:cNvSpPr/>
            <p:nvPr/>
          </p:nvSpPr>
          <p:spPr>
            <a:xfrm>
              <a:off x="7104112" y="2708920"/>
              <a:ext cx="288691" cy="239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34" name="正方形/長方形 33">
              <a:extLst>
                <a:ext uri="{FF2B5EF4-FFF2-40B4-BE49-F238E27FC236}">
                  <a16:creationId xmlns:a16="http://schemas.microsoft.com/office/drawing/2014/main" id="{C739218E-3D4D-45E2-9FD0-231150D9856B}"/>
                </a:ext>
              </a:extLst>
            </p:cNvPr>
            <p:cNvSpPr/>
            <p:nvPr/>
          </p:nvSpPr>
          <p:spPr>
            <a:xfrm>
              <a:off x="6384032" y="3189920"/>
              <a:ext cx="1219922" cy="239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35" name="正方形/長方形 34">
              <a:extLst>
                <a:ext uri="{FF2B5EF4-FFF2-40B4-BE49-F238E27FC236}">
                  <a16:creationId xmlns:a16="http://schemas.microsoft.com/office/drawing/2014/main" id="{C811E92E-FF24-4930-8224-1F2D98126840}"/>
                </a:ext>
              </a:extLst>
            </p:cNvPr>
            <p:cNvSpPr/>
            <p:nvPr/>
          </p:nvSpPr>
          <p:spPr>
            <a:xfrm>
              <a:off x="9718851" y="2665580"/>
              <a:ext cx="1219922" cy="239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36" name="正方形/長方形 35">
              <a:extLst>
                <a:ext uri="{FF2B5EF4-FFF2-40B4-BE49-F238E27FC236}">
                  <a16:creationId xmlns:a16="http://schemas.microsoft.com/office/drawing/2014/main" id="{B4E1AE70-E47F-4350-8763-00CA51063CE8}"/>
                </a:ext>
              </a:extLst>
            </p:cNvPr>
            <p:cNvSpPr/>
            <p:nvPr/>
          </p:nvSpPr>
          <p:spPr>
            <a:xfrm>
              <a:off x="7633869" y="3250864"/>
              <a:ext cx="2084981" cy="24823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38" name="正方形/長方形 37">
              <a:extLst>
                <a:ext uri="{FF2B5EF4-FFF2-40B4-BE49-F238E27FC236}">
                  <a16:creationId xmlns:a16="http://schemas.microsoft.com/office/drawing/2014/main" id="{96FEB78F-4912-4882-887C-0A660E094D9E}"/>
                </a:ext>
              </a:extLst>
            </p:cNvPr>
            <p:cNvSpPr/>
            <p:nvPr/>
          </p:nvSpPr>
          <p:spPr>
            <a:xfrm>
              <a:off x="10046294" y="5811302"/>
              <a:ext cx="509987" cy="239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42" name="正方形/長方形 41">
              <a:extLst>
                <a:ext uri="{FF2B5EF4-FFF2-40B4-BE49-F238E27FC236}">
                  <a16:creationId xmlns:a16="http://schemas.microsoft.com/office/drawing/2014/main" id="{BFF9E4BC-B8E5-497C-8B89-49C24C7095DC}"/>
                </a:ext>
              </a:extLst>
            </p:cNvPr>
            <p:cNvSpPr/>
            <p:nvPr/>
          </p:nvSpPr>
          <p:spPr>
            <a:xfrm>
              <a:off x="10632718" y="2986797"/>
              <a:ext cx="288691" cy="239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cxnSp>
          <p:nvCxnSpPr>
            <p:cNvPr id="45" name="直線矢印コネクタ 44">
              <a:extLst>
                <a:ext uri="{FF2B5EF4-FFF2-40B4-BE49-F238E27FC236}">
                  <a16:creationId xmlns:a16="http://schemas.microsoft.com/office/drawing/2014/main" id="{E032F68A-A73C-4CA6-9638-D7C74299AA9C}"/>
                </a:ext>
              </a:extLst>
            </p:cNvPr>
            <p:cNvCxnSpPr>
              <a:cxnSpLocks/>
            </p:cNvCxnSpPr>
            <p:nvPr/>
          </p:nvCxnSpPr>
          <p:spPr>
            <a:xfrm flipV="1">
              <a:off x="7891906" y="5741895"/>
              <a:ext cx="450827" cy="63192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テキスト ボックス 8">
              <a:extLst>
                <a:ext uri="{FF2B5EF4-FFF2-40B4-BE49-F238E27FC236}">
                  <a16:creationId xmlns:a16="http://schemas.microsoft.com/office/drawing/2014/main" id="{670FCF45-1DF6-41DE-B61E-AF4602B7F584}"/>
                </a:ext>
              </a:extLst>
            </p:cNvPr>
            <p:cNvSpPr txBox="1"/>
            <p:nvPr/>
          </p:nvSpPr>
          <p:spPr>
            <a:xfrm>
              <a:off x="6443873" y="6413822"/>
              <a:ext cx="3686269" cy="336720"/>
            </a:xfrm>
            <a:prstGeom prst="rect">
              <a:avLst/>
            </a:prstGeom>
            <a:solidFill>
              <a:schemeClr val="bg1"/>
            </a:solidFill>
            <a:ln>
              <a:solidFill>
                <a:schemeClr val="tx1"/>
              </a:solid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rPr>
                <a:t>条件の項目毎に任意</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の模様を選択</a:t>
              </a:r>
              <a:r>
                <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rPr>
                <a:t>。</a:t>
              </a:r>
            </a:p>
          </p:txBody>
        </p:sp>
      </p:grpSp>
      <p:sp>
        <p:nvSpPr>
          <p:cNvPr id="47" name="テキスト ボックス 46">
            <a:extLst>
              <a:ext uri="{FF2B5EF4-FFF2-40B4-BE49-F238E27FC236}">
                <a16:creationId xmlns:a16="http://schemas.microsoft.com/office/drawing/2014/main" id="{BFF9EA78-C1E3-4FDD-B9AA-B80F3429EE52}"/>
              </a:ext>
            </a:extLst>
          </p:cNvPr>
          <p:cNvSpPr txBox="1"/>
          <p:nvPr/>
        </p:nvSpPr>
        <p:spPr>
          <a:xfrm>
            <a:off x="313389" y="996871"/>
            <a:ext cx="6142207" cy="33855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地図管理</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 管理 － スタイル設定（農地区画）で行います。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pic>
        <p:nvPicPr>
          <p:cNvPr id="11" name="図 10">
            <a:extLst>
              <a:ext uri="{FF2B5EF4-FFF2-40B4-BE49-F238E27FC236}">
                <a16:creationId xmlns:a16="http://schemas.microsoft.com/office/drawing/2014/main" id="{7364A136-1C73-4BD0-B66F-9CC29AA7121C}"/>
              </a:ext>
            </a:extLst>
          </p:cNvPr>
          <p:cNvPicPr>
            <a:picLocks noChangeAspect="1"/>
          </p:cNvPicPr>
          <p:nvPr/>
        </p:nvPicPr>
        <p:blipFill>
          <a:blip r:embed="rId5" cstate="print"/>
          <a:stretch>
            <a:fillRect/>
          </a:stretch>
        </p:blipFill>
        <p:spPr>
          <a:xfrm>
            <a:off x="11496600" y="1700808"/>
            <a:ext cx="314325" cy="242918"/>
          </a:xfrm>
          <a:prstGeom prst="rect">
            <a:avLst/>
          </a:prstGeom>
        </p:spPr>
      </p:pic>
      <p:sp>
        <p:nvSpPr>
          <p:cNvPr id="16" name="円/楕円 40"/>
          <p:cNvSpPr/>
          <p:nvPr/>
        </p:nvSpPr>
        <p:spPr>
          <a:xfrm>
            <a:off x="5559826" y="2203371"/>
            <a:ext cx="183773" cy="24503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円/楕円 40">
            <a:extLst>
              <a:ext uri="{FF2B5EF4-FFF2-40B4-BE49-F238E27FC236}">
                <a16:creationId xmlns:a16="http://schemas.microsoft.com/office/drawing/2014/main" id="{DCA75043-1CAA-45F6-802B-942C618732B1}"/>
              </a:ext>
            </a:extLst>
          </p:cNvPr>
          <p:cNvSpPr/>
          <p:nvPr/>
        </p:nvSpPr>
        <p:spPr>
          <a:xfrm>
            <a:off x="688274" y="2235097"/>
            <a:ext cx="183773" cy="24503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円/楕円 40">
            <a:extLst>
              <a:ext uri="{FF2B5EF4-FFF2-40B4-BE49-F238E27FC236}">
                <a16:creationId xmlns:a16="http://schemas.microsoft.com/office/drawing/2014/main" id="{0B161D96-367B-4162-973D-3793B992DA99}"/>
              </a:ext>
            </a:extLst>
          </p:cNvPr>
          <p:cNvSpPr/>
          <p:nvPr/>
        </p:nvSpPr>
        <p:spPr>
          <a:xfrm>
            <a:off x="3581346" y="2475836"/>
            <a:ext cx="183773" cy="24503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p>
        </p:txBody>
      </p:sp>
      <p:sp>
        <p:nvSpPr>
          <p:cNvPr id="52" name="円/楕円 40">
            <a:extLst>
              <a:ext uri="{FF2B5EF4-FFF2-40B4-BE49-F238E27FC236}">
                <a16:creationId xmlns:a16="http://schemas.microsoft.com/office/drawing/2014/main" id="{106E9B3C-9F0B-4327-9181-A331199FDAC5}"/>
              </a:ext>
            </a:extLst>
          </p:cNvPr>
          <p:cNvSpPr/>
          <p:nvPr/>
        </p:nvSpPr>
        <p:spPr>
          <a:xfrm>
            <a:off x="7768641" y="2168528"/>
            <a:ext cx="183773" cy="24503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p>
        </p:txBody>
      </p:sp>
      <p:sp>
        <p:nvSpPr>
          <p:cNvPr id="53" name="正方形/長方形 52">
            <a:extLst>
              <a:ext uri="{FF2B5EF4-FFF2-40B4-BE49-F238E27FC236}">
                <a16:creationId xmlns:a16="http://schemas.microsoft.com/office/drawing/2014/main" id="{BE241C15-8036-4509-9204-FA3DE34FD2CE}"/>
              </a:ext>
            </a:extLst>
          </p:cNvPr>
          <p:cNvSpPr/>
          <p:nvPr/>
        </p:nvSpPr>
        <p:spPr>
          <a:xfrm>
            <a:off x="3527557" y="2213985"/>
            <a:ext cx="1020665" cy="2185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54" name="円/楕円 40">
            <a:extLst>
              <a:ext uri="{FF2B5EF4-FFF2-40B4-BE49-F238E27FC236}">
                <a16:creationId xmlns:a16="http://schemas.microsoft.com/office/drawing/2014/main" id="{AABAA3ED-8B64-4BE9-BC68-204B45980EE7}"/>
              </a:ext>
            </a:extLst>
          </p:cNvPr>
          <p:cNvSpPr/>
          <p:nvPr/>
        </p:nvSpPr>
        <p:spPr>
          <a:xfrm>
            <a:off x="3301293" y="2198568"/>
            <a:ext cx="183773" cy="24503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p>
        </p:txBody>
      </p:sp>
      <p:sp>
        <p:nvSpPr>
          <p:cNvPr id="55" name="円/楕円 40">
            <a:extLst>
              <a:ext uri="{FF2B5EF4-FFF2-40B4-BE49-F238E27FC236}">
                <a16:creationId xmlns:a16="http://schemas.microsoft.com/office/drawing/2014/main" id="{8D6B7EEE-8FBE-42B9-BBC7-0D95B40D6042}"/>
              </a:ext>
            </a:extLst>
          </p:cNvPr>
          <p:cNvSpPr/>
          <p:nvPr/>
        </p:nvSpPr>
        <p:spPr>
          <a:xfrm>
            <a:off x="8281133" y="2764188"/>
            <a:ext cx="183773" cy="24503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p>
        </p:txBody>
      </p:sp>
      <p:pic>
        <p:nvPicPr>
          <p:cNvPr id="56" name="図 55">
            <a:extLst>
              <a:ext uri="{FF2B5EF4-FFF2-40B4-BE49-F238E27FC236}">
                <a16:creationId xmlns:a16="http://schemas.microsoft.com/office/drawing/2014/main" id="{8BFDF0B4-AC1F-468C-A904-B94924DC18F0}"/>
              </a:ext>
            </a:extLst>
          </p:cNvPr>
          <p:cNvPicPr>
            <a:picLocks noChangeAspect="1"/>
          </p:cNvPicPr>
          <p:nvPr/>
        </p:nvPicPr>
        <p:blipFill>
          <a:blip r:embed="rId5" cstate="print"/>
          <a:stretch>
            <a:fillRect/>
          </a:stretch>
        </p:blipFill>
        <p:spPr>
          <a:xfrm>
            <a:off x="10205412" y="3690138"/>
            <a:ext cx="314325" cy="242918"/>
          </a:xfrm>
          <a:prstGeom prst="rect">
            <a:avLst/>
          </a:prstGeom>
        </p:spPr>
      </p:pic>
      <p:sp>
        <p:nvSpPr>
          <p:cNvPr id="57" name="円/楕円 40">
            <a:extLst>
              <a:ext uri="{FF2B5EF4-FFF2-40B4-BE49-F238E27FC236}">
                <a16:creationId xmlns:a16="http://schemas.microsoft.com/office/drawing/2014/main" id="{870BED51-FF23-4076-9CC0-5EB61A808328}"/>
              </a:ext>
            </a:extLst>
          </p:cNvPr>
          <p:cNvSpPr/>
          <p:nvPr/>
        </p:nvSpPr>
        <p:spPr>
          <a:xfrm>
            <a:off x="7982949" y="5049278"/>
            <a:ext cx="183773" cy="24503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p>
        </p:txBody>
      </p:sp>
      <p:sp>
        <p:nvSpPr>
          <p:cNvPr id="58" name="円/楕円 40">
            <a:extLst>
              <a:ext uri="{FF2B5EF4-FFF2-40B4-BE49-F238E27FC236}">
                <a16:creationId xmlns:a16="http://schemas.microsoft.com/office/drawing/2014/main" id="{2EB51F22-1063-48A4-AE41-0BDA41F31D07}"/>
              </a:ext>
            </a:extLst>
          </p:cNvPr>
          <p:cNvSpPr/>
          <p:nvPr/>
        </p:nvSpPr>
        <p:spPr>
          <a:xfrm>
            <a:off x="3435670" y="5041091"/>
            <a:ext cx="183773" cy="24503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p>
        </p:txBody>
      </p:sp>
    </p:spTree>
    <p:extLst>
      <p:ext uri="{BB962C8B-B14F-4D97-AF65-F5344CB8AC3E}">
        <p14:creationId xmlns:p14="http://schemas.microsoft.com/office/powerpoint/2010/main" val="24558470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コンテンツ プレースホルダー 2">
            <a:extLst>
              <a:ext uri="{FF2B5EF4-FFF2-40B4-BE49-F238E27FC236}">
                <a16:creationId xmlns:a16="http://schemas.microsoft.com/office/drawing/2014/main" id="{EDC61E3C-2E0E-4130-8A0A-CE7B00C72A22}"/>
              </a:ext>
            </a:extLst>
          </p:cNvPr>
          <p:cNvSpPr txBox="1">
            <a:spLocks/>
          </p:cNvSpPr>
          <p:nvPr/>
        </p:nvSpPr>
        <p:spPr>
          <a:xfrm>
            <a:off x="620713" y="764704"/>
            <a:ext cx="10514950" cy="3627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a:lstStyle>
          <a:p>
            <a:pPr marL="0" indent="0">
              <a:buNone/>
            </a:pPr>
            <a:r>
              <a:rPr lang="ja-JP" altLang="en-US" sz="1800" dirty="0">
                <a:latin typeface="メイリオ" panose="020B0604030504040204" pitchFamily="50" charset="-128"/>
                <a:ea typeface="メイリオ" panose="020B0604030504040204" pitchFamily="50" charset="-128"/>
              </a:rPr>
              <a:t>農地法第３条による貸借権設定・貸借権移転の申請の結果を反映するための入力項目</a:t>
            </a:r>
            <a:endParaRPr lang="en-US" altLang="ja-JP" sz="1800" dirty="0">
              <a:latin typeface="メイリオ" panose="020B0604030504040204" pitchFamily="50" charset="-128"/>
              <a:ea typeface="メイリオ" panose="020B0604030504040204" pitchFamily="50" charset="-128"/>
            </a:endParaRPr>
          </a:p>
        </p:txBody>
      </p:sp>
      <p:sp>
        <p:nvSpPr>
          <p:cNvPr id="17" name="コンテンツ プレースホルダー 2">
            <a:extLst>
              <a:ext uri="{FF2B5EF4-FFF2-40B4-BE49-F238E27FC236}">
                <a16:creationId xmlns:a16="http://schemas.microsoft.com/office/drawing/2014/main" id="{412EADBE-6BA0-4269-AF66-E3AE4915F6F0}"/>
              </a:ext>
            </a:extLst>
          </p:cNvPr>
          <p:cNvSpPr txBox="1">
            <a:spLocks/>
          </p:cNvSpPr>
          <p:nvPr/>
        </p:nvSpPr>
        <p:spPr>
          <a:xfrm>
            <a:off x="6940634" y="6345873"/>
            <a:ext cx="4195029" cy="4804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a:lstStyle>
          <a:p>
            <a:pPr marL="0" indent="0">
              <a:buNone/>
            </a:pPr>
            <a:r>
              <a:rPr lang="ja-JP" altLang="en-US" sz="1400" dirty="0">
                <a:latin typeface="メイリオ" panose="020B0604030504040204" pitchFamily="50" charset="-128"/>
                <a:ea typeface="メイリオ" panose="020B0604030504040204" pitchFamily="50" charset="-128"/>
              </a:rPr>
              <a:t>小作料が発生するときのみ記入します</a:t>
            </a:r>
            <a:endParaRPr lang="en-US" altLang="ja-JP" sz="1400" dirty="0">
              <a:latin typeface="メイリオ" panose="020B0604030504040204" pitchFamily="50" charset="-128"/>
              <a:ea typeface="メイリオ" panose="020B0604030504040204" pitchFamily="50" charset="-128"/>
            </a:endParaRPr>
          </a:p>
        </p:txBody>
      </p:sp>
      <p:sp>
        <p:nvSpPr>
          <p:cNvPr id="2" name="タイトル 1">
            <a:extLst>
              <a:ext uri="{FF2B5EF4-FFF2-40B4-BE49-F238E27FC236}">
                <a16:creationId xmlns:a16="http://schemas.microsoft.com/office/drawing/2014/main" id="{BE4DD549-E605-459C-AAD4-E271F671FA35}"/>
              </a:ext>
            </a:extLst>
          </p:cNvPr>
          <p:cNvSpPr>
            <a:spLocks noGrp="1"/>
          </p:cNvSpPr>
          <p:nvPr>
            <p:ph type="title"/>
          </p:nvPr>
        </p:nvSpPr>
        <p:spPr/>
        <p:txBody>
          <a:bodyPr/>
          <a:lstStyle/>
          <a:p>
            <a:r>
              <a:rPr lang="en-US" altLang="ja-JP" dirty="0"/>
              <a:t>3-4-3</a:t>
            </a:r>
            <a:r>
              <a:rPr lang="ja-JP" altLang="en-US" dirty="0"/>
              <a:t>．農地法第</a:t>
            </a:r>
            <a:r>
              <a:rPr lang="en-US" altLang="ja-JP" dirty="0"/>
              <a:t>3</a:t>
            </a:r>
            <a:r>
              <a:rPr lang="ja-JP" altLang="en-US" dirty="0"/>
              <a:t>条による貸借権設定・貸借権移転手続き</a:t>
            </a:r>
          </a:p>
        </p:txBody>
      </p:sp>
      <p:pic>
        <p:nvPicPr>
          <p:cNvPr id="5" name="図 4">
            <a:extLst>
              <a:ext uri="{FF2B5EF4-FFF2-40B4-BE49-F238E27FC236}">
                <a16:creationId xmlns:a16="http://schemas.microsoft.com/office/drawing/2014/main" id="{B65F414F-9EBA-4E63-8B90-BEA3242998B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293239" y="1766487"/>
            <a:ext cx="2565362" cy="790745"/>
          </a:xfrm>
          <a:prstGeom prst="rect">
            <a:avLst/>
          </a:prstGeom>
          <a:ln>
            <a:solidFill>
              <a:schemeClr val="tx1"/>
            </a:solidFill>
          </a:ln>
        </p:spPr>
      </p:pic>
      <p:pic>
        <p:nvPicPr>
          <p:cNvPr id="9" name="図 8">
            <a:extLst>
              <a:ext uri="{FF2B5EF4-FFF2-40B4-BE49-F238E27FC236}">
                <a16:creationId xmlns:a16="http://schemas.microsoft.com/office/drawing/2014/main" id="{3C0BA0F8-4E1F-4308-942F-4C4E37FC0B5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293239" y="3076208"/>
            <a:ext cx="2565362" cy="2990925"/>
          </a:xfrm>
          <a:prstGeom prst="rect">
            <a:avLst/>
          </a:prstGeom>
          <a:ln>
            <a:solidFill>
              <a:schemeClr val="tx1"/>
            </a:solidFill>
          </a:ln>
        </p:spPr>
      </p:pic>
      <p:graphicFrame>
        <p:nvGraphicFramePr>
          <p:cNvPr id="19" name="オブジェクト 18">
            <a:extLst>
              <a:ext uri="{FF2B5EF4-FFF2-40B4-BE49-F238E27FC236}">
                <a16:creationId xmlns:a16="http://schemas.microsoft.com/office/drawing/2014/main" id="{03BB41F2-B686-4932-B701-750399418F49}"/>
              </a:ext>
            </a:extLst>
          </p:cNvPr>
          <p:cNvGraphicFramePr>
            <a:graphicFrameLocks noChangeAspect="1"/>
          </p:cNvGraphicFramePr>
          <p:nvPr/>
        </p:nvGraphicFramePr>
        <p:xfrm>
          <a:off x="520913" y="1369036"/>
          <a:ext cx="6997145" cy="4400548"/>
        </p:xfrm>
        <a:graphic>
          <a:graphicData uri="http://schemas.openxmlformats.org/presentationml/2006/ole">
            <mc:AlternateContent xmlns:mc="http://schemas.openxmlformats.org/markup-compatibility/2006">
              <mc:Choice xmlns:v="urn:schemas-microsoft-com:vml" Requires="v">
                <p:oleObj name="Worksheet" r:id="rId4" imgW="4876684" imgH="3066986" progId="Excel.Sheet.12">
                  <p:embed/>
                </p:oleObj>
              </mc:Choice>
              <mc:Fallback>
                <p:oleObj name="Worksheet" r:id="rId4" imgW="4876684" imgH="3066986" progId="Excel.Sheet.12">
                  <p:embed/>
                  <p:pic>
                    <p:nvPicPr>
                      <p:cNvPr id="19" name="オブジェクト 18">
                        <a:extLst>
                          <a:ext uri="{FF2B5EF4-FFF2-40B4-BE49-F238E27FC236}">
                            <a16:creationId xmlns:a16="http://schemas.microsoft.com/office/drawing/2014/main" id="{03BB41F2-B686-4932-B701-750399418F49}"/>
                          </a:ext>
                        </a:extLst>
                      </p:cNvPr>
                      <p:cNvPicPr/>
                      <p:nvPr/>
                    </p:nvPicPr>
                    <p:blipFill>
                      <a:blip r:embed="rId5"/>
                      <a:stretch>
                        <a:fillRect/>
                      </a:stretch>
                    </p:blipFill>
                    <p:spPr>
                      <a:xfrm>
                        <a:off x="520913" y="1369036"/>
                        <a:ext cx="6997145" cy="4400548"/>
                      </a:xfrm>
                      <a:prstGeom prst="rect">
                        <a:avLst/>
                      </a:prstGeom>
                    </p:spPr>
                  </p:pic>
                </p:oleObj>
              </mc:Fallback>
            </mc:AlternateContent>
          </a:graphicData>
        </a:graphic>
      </p:graphicFrame>
      <p:cxnSp>
        <p:nvCxnSpPr>
          <p:cNvPr id="16" name="直線矢印コネクタ 15">
            <a:extLst>
              <a:ext uri="{FF2B5EF4-FFF2-40B4-BE49-F238E27FC236}">
                <a16:creationId xmlns:a16="http://schemas.microsoft.com/office/drawing/2014/main" id="{DB0E4199-7D0A-4E0F-849B-774EF1B78091}"/>
              </a:ext>
            </a:extLst>
          </p:cNvPr>
          <p:cNvCxnSpPr>
            <a:cxnSpLocks/>
          </p:cNvCxnSpPr>
          <p:nvPr/>
        </p:nvCxnSpPr>
        <p:spPr>
          <a:xfrm flipH="1" flipV="1">
            <a:off x="6940634" y="4571670"/>
            <a:ext cx="757745" cy="1774203"/>
          </a:xfrm>
          <a:prstGeom prst="straightConnector1">
            <a:avLst/>
          </a:prstGeom>
          <a:ln w="22225">
            <a:solidFill>
              <a:schemeClr val="tx1"/>
            </a:solidFill>
            <a:prstDash val="sysDash"/>
            <a:tailEnd type="triangle"/>
          </a:ln>
        </p:spPr>
        <p:style>
          <a:lnRef idx="1">
            <a:schemeClr val="accent2"/>
          </a:lnRef>
          <a:fillRef idx="0">
            <a:schemeClr val="accent2"/>
          </a:fillRef>
          <a:effectRef idx="0">
            <a:schemeClr val="accent2"/>
          </a:effectRef>
          <a:fontRef idx="minor">
            <a:schemeClr val="tx1"/>
          </a:fontRef>
        </p:style>
      </p:cxnSp>
      <p:cxnSp>
        <p:nvCxnSpPr>
          <p:cNvPr id="13" name="直線矢印コネクタ 12">
            <a:extLst>
              <a:ext uri="{FF2B5EF4-FFF2-40B4-BE49-F238E27FC236}">
                <a16:creationId xmlns:a16="http://schemas.microsoft.com/office/drawing/2014/main" id="{9F3D22B5-78ED-4E9C-914A-4AC507890037}"/>
              </a:ext>
            </a:extLst>
          </p:cNvPr>
          <p:cNvCxnSpPr>
            <a:cxnSpLocks/>
            <a:stCxn id="5" idx="1"/>
          </p:cNvCxnSpPr>
          <p:nvPr/>
        </p:nvCxnSpPr>
        <p:spPr>
          <a:xfrm flipH="1">
            <a:off x="6742877" y="2161860"/>
            <a:ext cx="1550362" cy="2590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BB5E26D5-2DB4-4985-85CA-7C6B3A1B4F98}"/>
              </a:ext>
            </a:extLst>
          </p:cNvPr>
          <p:cNvCxnSpPr>
            <a:cxnSpLocks/>
            <a:stCxn id="9" idx="1"/>
          </p:cNvCxnSpPr>
          <p:nvPr/>
        </p:nvCxnSpPr>
        <p:spPr>
          <a:xfrm flipH="1" flipV="1">
            <a:off x="6940634" y="2996952"/>
            <a:ext cx="1352605" cy="15747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042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4263B4-0CFC-4414-81DF-06FFBF044F7F}"/>
              </a:ext>
            </a:extLst>
          </p:cNvPr>
          <p:cNvSpPr>
            <a:spLocks noGrp="1"/>
          </p:cNvSpPr>
          <p:nvPr>
            <p:ph type="title"/>
          </p:nvPr>
        </p:nvSpPr>
        <p:spPr/>
        <p:txBody>
          <a:bodyPr/>
          <a:lstStyle/>
          <a:p>
            <a:r>
              <a:rPr lang="en-US" altLang="ja-JP" dirty="0"/>
              <a:t>3-4-4</a:t>
            </a:r>
            <a:r>
              <a:rPr lang="ja-JP" altLang="en-US" dirty="0"/>
              <a:t>．農地法第</a:t>
            </a:r>
            <a:r>
              <a:rPr lang="en-US" altLang="ja-JP" dirty="0"/>
              <a:t>4</a:t>
            </a:r>
            <a:r>
              <a:rPr lang="ja-JP" altLang="en-US" dirty="0"/>
              <a:t>条による転用手続き</a:t>
            </a:r>
          </a:p>
        </p:txBody>
      </p:sp>
      <p:graphicFrame>
        <p:nvGraphicFramePr>
          <p:cNvPr id="67" name="表 67">
            <a:extLst>
              <a:ext uri="{FF2B5EF4-FFF2-40B4-BE49-F238E27FC236}">
                <a16:creationId xmlns:a16="http://schemas.microsoft.com/office/drawing/2014/main" id="{CC012661-5194-4605-8BF8-47A2EAA127E6}"/>
              </a:ext>
            </a:extLst>
          </p:cNvPr>
          <p:cNvGraphicFramePr>
            <a:graphicFrameLocks noGrp="1"/>
          </p:cNvGraphicFramePr>
          <p:nvPr/>
        </p:nvGraphicFramePr>
        <p:xfrm>
          <a:off x="348367" y="1695464"/>
          <a:ext cx="6484610" cy="3389503"/>
        </p:xfrm>
        <a:graphic>
          <a:graphicData uri="http://schemas.openxmlformats.org/drawingml/2006/table">
            <a:tbl>
              <a:tblPr firstRow="1" bandRow="1">
                <a:tableStyleId>{5940675A-B579-460E-94D1-54222C63F5DA}</a:tableStyleId>
              </a:tblPr>
              <a:tblGrid>
                <a:gridCol w="610099">
                  <a:extLst>
                    <a:ext uri="{9D8B030D-6E8A-4147-A177-3AD203B41FA5}">
                      <a16:colId xmlns:a16="http://schemas.microsoft.com/office/drawing/2014/main" val="2183983636"/>
                    </a:ext>
                  </a:extLst>
                </a:gridCol>
                <a:gridCol w="3470314">
                  <a:extLst>
                    <a:ext uri="{9D8B030D-6E8A-4147-A177-3AD203B41FA5}">
                      <a16:colId xmlns:a16="http://schemas.microsoft.com/office/drawing/2014/main" val="2738005574"/>
                    </a:ext>
                  </a:extLst>
                </a:gridCol>
                <a:gridCol w="2404197">
                  <a:extLst>
                    <a:ext uri="{9D8B030D-6E8A-4147-A177-3AD203B41FA5}">
                      <a16:colId xmlns:a16="http://schemas.microsoft.com/office/drawing/2014/main" val="2387699029"/>
                    </a:ext>
                  </a:extLst>
                </a:gridCol>
              </a:tblGrid>
              <a:tr h="221695">
                <a:tc gridSpan="2">
                  <a:txBody>
                    <a:bodyPr/>
                    <a:lstStyle/>
                    <a:p>
                      <a:pPr algn="ctr"/>
                      <a:r>
                        <a:rPr kumimoji="1" lang="ja-JP" altLang="en-US" dirty="0"/>
                        <a:t>列</a:t>
                      </a:r>
                    </a:p>
                  </a:txBody>
                  <a:tcPr>
                    <a:solidFill>
                      <a:schemeClr val="bg1"/>
                    </a:solidFill>
                  </a:tcPr>
                </a:tc>
                <a:tc hMerge="1">
                  <a:txBody>
                    <a:bodyPr/>
                    <a:lstStyle/>
                    <a:p>
                      <a:endParaRPr kumimoji="1" lang="ja-JP" altLang="en-US" dirty="0"/>
                    </a:p>
                  </a:txBody>
                  <a:tcPr/>
                </a:tc>
                <a:tc>
                  <a:txBody>
                    <a:bodyPr/>
                    <a:lstStyle/>
                    <a:p>
                      <a:pPr algn="ctr"/>
                      <a:r>
                        <a:rPr kumimoji="1" lang="ja-JP" altLang="en-US" dirty="0"/>
                        <a:t>入力内容</a:t>
                      </a:r>
                    </a:p>
                  </a:txBody>
                  <a:tcPr>
                    <a:solidFill>
                      <a:schemeClr val="bg1"/>
                    </a:solidFill>
                  </a:tcPr>
                </a:tc>
                <a:extLst>
                  <a:ext uri="{0D108BD9-81ED-4DB2-BD59-A6C34878D82A}">
                    <a16:rowId xmlns:a16="http://schemas.microsoft.com/office/drawing/2014/main" val="728728308"/>
                  </a:ext>
                </a:extLst>
              </a:tr>
              <a:tr h="0">
                <a:tc>
                  <a:txBody>
                    <a:bodyPr/>
                    <a:lstStyle/>
                    <a:p>
                      <a:pPr algn="ctr"/>
                      <a:r>
                        <a:rPr kumimoji="1" lang="en-US" altLang="ja-JP" dirty="0"/>
                        <a:t>ED</a:t>
                      </a:r>
                      <a:endParaRPr kumimoji="1" lang="ja-JP" altLang="en-US" dirty="0"/>
                    </a:p>
                  </a:txBody>
                  <a:tcPr anchor="ctr">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dirty="0"/>
                        <a:t>転用適用法コード</a:t>
                      </a:r>
                    </a:p>
                  </a:txBody>
                  <a:tcPr anchor="ctr">
                    <a:lnL w="12700" cap="flat" cmpd="sng" algn="ctr">
                      <a:solidFill>
                        <a:schemeClr val="tx1"/>
                      </a:solidFill>
                      <a:prstDash val="dot"/>
                      <a:round/>
                      <a:headEnd type="none" w="med" len="med"/>
                      <a:tailEnd type="none" w="med" len="med"/>
                    </a:lnL>
                    <a:solidFill>
                      <a:schemeClr val="bg1"/>
                    </a:solidFill>
                  </a:tcPr>
                </a:tc>
                <a:tc>
                  <a:txBody>
                    <a:bodyPr/>
                    <a:lstStyle/>
                    <a:p>
                      <a:pPr algn="ctr"/>
                      <a:r>
                        <a:rPr kumimoji="1" lang="en-US" altLang="ja-JP" dirty="0"/>
                        <a:t>51</a:t>
                      </a:r>
                      <a:r>
                        <a:rPr kumimoji="1" lang="ja-JP" altLang="en-US" dirty="0"/>
                        <a:t>～</a:t>
                      </a:r>
                      <a:r>
                        <a:rPr kumimoji="1" lang="en-US" altLang="ja-JP" dirty="0"/>
                        <a:t>57</a:t>
                      </a:r>
                      <a:endParaRPr kumimoji="1" lang="ja-JP" altLang="en-US" dirty="0"/>
                    </a:p>
                  </a:txBody>
                  <a:tcPr>
                    <a:solidFill>
                      <a:schemeClr val="bg1"/>
                    </a:solidFill>
                  </a:tcPr>
                </a:tc>
                <a:extLst>
                  <a:ext uri="{0D108BD9-81ED-4DB2-BD59-A6C34878D82A}">
                    <a16:rowId xmlns:a16="http://schemas.microsoft.com/office/drawing/2014/main" val="1199361194"/>
                  </a:ext>
                </a:extLst>
              </a:tr>
              <a:tr h="244508">
                <a:tc>
                  <a:txBody>
                    <a:bodyPr/>
                    <a:lstStyle/>
                    <a:p>
                      <a:pPr algn="ctr"/>
                      <a:r>
                        <a:rPr kumimoji="1" lang="en-US" altLang="ja-JP" dirty="0"/>
                        <a:t>EF</a:t>
                      </a:r>
                      <a:endParaRPr kumimoji="1" lang="ja-JP" altLang="en-US" dirty="0"/>
                    </a:p>
                  </a:txBody>
                  <a:tcPr anchor="ctr">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dirty="0"/>
                        <a:t>転用形態（権利の種類）コード</a:t>
                      </a:r>
                    </a:p>
                  </a:txBody>
                  <a:tcPr anchor="ctr">
                    <a:lnL w="12700" cap="flat" cmpd="sng" algn="ctr">
                      <a:solidFill>
                        <a:schemeClr val="tx1"/>
                      </a:solidFill>
                      <a:prstDash val="dot"/>
                      <a:round/>
                      <a:headEnd type="none" w="med" len="med"/>
                      <a:tailEnd type="none" w="med" len="med"/>
                    </a:lnL>
                    <a:solidFill>
                      <a:schemeClr val="bg1"/>
                    </a:solidFill>
                  </a:tcPr>
                </a:tc>
                <a:tc>
                  <a:txBody>
                    <a:bodyPr/>
                    <a:lstStyle/>
                    <a:p>
                      <a:pPr algn="ctr"/>
                      <a:r>
                        <a:rPr kumimoji="1" lang="en-US" altLang="ja-JP" dirty="0"/>
                        <a:t>1</a:t>
                      </a:r>
                      <a:r>
                        <a:rPr kumimoji="1" lang="ja-JP" altLang="en-US" dirty="0"/>
                        <a:t>～</a:t>
                      </a:r>
                      <a:r>
                        <a:rPr kumimoji="1" lang="en-US" altLang="ja-JP" dirty="0"/>
                        <a:t>3</a:t>
                      </a:r>
                      <a:r>
                        <a:rPr kumimoji="1" lang="ja-JP" altLang="en-US" dirty="0"/>
                        <a:t>、</a:t>
                      </a:r>
                      <a:r>
                        <a:rPr kumimoji="1" lang="en-US" altLang="ja-JP" dirty="0"/>
                        <a:t>9</a:t>
                      </a:r>
                      <a:endParaRPr kumimoji="1" lang="ja-JP" altLang="en-US" dirty="0"/>
                    </a:p>
                  </a:txBody>
                  <a:tcPr>
                    <a:solidFill>
                      <a:schemeClr val="bg1"/>
                    </a:solidFill>
                  </a:tcPr>
                </a:tc>
                <a:extLst>
                  <a:ext uri="{0D108BD9-81ED-4DB2-BD59-A6C34878D82A}">
                    <a16:rowId xmlns:a16="http://schemas.microsoft.com/office/drawing/2014/main" val="1528809912"/>
                  </a:ext>
                </a:extLst>
              </a:tr>
              <a:tr h="370840">
                <a:tc>
                  <a:txBody>
                    <a:bodyPr/>
                    <a:lstStyle/>
                    <a:p>
                      <a:pPr algn="ctr"/>
                      <a:r>
                        <a:rPr kumimoji="1" lang="en-US" altLang="ja-JP" dirty="0"/>
                        <a:t>EH</a:t>
                      </a:r>
                      <a:endParaRPr kumimoji="1" lang="ja-JP" altLang="en-US" dirty="0"/>
                    </a:p>
                  </a:txBody>
                  <a:tcPr anchor="ctr">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dirty="0"/>
                        <a:t>転用開始</a:t>
                      </a:r>
                      <a:r>
                        <a:rPr kumimoji="1" lang="en-US" altLang="ja-JP" dirty="0"/>
                        <a:t>YMD</a:t>
                      </a:r>
                      <a:r>
                        <a:rPr kumimoji="1" lang="ja-JP" altLang="en-US" dirty="0"/>
                        <a:t>（始期年月日）</a:t>
                      </a:r>
                    </a:p>
                  </a:txBody>
                  <a:tcPr anchor="ctr">
                    <a:lnL w="12700" cap="flat" cmpd="sng" algn="ctr">
                      <a:solidFill>
                        <a:schemeClr val="tx1"/>
                      </a:solidFill>
                      <a:prstDash val="dot"/>
                      <a:round/>
                      <a:headEnd type="none" w="med" len="med"/>
                      <a:tailEnd type="none" w="med" len="med"/>
                    </a:lnL>
                    <a:solidFill>
                      <a:schemeClr val="bg1"/>
                    </a:solidFill>
                  </a:tcPr>
                </a:tc>
                <a:tc rowSpan="2">
                  <a:txBody>
                    <a:bodyPr/>
                    <a:lstStyle/>
                    <a:p>
                      <a:pPr algn="ctr"/>
                      <a:r>
                        <a:rPr kumimoji="1" lang="en-US" altLang="ja-JP" dirty="0" err="1"/>
                        <a:t>yyyy</a:t>
                      </a:r>
                      <a:r>
                        <a:rPr kumimoji="1" lang="en-US" altLang="ja-JP" dirty="0"/>
                        <a:t>/MM/dd</a:t>
                      </a:r>
                    </a:p>
                    <a:p>
                      <a:pPr algn="ctr"/>
                      <a:r>
                        <a:rPr kumimoji="1" lang="ja-JP" altLang="en-US" dirty="0"/>
                        <a:t>半角入力</a:t>
                      </a:r>
                      <a:endParaRPr kumimoji="1" lang="en-US" altLang="ja-JP" dirty="0"/>
                    </a:p>
                  </a:txBody>
                  <a:tcPr anchor="ctr">
                    <a:solidFill>
                      <a:schemeClr val="bg1"/>
                    </a:solidFill>
                  </a:tcPr>
                </a:tc>
                <a:extLst>
                  <a:ext uri="{0D108BD9-81ED-4DB2-BD59-A6C34878D82A}">
                    <a16:rowId xmlns:a16="http://schemas.microsoft.com/office/drawing/2014/main" val="486425539"/>
                  </a:ext>
                </a:extLst>
              </a:tr>
              <a:tr h="0">
                <a:tc>
                  <a:txBody>
                    <a:bodyPr/>
                    <a:lstStyle/>
                    <a:p>
                      <a:pPr algn="ctr"/>
                      <a:r>
                        <a:rPr kumimoji="1" lang="en-US" altLang="ja-JP" dirty="0"/>
                        <a:t>EI</a:t>
                      </a:r>
                      <a:endParaRPr kumimoji="1" lang="ja-JP" altLang="en-US" dirty="0"/>
                    </a:p>
                  </a:txBody>
                  <a:tcPr anchor="ctr">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dirty="0"/>
                        <a:t>転用終了</a:t>
                      </a:r>
                      <a:r>
                        <a:rPr kumimoji="1" lang="en-US" altLang="ja-JP" dirty="0"/>
                        <a:t>YMD</a:t>
                      </a:r>
                      <a:r>
                        <a:rPr kumimoji="1" lang="ja-JP" altLang="en-US" dirty="0"/>
                        <a:t>（終期年月日）</a:t>
                      </a:r>
                      <a:endParaRPr kumimoji="1" lang="en-US" altLang="ja-JP" dirty="0"/>
                    </a:p>
                  </a:txBody>
                  <a:tcPr anchor="ctr">
                    <a:lnL w="12700" cap="flat" cmpd="sng" algn="ctr">
                      <a:solidFill>
                        <a:schemeClr val="tx1"/>
                      </a:solidFill>
                      <a:prstDash val="dot"/>
                      <a:round/>
                      <a:headEnd type="none" w="med" len="med"/>
                      <a:tailEnd type="none" w="med" len="med"/>
                    </a:lnL>
                    <a:solidFill>
                      <a:schemeClr val="bg1"/>
                    </a:solidFill>
                  </a:tcPr>
                </a:tc>
                <a:tc vMerge="1">
                  <a:txBody>
                    <a:bodyPr/>
                    <a:lstStyle/>
                    <a:p>
                      <a:pPr algn="ctr"/>
                      <a:endParaRPr kumimoji="1" lang="ja-JP" altLang="en-US" dirty="0"/>
                    </a:p>
                  </a:txBody>
                  <a:tcPr>
                    <a:solidFill>
                      <a:schemeClr val="bg1"/>
                    </a:solidFill>
                  </a:tcPr>
                </a:tc>
                <a:extLst>
                  <a:ext uri="{0D108BD9-81ED-4DB2-BD59-A6C34878D82A}">
                    <a16:rowId xmlns:a16="http://schemas.microsoft.com/office/drawing/2014/main" val="3397832466"/>
                  </a:ext>
                </a:extLst>
              </a:tr>
              <a:tr h="0">
                <a:tc>
                  <a:txBody>
                    <a:bodyPr/>
                    <a:lstStyle/>
                    <a:p>
                      <a:pPr algn="ctr"/>
                      <a:r>
                        <a:rPr kumimoji="1" lang="en-US" altLang="ja-JP" dirty="0"/>
                        <a:t>EJ</a:t>
                      </a:r>
                      <a:endParaRPr kumimoji="1" lang="ja-JP" altLang="en-US" dirty="0"/>
                    </a:p>
                  </a:txBody>
                  <a:tcPr anchor="ctr">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dirty="0"/>
                        <a:t>転用用途コード</a:t>
                      </a:r>
                    </a:p>
                  </a:txBody>
                  <a:tcPr anchor="ctr">
                    <a:lnL w="12700" cap="flat" cmpd="sng" algn="ctr">
                      <a:solidFill>
                        <a:schemeClr val="tx1"/>
                      </a:solidFill>
                      <a:prstDash val="dot"/>
                      <a:round/>
                      <a:headEnd type="none" w="med" len="med"/>
                      <a:tailEnd type="none" w="med" len="med"/>
                    </a:lnL>
                    <a:solidFill>
                      <a:schemeClr val="bg1"/>
                    </a:solidFill>
                  </a:tcPr>
                </a:tc>
                <a:tc>
                  <a:txBody>
                    <a:bodyPr/>
                    <a:lstStyle/>
                    <a:p>
                      <a:pPr algn="ctr"/>
                      <a:r>
                        <a:rPr kumimoji="1" lang="en-US" altLang="ja-JP"/>
                        <a:t>1~3</a:t>
                      </a:r>
                      <a:r>
                        <a:rPr kumimoji="1" lang="ja-JP" altLang="en-US"/>
                        <a:t>、</a:t>
                      </a:r>
                      <a:r>
                        <a:rPr kumimoji="1" lang="en-US" altLang="ja-JP"/>
                        <a:t>11~14</a:t>
                      </a:r>
                      <a:r>
                        <a:rPr kumimoji="1" lang="ja-JP" altLang="en-US"/>
                        <a:t>、</a:t>
                      </a:r>
                      <a:r>
                        <a:rPr kumimoji="1" lang="en-US" altLang="ja-JP"/>
                        <a:t>21</a:t>
                      </a:r>
                      <a:r>
                        <a:rPr kumimoji="1" lang="ja-JP" altLang="en-US"/>
                        <a:t>、</a:t>
                      </a:r>
                      <a:r>
                        <a:rPr kumimoji="1" lang="en-US" altLang="ja-JP"/>
                        <a:t>31~34</a:t>
                      </a:r>
                      <a:r>
                        <a:rPr kumimoji="1" lang="ja-JP" altLang="en-US"/>
                        <a:t>、</a:t>
                      </a:r>
                      <a:r>
                        <a:rPr kumimoji="1" lang="en-US" altLang="ja-JP"/>
                        <a:t>41~45</a:t>
                      </a:r>
                      <a:r>
                        <a:rPr kumimoji="1" lang="ja-JP" altLang="en-US"/>
                        <a:t>、</a:t>
                      </a:r>
                      <a:r>
                        <a:rPr kumimoji="1" lang="en-US" altLang="ja-JP"/>
                        <a:t>51</a:t>
                      </a:r>
                      <a:r>
                        <a:rPr kumimoji="1" lang="ja-JP" altLang="en-US"/>
                        <a:t>、</a:t>
                      </a:r>
                      <a:r>
                        <a:rPr kumimoji="1" lang="en-US" altLang="ja-JP"/>
                        <a:t>61</a:t>
                      </a:r>
                      <a:r>
                        <a:rPr kumimoji="1" lang="ja-JP" altLang="en-US"/>
                        <a:t>、</a:t>
                      </a:r>
                      <a:r>
                        <a:rPr kumimoji="1" lang="en-US" altLang="ja-JP"/>
                        <a:t>71~75</a:t>
                      </a:r>
                      <a:endParaRPr kumimoji="1" lang="ja-JP" altLang="en-US" dirty="0"/>
                    </a:p>
                  </a:txBody>
                  <a:tcPr anchor="ctr">
                    <a:solidFill>
                      <a:schemeClr val="bg1"/>
                    </a:solidFill>
                  </a:tcPr>
                </a:tc>
                <a:extLst>
                  <a:ext uri="{0D108BD9-81ED-4DB2-BD59-A6C34878D82A}">
                    <a16:rowId xmlns:a16="http://schemas.microsoft.com/office/drawing/2014/main" val="1863791173"/>
                  </a:ext>
                </a:extLst>
              </a:tr>
              <a:tr h="370840">
                <a:tc>
                  <a:txBody>
                    <a:bodyPr/>
                    <a:lstStyle/>
                    <a:p>
                      <a:pPr algn="ctr"/>
                      <a:r>
                        <a:rPr kumimoji="1" lang="en-US" altLang="ja-JP" dirty="0"/>
                        <a:t>EP</a:t>
                      </a:r>
                      <a:endParaRPr kumimoji="1" lang="ja-JP" altLang="en-US" dirty="0"/>
                    </a:p>
                  </a:txBody>
                  <a:tcPr anchor="ctr">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dirty="0"/>
                        <a:t>許可</a:t>
                      </a:r>
                      <a:r>
                        <a:rPr kumimoji="1" lang="en-US" altLang="ja-JP" dirty="0"/>
                        <a:t>YMD</a:t>
                      </a:r>
                      <a:endParaRPr kumimoji="1" lang="ja-JP" altLang="en-US" dirty="0"/>
                    </a:p>
                  </a:txBody>
                  <a:tcPr anchor="ctr">
                    <a:lnL w="12700" cap="flat" cmpd="sng" algn="ctr">
                      <a:solidFill>
                        <a:schemeClr val="tx1"/>
                      </a:solidFill>
                      <a:prstDash val="dot"/>
                      <a:round/>
                      <a:headEnd type="none" w="med" len="med"/>
                      <a:tailEnd type="none" w="med" len="med"/>
                    </a:lnL>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dirty="0" err="1"/>
                        <a:t>yyyy</a:t>
                      </a:r>
                      <a:r>
                        <a:rPr kumimoji="1" lang="en-US" altLang="ja-JP" dirty="0"/>
                        <a:t>/MM/dd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dirty="0"/>
                        <a:t>半角入力</a:t>
                      </a:r>
                    </a:p>
                  </a:txBody>
                  <a:tcPr>
                    <a:solidFill>
                      <a:schemeClr val="bg1"/>
                    </a:solidFill>
                  </a:tcPr>
                </a:tc>
                <a:extLst>
                  <a:ext uri="{0D108BD9-81ED-4DB2-BD59-A6C34878D82A}">
                    <a16:rowId xmlns:a16="http://schemas.microsoft.com/office/drawing/2014/main" val="1494131954"/>
                  </a:ext>
                </a:extLst>
              </a:tr>
            </a:tbl>
          </a:graphicData>
        </a:graphic>
      </p:graphicFrame>
      <p:sp>
        <p:nvSpPr>
          <p:cNvPr id="69" name="コンテンツ プレースホルダー 2">
            <a:extLst>
              <a:ext uri="{FF2B5EF4-FFF2-40B4-BE49-F238E27FC236}">
                <a16:creationId xmlns:a16="http://schemas.microsoft.com/office/drawing/2014/main" id="{98EB189D-9B60-4677-9771-8A4FB6D90B65}"/>
              </a:ext>
            </a:extLst>
          </p:cNvPr>
          <p:cNvSpPr txBox="1">
            <a:spLocks/>
          </p:cNvSpPr>
          <p:nvPr/>
        </p:nvSpPr>
        <p:spPr>
          <a:xfrm>
            <a:off x="620713" y="764704"/>
            <a:ext cx="10514950" cy="3627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2" pitchFamily="18" charset="2"/>
              <a:buNone/>
              <a:tabLst/>
              <a:defRPr/>
            </a:pP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農地法第</a:t>
            </a: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4</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条による転用許可の結果を反映するための入力項目</a:t>
            </a:r>
            <a:endPar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pSp>
        <p:nvGrpSpPr>
          <p:cNvPr id="12" name="グループ化 11">
            <a:extLst>
              <a:ext uri="{FF2B5EF4-FFF2-40B4-BE49-F238E27FC236}">
                <a16:creationId xmlns:a16="http://schemas.microsoft.com/office/drawing/2014/main" id="{1E68F863-643D-4CC0-A2A3-AA0D5065B43B}"/>
              </a:ext>
            </a:extLst>
          </p:cNvPr>
          <p:cNvGrpSpPr/>
          <p:nvPr/>
        </p:nvGrpSpPr>
        <p:grpSpPr>
          <a:xfrm>
            <a:off x="9192344" y="2677472"/>
            <a:ext cx="2849998" cy="4044003"/>
            <a:chOff x="9721078" y="2525722"/>
            <a:chExt cx="2423594" cy="3495566"/>
          </a:xfrm>
        </p:grpSpPr>
        <p:pic>
          <p:nvPicPr>
            <p:cNvPr id="10" name="図 9">
              <a:extLst>
                <a:ext uri="{FF2B5EF4-FFF2-40B4-BE49-F238E27FC236}">
                  <a16:creationId xmlns:a16="http://schemas.microsoft.com/office/drawing/2014/main" id="{FB679F4D-2455-4A8C-A14F-B0FDB0F4627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721080" y="2525722"/>
              <a:ext cx="2423592" cy="2097339"/>
            </a:xfrm>
            <a:prstGeom prst="rect">
              <a:avLst/>
            </a:prstGeom>
          </p:spPr>
        </p:pic>
        <p:pic>
          <p:nvPicPr>
            <p:cNvPr id="11" name="図 10">
              <a:extLst>
                <a:ext uri="{FF2B5EF4-FFF2-40B4-BE49-F238E27FC236}">
                  <a16:creationId xmlns:a16="http://schemas.microsoft.com/office/drawing/2014/main" id="{10F5863F-943D-4383-9EF5-C91D49124DA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721078" y="4623061"/>
              <a:ext cx="2423593" cy="1398227"/>
            </a:xfrm>
            <a:prstGeom prst="rect">
              <a:avLst/>
            </a:prstGeom>
          </p:spPr>
        </p:pic>
      </p:grpSp>
      <p:cxnSp>
        <p:nvCxnSpPr>
          <p:cNvPr id="13" name="直線矢印コネクタ 12">
            <a:extLst>
              <a:ext uri="{FF2B5EF4-FFF2-40B4-BE49-F238E27FC236}">
                <a16:creationId xmlns:a16="http://schemas.microsoft.com/office/drawing/2014/main" id="{763C28E6-9AF4-40F1-B6AC-15BABC18E322}"/>
              </a:ext>
            </a:extLst>
          </p:cNvPr>
          <p:cNvCxnSpPr>
            <a:cxnSpLocks/>
            <a:stCxn id="11" idx="1"/>
          </p:cNvCxnSpPr>
          <p:nvPr/>
        </p:nvCxnSpPr>
        <p:spPr>
          <a:xfrm flipH="1" flipV="1">
            <a:off x="6665205" y="4284323"/>
            <a:ext cx="2527139" cy="1628351"/>
          </a:xfrm>
          <a:prstGeom prst="straightConnector1">
            <a:avLst/>
          </a:prstGeom>
          <a:ln>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14" name="図 13">
            <a:extLst>
              <a:ext uri="{FF2B5EF4-FFF2-40B4-BE49-F238E27FC236}">
                <a16:creationId xmlns:a16="http://schemas.microsoft.com/office/drawing/2014/main" id="{8715B7AD-769B-43FE-A4AC-20DFC151EF4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248128" y="2797694"/>
            <a:ext cx="1691398" cy="1276322"/>
          </a:xfrm>
          <a:prstGeom prst="rect">
            <a:avLst/>
          </a:prstGeom>
          <a:ln w="12700">
            <a:solidFill>
              <a:srgbClr val="7030A0"/>
            </a:solidFill>
          </a:ln>
        </p:spPr>
      </p:pic>
      <p:cxnSp>
        <p:nvCxnSpPr>
          <p:cNvPr id="15" name="直線矢印コネクタ 14">
            <a:extLst>
              <a:ext uri="{FF2B5EF4-FFF2-40B4-BE49-F238E27FC236}">
                <a16:creationId xmlns:a16="http://schemas.microsoft.com/office/drawing/2014/main" id="{E36298F7-11D5-4093-B9C8-82CB86D7D60A}"/>
              </a:ext>
            </a:extLst>
          </p:cNvPr>
          <p:cNvCxnSpPr>
            <a:cxnSpLocks/>
            <a:stCxn id="14" idx="1"/>
          </p:cNvCxnSpPr>
          <p:nvPr/>
        </p:nvCxnSpPr>
        <p:spPr>
          <a:xfrm flipH="1" flipV="1">
            <a:off x="6290631" y="2677472"/>
            <a:ext cx="957497" cy="758383"/>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3" name="図 2">
            <a:extLst>
              <a:ext uri="{FF2B5EF4-FFF2-40B4-BE49-F238E27FC236}">
                <a16:creationId xmlns:a16="http://schemas.microsoft.com/office/drawing/2014/main" id="{C3AAE8A4-534F-4E40-B154-88F806EA7852}"/>
              </a:ext>
            </a:extLst>
          </p:cNvPr>
          <p:cNvPicPr>
            <a:picLocks noChangeAspect="1"/>
          </p:cNvPicPr>
          <p:nvPr/>
        </p:nvPicPr>
        <p:blipFill>
          <a:blip r:embed="rId5"/>
          <a:stretch>
            <a:fillRect/>
          </a:stretch>
        </p:blipFill>
        <p:spPr>
          <a:xfrm>
            <a:off x="8400256" y="660910"/>
            <a:ext cx="2848209" cy="1912768"/>
          </a:xfrm>
          <a:prstGeom prst="rect">
            <a:avLst/>
          </a:prstGeom>
          <a:ln w="12700">
            <a:solidFill>
              <a:srgbClr val="FF0000"/>
            </a:solidFill>
          </a:ln>
        </p:spPr>
      </p:pic>
      <p:cxnSp>
        <p:nvCxnSpPr>
          <p:cNvPr id="16" name="直線矢印コネクタ 15">
            <a:extLst>
              <a:ext uri="{FF2B5EF4-FFF2-40B4-BE49-F238E27FC236}">
                <a16:creationId xmlns:a16="http://schemas.microsoft.com/office/drawing/2014/main" id="{ECB19F4F-47A1-4950-B231-8CBF66F30E54}"/>
              </a:ext>
            </a:extLst>
          </p:cNvPr>
          <p:cNvCxnSpPr>
            <a:cxnSpLocks/>
            <a:stCxn id="3" idx="1"/>
          </p:cNvCxnSpPr>
          <p:nvPr/>
        </p:nvCxnSpPr>
        <p:spPr>
          <a:xfrm flipH="1">
            <a:off x="6023992" y="1617294"/>
            <a:ext cx="2376264" cy="6196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14903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A0A710-5F14-4CF7-B915-DE12142D5D76}"/>
              </a:ext>
            </a:extLst>
          </p:cNvPr>
          <p:cNvSpPr>
            <a:spLocks noGrp="1"/>
          </p:cNvSpPr>
          <p:nvPr>
            <p:ph type="title"/>
          </p:nvPr>
        </p:nvSpPr>
        <p:spPr/>
        <p:txBody>
          <a:bodyPr/>
          <a:lstStyle/>
          <a:p>
            <a:r>
              <a:rPr lang="en-US" altLang="ja-JP" dirty="0"/>
              <a:t>3-4-5</a:t>
            </a:r>
            <a:r>
              <a:rPr lang="ja-JP" altLang="en-US" dirty="0"/>
              <a:t>．農地法第</a:t>
            </a:r>
            <a:r>
              <a:rPr lang="en-US" altLang="ja-JP" dirty="0"/>
              <a:t>5</a:t>
            </a:r>
            <a:r>
              <a:rPr lang="ja-JP" altLang="en-US" dirty="0"/>
              <a:t>条による転用手続き</a:t>
            </a:r>
          </a:p>
        </p:txBody>
      </p:sp>
      <p:graphicFrame>
        <p:nvGraphicFramePr>
          <p:cNvPr id="67" name="表 67">
            <a:extLst>
              <a:ext uri="{FF2B5EF4-FFF2-40B4-BE49-F238E27FC236}">
                <a16:creationId xmlns:a16="http://schemas.microsoft.com/office/drawing/2014/main" id="{CC012661-5194-4605-8BF8-47A2EAA127E6}"/>
              </a:ext>
            </a:extLst>
          </p:cNvPr>
          <p:cNvGraphicFramePr>
            <a:graphicFrameLocks noGrp="1"/>
          </p:cNvGraphicFramePr>
          <p:nvPr/>
        </p:nvGraphicFramePr>
        <p:xfrm>
          <a:off x="357423" y="1048740"/>
          <a:ext cx="5955241" cy="5568416"/>
        </p:xfrm>
        <a:graphic>
          <a:graphicData uri="http://schemas.openxmlformats.org/drawingml/2006/table">
            <a:tbl>
              <a:tblPr firstRow="1" bandRow="1">
                <a:tableStyleId>{5940675A-B579-460E-94D1-54222C63F5DA}</a:tableStyleId>
              </a:tblPr>
              <a:tblGrid>
                <a:gridCol w="840168">
                  <a:extLst>
                    <a:ext uri="{9D8B030D-6E8A-4147-A177-3AD203B41FA5}">
                      <a16:colId xmlns:a16="http://schemas.microsoft.com/office/drawing/2014/main" val="3435895359"/>
                    </a:ext>
                  </a:extLst>
                </a:gridCol>
                <a:gridCol w="478707">
                  <a:extLst>
                    <a:ext uri="{9D8B030D-6E8A-4147-A177-3AD203B41FA5}">
                      <a16:colId xmlns:a16="http://schemas.microsoft.com/office/drawing/2014/main" val="2183983636"/>
                    </a:ext>
                  </a:extLst>
                </a:gridCol>
                <a:gridCol w="2610998">
                  <a:extLst>
                    <a:ext uri="{9D8B030D-6E8A-4147-A177-3AD203B41FA5}">
                      <a16:colId xmlns:a16="http://schemas.microsoft.com/office/drawing/2014/main" val="2738005574"/>
                    </a:ext>
                  </a:extLst>
                </a:gridCol>
                <a:gridCol w="2025368">
                  <a:extLst>
                    <a:ext uri="{9D8B030D-6E8A-4147-A177-3AD203B41FA5}">
                      <a16:colId xmlns:a16="http://schemas.microsoft.com/office/drawing/2014/main" val="2387699029"/>
                    </a:ext>
                  </a:extLst>
                </a:gridCol>
              </a:tblGrid>
              <a:tr h="219931">
                <a:tc>
                  <a:txBody>
                    <a:bodyPr/>
                    <a:lstStyle/>
                    <a:p>
                      <a:pPr algn="ctr"/>
                      <a:endParaRPr kumimoji="1" lang="ja-JP" altLang="en-US" sz="1400" dirty="0"/>
                    </a:p>
                  </a:txBody>
                  <a:tcPr marL="51001" marR="51001" marT="25500" marB="25500">
                    <a:solidFill>
                      <a:schemeClr val="bg1"/>
                    </a:solidFill>
                  </a:tcPr>
                </a:tc>
                <a:tc gridSpan="2">
                  <a:txBody>
                    <a:bodyPr/>
                    <a:lstStyle/>
                    <a:p>
                      <a:pPr algn="ctr"/>
                      <a:r>
                        <a:rPr kumimoji="1" lang="ja-JP" altLang="en-US" sz="1400" dirty="0"/>
                        <a:t>列</a:t>
                      </a:r>
                    </a:p>
                  </a:txBody>
                  <a:tcPr marL="93615" marR="93615" marT="46807" marB="46807">
                    <a:solidFill>
                      <a:schemeClr val="bg1"/>
                    </a:solidFill>
                  </a:tcPr>
                </a:tc>
                <a:tc hMerge="1">
                  <a:txBody>
                    <a:bodyPr/>
                    <a:lstStyle/>
                    <a:p>
                      <a:endParaRPr kumimoji="1" lang="ja-JP" altLang="en-US" dirty="0"/>
                    </a:p>
                  </a:txBody>
                  <a:tcPr/>
                </a:tc>
                <a:tc>
                  <a:txBody>
                    <a:bodyPr/>
                    <a:lstStyle/>
                    <a:p>
                      <a:pPr algn="ctr"/>
                      <a:r>
                        <a:rPr kumimoji="1" lang="ja-JP" altLang="en-US" sz="1400" dirty="0"/>
                        <a:t>入力内容</a:t>
                      </a:r>
                    </a:p>
                  </a:txBody>
                  <a:tcPr marL="51001" marR="51001" marT="25500" marB="25500">
                    <a:solidFill>
                      <a:schemeClr val="bg1"/>
                    </a:solidFill>
                  </a:tcPr>
                </a:tc>
                <a:extLst>
                  <a:ext uri="{0D108BD9-81ED-4DB2-BD59-A6C34878D82A}">
                    <a16:rowId xmlns:a16="http://schemas.microsoft.com/office/drawing/2014/main" val="728728308"/>
                  </a:ext>
                </a:extLst>
              </a:tr>
              <a:tr h="179407">
                <a:tc rowSpan="5">
                  <a:txBody>
                    <a:bodyPr/>
                    <a:lstStyle/>
                    <a:p>
                      <a:pPr algn="ctr"/>
                      <a:r>
                        <a:rPr kumimoji="1" lang="ja-JP" altLang="en-US" sz="1400" dirty="0"/>
                        <a:t>所有権移転の場合</a:t>
                      </a:r>
                    </a:p>
                  </a:txBody>
                  <a:tcPr marL="93615" marR="93615" marT="46807" marB="46807" anchor="ctr">
                    <a:solidFill>
                      <a:schemeClr val="bg1"/>
                    </a:solidFill>
                  </a:tcPr>
                </a:tc>
                <a:tc>
                  <a:txBody>
                    <a:bodyPr/>
                    <a:lstStyle/>
                    <a:p>
                      <a:pPr algn="ctr"/>
                      <a:r>
                        <a:rPr kumimoji="1" lang="en-US" altLang="ja-JP" sz="1400" dirty="0"/>
                        <a:t>AS</a:t>
                      </a:r>
                      <a:endParaRPr kumimoji="1" lang="ja-JP" altLang="en-US" sz="1400" dirty="0"/>
                    </a:p>
                  </a:txBody>
                  <a:tcPr marL="51001" marR="51001" marT="25500" marB="25500">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sz="1400" dirty="0"/>
                        <a:t>所有者コード</a:t>
                      </a:r>
                    </a:p>
                  </a:txBody>
                  <a:tcPr marL="51001" marR="51001" marT="25500" marB="25500">
                    <a:lnL w="12700" cap="flat" cmpd="sng" algn="ctr">
                      <a:solidFill>
                        <a:schemeClr val="tx1"/>
                      </a:solidFill>
                      <a:prstDash val="dot"/>
                      <a:round/>
                      <a:headEnd type="none" w="med" len="med"/>
                      <a:tailEnd type="none" w="med" len="med"/>
                    </a:lnL>
                    <a:solidFill>
                      <a:schemeClr val="bg1"/>
                    </a:solidFill>
                  </a:tcPr>
                </a:tc>
                <a:tc>
                  <a:txBody>
                    <a:bodyPr/>
                    <a:lstStyle/>
                    <a:p>
                      <a:pPr algn="ctr"/>
                      <a:r>
                        <a:rPr kumimoji="1" lang="ja-JP" altLang="en-US" sz="1400" dirty="0"/>
                        <a:t>世帯員番号を入力</a:t>
                      </a:r>
                    </a:p>
                  </a:txBody>
                  <a:tcPr marL="51001" marR="51001" marT="25500" marB="25500">
                    <a:solidFill>
                      <a:schemeClr val="bg1"/>
                    </a:solidFill>
                  </a:tcPr>
                </a:tc>
                <a:extLst>
                  <a:ext uri="{0D108BD9-81ED-4DB2-BD59-A6C34878D82A}">
                    <a16:rowId xmlns:a16="http://schemas.microsoft.com/office/drawing/2014/main" val="274087271"/>
                  </a:ext>
                </a:extLst>
              </a:tr>
              <a:tr h="110867">
                <a:tc vMerge="1">
                  <a:txBody>
                    <a:bodyPr/>
                    <a:lstStyle/>
                    <a:p>
                      <a:pPr algn="ctr"/>
                      <a:endParaRPr kumimoji="1" lang="ja-JP" altLang="en-US" dirty="0"/>
                    </a:p>
                  </a:txBody>
                  <a:tcPr>
                    <a:solidFill>
                      <a:schemeClr val="bg1"/>
                    </a:solidFill>
                  </a:tcPr>
                </a:tc>
                <a:tc>
                  <a:txBody>
                    <a:bodyPr/>
                    <a:lstStyle/>
                    <a:p>
                      <a:pPr algn="ctr"/>
                      <a:r>
                        <a:rPr kumimoji="1" lang="en-US" altLang="ja-JP" sz="1400" dirty="0"/>
                        <a:t>DD</a:t>
                      </a:r>
                      <a:endParaRPr kumimoji="1" lang="ja-JP" altLang="en-US" sz="1400" dirty="0"/>
                    </a:p>
                  </a:txBody>
                  <a:tcPr marL="51001" marR="51001" marT="25500" marB="25500">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sz="1400" dirty="0"/>
                        <a:t>取得適用法コード</a:t>
                      </a:r>
                    </a:p>
                  </a:txBody>
                  <a:tcPr marL="51001" marR="51001" marT="25500" marB="25500">
                    <a:lnL w="12700" cap="flat" cmpd="sng" algn="ctr">
                      <a:solidFill>
                        <a:schemeClr val="tx1"/>
                      </a:solidFill>
                      <a:prstDash val="dot"/>
                      <a:round/>
                      <a:headEnd type="none" w="med" len="med"/>
                      <a:tailEnd type="none" w="med" len="med"/>
                    </a:lnL>
                    <a:solidFill>
                      <a:schemeClr val="bg1"/>
                    </a:solidFill>
                  </a:tcPr>
                </a:tc>
                <a:tc>
                  <a:txBody>
                    <a:bodyPr/>
                    <a:lstStyle/>
                    <a:p>
                      <a:pPr algn="ctr"/>
                      <a:r>
                        <a:rPr kumimoji="1" lang="en-US" altLang="ja-JP" sz="1400" dirty="0"/>
                        <a:t>58</a:t>
                      </a:r>
                      <a:r>
                        <a:rPr kumimoji="1" lang="ja-JP" altLang="en-US" sz="1400" dirty="0"/>
                        <a:t>～</a:t>
                      </a:r>
                      <a:r>
                        <a:rPr kumimoji="1" lang="en-US" altLang="ja-JP" sz="1400" dirty="0"/>
                        <a:t>64</a:t>
                      </a:r>
                      <a:endParaRPr kumimoji="1" lang="ja-JP" altLang="en-US" sz="1400" dirty="0"/>
                    </a:p>
                  </a:txBody>
                  <a:tcPr marL="51001" marR="51001" marT="25500" marB="25500">
                    <a:solidFill>
                      <a:schemeClr val="bg1"/>
                    </a:solidFill>
                  </a:tcPr>
                </a:tc>
                <a:extLst>
                  <a:ext uri="{0D108BD9-81ED-4DB2-BD59-A6C34878D82A}">
                    <a16:rowId xmlns:a16="http://schemas.microsoft.com/office/drawing/2014/main" val="3385260329"/>
                  </a:ext>
                </a:extLst>
              </a:tr>
              <a:tr h="134599">
                <a:tc vMerge="1">
                  <a:txBody>
                    <a:bodyPr/>
                    <a:lstStyle/>
                    <a:p>
                      <a:pPr algn="ctr"/>
                      <a:endParaRPr kumimoji="1" lang="ja-JP" altLang="en-US" dirty="0"/>
                    </a:p>
                  </a:txBody>
                  <a:tcPr>
                    <a:solidFill>
                      <a:schemeClr val="bg1"/>
                    </a:solidFill>
                  </a:tcPr>
                </a:tc>
                <a:tc>
                  <a:txBody>
                    <a:bodyPr/>
                    <a:lstStyle/>
                    <a:p>
                      <a:pPr algn="ctr"/>
                      <a:r>
                        <a:rPr kumimoji="1" lang="en-US" altLang="ja-JP" sz="1400" dirty="0"/>
                        <a:t>DF</a:t>
                      </a:r>
                      <a:endParaRPr kumimoji="1" lang="ja-JP" altLang="en-US" sz="1400" dirty="0"/>
                    </a:p>
                  </a:txBody>
                  <a:tcPr marL="51001" marR="51001" marT="25500" marB="25500">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sz="1400" dirty="0"/>
                        <a:t>取得形態コード</a:t>
                      </a:r>
                    </a:p>
                  </a:txBody>
                  <a:tcPr marL="51001" marR="51001" marT="25500" marB="25500">
                    <a:lnL w="12700" cap="flat" cmpd="sng" algn="ctr">
                      <a:solidFill>
                        <a:schemeClr val="tx1"/>
                      </a:solidFill>
                      <a:prstDash val="dot"/>
                      <a:round/>
                      <a:headEnd type="none" w="med" len="med"/>
                      <a:tailEnd type="none" w="med" len="med"/>
                    </a:lnL>
                    <a:solidFill>
                      <a:schemeClr val="bg1"/>
                    </a:solidFill>
                  </a:tcPr>
                </a:tc>
                <a:tc>
                  <a:txBody>
                    <a:bodyPr/>
                    <a:lstStyle/>
                    <a:p>
                      <a:pPr algn="ctr"/>
                      <a:r>
                        <a:rPr kumimoji="1" lang="en-US" altLang="ja-JP" sz="1400" dirty="0"/>
                        <a:t>1</a:t>
                      </a:r>
                      <a:r>
                        <a:rPr kumimoji="1" lang="ja-JP" altLang="en-US" sz="1400" dirty="0"/>
                        <a:t>～</a:t>
                      </a:r>
                      <a:r>
                        <a:rPr kumimoji="1" lang="en-US" altLang="ja-JP" sz="1400" dirty="0"/>
                        <a:t>4</a:t>
                      </a:r>
                      <a:r>
                        <a:rPr kumimoji="1" lang="ja-JP" altLang="en-US" sz="1400" dirty="0"/>
                        <a:t>、</a:t>
                      </a:r>
                      <a:r>
                        <a:rPr kumimoji="1" lang="en-US" altLang="ja-JP" sz="1400" dirty="0"/>
                        <a:t>9</a:t>
                      </a:r>
                      <a:endParaRPr kumimoji="1" lang="ja-JP" altLang="en-US" sz="1400" dirty="0"/>
                    </a:p>
                  </a:txBody>
                  <a:tcPr marL="51001" marR="51001" marT="25500" marB="25500">
                    <a:solidFill>
                      <a:schemeClr val="bg1"/>
                    </a:solidFill>
                  </a:tcPr>
                </a:tc>
                <a:extLst>
                  <a:ext uri="{0D108BD9-81ED-4DB2-BD59-A6C34878D82A}">
                    <a16:rowId xmlns:a16="http://schemas.microsoft.com/office/drawing/2014/main" val="1723645904"/>
                  </a:ext>
                </a:extLst>
              </a:tr>
              <a:tr h="149882">
                <a:tc vMerge="1">
                  <a:txBody>
                    <a:bodyPr/>
                    <a:lstStyle/>
                    <a:p>
                      <a:pPr algn="ctr"/>
                      <a:endParaRPr kumimoji="1" lang="ja-JP" altLang="en-US" dirty="0"/>
                    </a:p>
                  </a:txBody>
                  <a:tcPr>
                    <a:solidFill>
                      <a:schemeClr val="bg1"/>
                    </a:solidFill>
                  </a:tcPr>
                </a:tc>
                <a:tc>
                  <a:txBody>
                    <a:bodyPr/>
                    <a:lstStyle/>
                    <a:p>
                      <a:pPr algn="ctr"/>
                      <a:r>
                        <a:rPr kumimoji="1" lang="en-US" altLang="ja-JP" sz="1400" dirty="0"/>
                        <a:t>DH</a:t>
                      </a:r>
                      <a:endParaRPr kumimoji="1" lang="ja-JP" altLang="en-US" sz="1400" dirty="0"/>
                    </a:p>
                  </a:txBody>
                  <a:tcPr marL="51001" marR="51001" marT="25500" marB="25500">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sz="1400" dirty="0"/>
                        <a:t>取得相手コード</a:t>
                      </a:r>
                    </a:p>
                  </a:txBody>
                  <a:tcPr marL="51001" marR="51001" marT="25500" marB="25500">
                    <a:lnL w="12700" cap="flat" cmpd="sng" algn="ctr">
                      <a:solidFill>
                        <a:schemeClr val="tx1"/>
                      </a:solidFill>
                      <a:prstDash val="dot"/>
                      <a:round/>
                      <a:headEnd type="none" w="med" len="med"/>
                      <a:tailEnd type="none" w="med" len="med"/>
                    </a:lnL>
                    <a:solidFill>
                      <a:schemeClr val="bg1"/>
                    </a:solidFill>
                  </a:tcPr>
                </a:tc>
                <a:tc>
                  <a:txBody>
                    <a:bodyPr/>
                    <a:lstStyle/>
                    <a:p>
                      <a:pPr algn="ctr"/>
                      <a:r>
                        <a:rPr kumimoji="1" lang="ja-JP" altLang="en-US" sz="1400" dirty="0"/>
                        <a:t>世帯員番号を入力</a:t>
                      </a:r>
                    </a:p>
                  </a:txBody>
                  <a:tcPr marL="51001" marR="51001" marT="25500" marB="25500">
                    <a:solidFill>
                      <a:schemeClr val="bg1"/>
                    </a:solidFill>
                  </a:tcPr>
                </a:tc>
                <a:extLst>
                  <a:ext uri="{0D108BD9-81ED-4DB2-BD59-A6C34878D82A}">
                    <a16:rowId xmlns:a16="http://schemas.microsoft.com/office/drawing/2014/main" val="1560468999"/>
                  </a:ext>
                </a:extLst>
              </a:tr>
              <a:tr h="103289">
                <a:tc vMerge="1">
                  <a:txBody>
                    <a:bodyPr/>
                    <a:lstStyle/>
                    <a:p>
                      <a:pPr algn="ctr"/>
                      <a:endParaRPr kumimoji="1" lang="ja-JP" altLang="en-US" dirty="0"/>
                    </a:p>
                  </a:txBody>
                  <a:tcPr>
                    <a:solidFill>
                      <a:schemeClr val="bg1"/>
                    </a:solidFill>
                  </a:tcPr>
                </a:tc>
                <a:tc>
                  <a:txBody>
                    <a:bodyPr/>
                    <a:lstStyle/>
                    <a:p>
                      <a:pPr algn="ctr"/>
                      <a:r>
                        <a:rPr kumimoji="1" lang="en-US" altLang="ja-JP" sz="1400" dirty="0"/>
                        <a:t>DL</a:t>
                      </a:r>
                      <a:endParaRPr kumimoji="1" lang="ja-JP" altLang="en-US" sz="1400" dirty="0"/>
                    </a:p>
                  </a:txBody>
                  <a:tcPr marL="51001" marR="51001" marT="25500" marB="25500">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sz="1400" dirty="0"/>
                        <a:t>取得価格</a:t>
                      </a:r>
                    </a:p>
                  </a:txBody>
                  <a:tcPr marL="51001" marR="51001" marT="25500" marB="25500">
                    <a:lnL w="12700" cap="flat" cmpd="sng" algn="ctr">
                      <a:solidFill>
                        <a:schemeClr val="tx1"/>
                      </a:solidFill>
                      <a:prstDash val="dot"/>
                      <a:round/>
                      <a:headEnd type="none" w="med" len="med"/>
                      <a:tailEnd type="none" w="med" len="med"/>
                    </a:lnL>
                    <a:solidFill>
                      <a:schemeClr val="bg1"/>
                    </a:solidFill>
                  </a:tcPr>
                </a:tc>
                <a:tc>
                  <a:txBody>
                    <a:bodyPr/>
                    <a:lstStyle/>
                    <a:p>
                      <a:pPr algn="ctr"/>
                      <a:r>
                        <a:rPr kumimoji="1" lang="ja-JP" altLang="en-US" sz="1400" dirty="0"/>
                        <a:t>半角入力（ある場合）</a:t>
                      </a:r>
                    </a:p>
                  </a:txBody>
                  <a:tcPr marL="51001" marR="51001" marT="25500" marB="25500">
                    <a:solidFill>
                      <a:schemeClr val="bg1"/>
                    </a:solidFill>
                  </a:tcPr>
                </a:tc>
                <a:extLst>
                  <a:ext uri="{0D108BD9-81ED-4DB2-BD59-A6C34878D82A}">
                    <a16:rowId xmlns:a16="http://schemas.microsoft.com/office/drawing/2014/main" val="2484338803"/>
                  </a:ext>
                </a:extLst>
              </a:tr>
              <a:tr h="0">
                <a:tc rowSpan="6">
                  <a:txBody>
                    <a:bodyPr/>
                    <a:lstStyle/>
                    <a:p>
                      <a:pPr algn="ctr"/>
                      <a:r>
                        <a:rPr kumimoji="1" lang="ja-JP" altLang="en-US" sz="1400" dirty="0"/>
                        <a:t>貸借権設定の場合</a:t>
                      </a:r>
                    </a:p>
                  </a:txBody>
                  <a:tcPr marL="93615" marR="93615" marT="46807" marB="46807" anchor="ctr">
                    <a:lnR w="12700" cap="flat" cmpd="sng" algn="ctr">
                      <a:solidFill>
                        <a:schemeClr val="tx1"/>
                      </a:solidFill>
                      <a:prstDash val="solid"/>
                      <a:round/>
                      <a:headEnd type="none" w="med" len="med"/>
                      <a:tailEnd type="none" w="med" len="med"/>
                    </a:lnR>
                    <a:solidFill>
                      <a:schemeClr val="bg1"/>
                    </a:solidFill>
                  </a:tcPr>
                </a:tc>
                <a:tc>
                  <a:txBody>
                    <a:bodyPr/>
                    <a:lstStyle/>
                    <a:p>
                      <a:pPr algn="ctr"/>
                      <a:r>
                        <a:rPr kumimoji="1" lang="en-US" altLang="ja-JP" sz="1400" dirty="0"/>
                        <a:t>BN</a:t>
                      </a:r>
                      <a:endParaRPr kumimoji="1" lang="ja-JP" altLang="en-US" sz="1400" dirty="0"/>
                    </a:p>
                  </a:txBody>
                  <a:tcPr marL="51001" marR="51001" marT="25500" marB="25500">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sz="1400" dirty="0"/>
                        <a:t>貸付借受人コード</a:t>
                      </a:r>
                    </a:p>
                  </a:txBody>
                  <a:tcPr marL="51001" marR="51001" marT="25500" marB="25500">
                    <a:lnL w="12700" cap="flat" cmpd="sng" algn="ctr">
                      <a:solidFill>
                        <a:schemeClr val="tx1"/>
                      </a:solidFill>
                      <a:prstDash val="dot"/>
                      <a:round/>
                      <a:headEnd type="none" w="med" len="med"/>
                      <a:tailEnd type="none" w="med" len="med"/>
                    </a:lnL>
                    <a:solidFill>
                      <a:schemeClr val="bg1"/>
                    </a:solidFill>
                  </a:tcPr>
                </a:tc>
                <a:tc>
                  <a:txBody>
                    <a:bodyPr/>
                    <a:lstStyle/>
                    <a:p>
                      <a:pPr algn="ctr"/>
                      <a:r>
                        <a:rPr kumimoji="1" lang="ja-JP" altLang="en-US" sz="1400" dirty="0"/>
                        <a:t>世帯員番号を入力</a:t>
                      </a:r>
                    </a:p>
                  </a:txBody>
                  <a:tcPr marL="51001" marR="51001" marT="25500" marB="25500">
                    <a:solidFill>
                      <a:schemeClr val="bg1"/>
                    </a:solidFill>
                  </a:tcPr>
                </a:tc>
                <a:extLst>
                  <a:ext uri="{0D108BD9-81ED-4DB2-BD59-A6C34878D82A}">
                    <a16:rowId xmlns:a16="http://schemas.microsoft.com/office/drawing/2014/main" val="3860848288"/>
                  </a:ext>
                </a:extLst>
              </a:tr>
              <a:tr h="142305">
                <a:tc vMerge="1">
                  <a:txBody>
                    <a:bodyPr/>
                    <a:lstStyle/>
                    <a:p>
                      <a:pPr algn="ctr"/>
                      <a:endParaRPr kumimoji="1" lang="ja-JP" altLang="en-US" dirty="0"/>
                    </a:p>
                  </a:txBody>
                  <a:tcPr>
                    <a:solidFill>
                      <a:schemeClr val="bg1"/>
                    </a:solidFill>
                  </a:tcPr>
                </a:tc>
                <a:tc>
                  <a:txBody>
                    <a:bodyPr/>
                    <a:lstStyle/>
                    <a:p>
                      <a:pPr algn="ctr"/>
                      <a:r>
                        <a:rPr kumimoji="1" lang="en-US" altLang="ja-JP" sz="1400" dirty="0"/>
                        <a:t>BP</a:t>
                      </a:r>
                      <a:endParaRPr kumimoji="1" lang="ja-JP" altLang="en-US" sz="1400" dirty="0"/>
                    </a:p>
                  </a:txBody>
                  <a:tcPr marL="51001" marR="51001" marT="25500" marB="25500">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sz="1400" dirty="0"/>
                        <a:t>貸付適用法コード</a:t>
                      </a:r>
                    </a:p>
                  </a:txBody>
                  <a:tcPr marL="51001" marR="51001" marT="25500" marB="25500">
                    <a:lnL w="12700" cap="flat" cmpd="sng" algn="ctr">
                      <a:solidFill>
                        <a:schemeClr val="tx1"/>
                      </a:solidFill>
                      <a:prstDash val="dot"/>
                      <a:round/>
                      <a:headEnd type="none" w="med" len="med"/>
                      <a:tailEnd type="none" w="med" len="med"/>
                    </a:lnL>
                    <a:solidFill>
                      <a:schemeClr val="bg1"/>
                    </a:solidFill>
                  </a:tcPr>
                </a:tc>
                <a:tc>
                  <a:txBody>
                    <a:bodyPr/>
                    <a:lstStyle/>
                    <a:p>
                      <a:pPr algn="ctr"/>
                      <a:r>
                        <a:rPr kumimoji="1" lang="en-US" altLang="ja-JP" sz="1400" dirty="0"/>
                        <a:t>58</a:t>
                      </a:r>
                      <a:r>
                        <a:rPr kumimoji="1" lang="ja-JP" altLang="en-US" sz="1400" dirty="0"/>
                        <a:t>～</a:t>
                      </a:r>
                      <a:r>
                        <a:rPr kumimoji="1" lang="en-US" altLang="ja-JP" sz="1400" dirty="0"/>
                        <a:t>64</a:t>
                      </a:r>
                      <a:endParaRPr kumimoji="1" lang="ja-JP" altLang="en-US" sz="1400" dirty="0"/>
                    </a:p>
                  </a:txBody>
                  <a:tcPr marL="51001" marR="51001" marT="25500" marB="25500">
                    <a:solidFill>
                      <a:schemeClr val="bg1"/>
                    </a:solidFill>
                  </a:tcPr>
                </a:tc>
                <a:extLst>
                  <a:ext uri="{0D108BD9-81ED-4DB2-BD59-A6C34878D82A}">
                    <a16:rowId xmlns:a16="http://schemas.microsoft.com/office/drawing/2014/main" val="2633671136"/>
                  </a:ext>
                </a:extLst>
              </a:tr>
              <a:tr h="0">
                <a:tc vMerge="1">
                  <a:txBody>
                    <a:bodyPr/>
                    <a:lstStyle/>
                    <a:p>
                      <a:pPr algn="ctr"/>
                      <a:endParaRPr kumimoji="1" lang="ja-JP" altLang="en-US" dirty="0"/>
                    </a:p>
                  </a:txBody>
                  <a:tcPr>
                    <a:solidFill>
                      <a:schemeClr val="bg1"/>
                    </a:solidFill>
                  </a:tcPr>
                </a:tc>
                <a:tc>
                  <a:txBody>
                    <a:bodyPr/>
                    <a:lstStyle/>
                    <a:p>
                      <a:pPr algn="ctr"/>
                      <a:r>
                        <a:rPr kumimoji="1" lang="en-US" altLang="ja-JP" sz="1400" dirty="0"/>
                        <a:t>BR</a:t>
                      </a:r>
                      <a:endParaRPr kumimoji="1" lang="ja-JP" altLang="en-US" sz="1400" dirty="0"/>
                    </a:p>
                  </a:txBody>
                  <a:tcPr marL="51001" marR="51001" marT="25500" marB="25500">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sz="1400" dirty="0"/>
                        <a:t>貸付形態（権利の種類）コード</a:t>
                      </a:r>
                    </a:p>
                  </a:txBody>
                  <a:tcPr marL="51001" marR="51001" marT="25500" marB="25500">
                    <a:lnL w="12700" cap="flat" cmpd="sng" algn="ctr">
                      <a:solidFill>
                        <a:schemeClr val="tx1"/>
                      </a:solidFill>
                      <a:prstDash val="dot"/>
                      <a:round/>
                      <a:headEnd type="none" w="med" len="med"/>
                      <a:tailEnd type="none" w="med" len="med"/>
                    </a:lnL>
                    <a:solidFill>
                      <a:schemeClr val="bg1"/>
                    </a:solidFill>
                  </a:tcPr>
                </a:tc>
                <a:tc>
                  <a:txBody>
                    <a:bodyPr/>
                    <a:lstStyle/>
                    <a:p>
                      <a:pPr algn="ctr"/>
                      <a:r>
                        <a:rPr kumimoji="1" lang="en-US" altLang="ja-JP" sz="1400" dirty="0"/>
                        <a:t>1</a:t>
                      </a:r>
                      <a:r>
                        <a:rPr kumimoji="1" lang="ja-JP" altLang="en-US" sz="1400" dirty="0"/>
                        <a:t>～</a:t>
                      </a:r>
                      <a:r>
                        <a:rPr kumimoji="1" lang="en-US" altLang="ja-JP" sz="1400" dirty="0"/>
                        <a:t>10</a:t>
                      </a:r>
                      <a:r>
                        <a:rPr kumimoji="1" lang="ja-JP" altLang="en-US" sz="1400" dirty="0"/>
                        <a:t>、</a:t>
                      </a:r>
                      <a:r>
                        <a:rPr kumimoji="1" lang="en-US" altLang="ja-JP" sz="1400" dirty="0"/>
                        <a:t>99</a:t>
                      </a:r>
                      <a:endParaRPr kumimoji="1" lang="ja-JP" altLang="en-US" sz="1400" dirty="0"/>
                    </a:p>
                  </a:txBody>
                  <a:tcPr marL="51001" marR="51001" marT="25500" marB="25500">
                    <a:solidFill>
                      <a:schemeClr val="bg1"/>
                    </a:solidFill>
                  </a:tcPr>
                </a:tc>
                <a:extLst>
                  <a:ext uri="{0D108BD9-81ED-4DB2-BD59-A6C34878D82A}">
                    <a16:rowId xmlns:a16="http://schemas.microsoft.com/office/drawing/2014/main" val="3770282739"/>
                  </a:ext>
                </a:extLst>
              </a:tr>
              <a:tr h="109889">
                <a:tc vMerge="1">
                  <a:txBody>
                    <a:bodyPr/>
                    <a:lstStyle/>
                    <a:p>
                      <a:pPr algn="ctr"/>
                      <a:endParaRPr kumimoji="1" lang="ja-JP" altLang="en-US" dirty="0"/>
                    </a:p>
                  </a:txBody>
                  <a:tcPr>
                    <a:solidFill>
                      <a:schemeClr val="bg1"/>
                    </a:solidFill>
                  </a:tcPr>
                </a:tc>
                <a:tc>
                  <a:txBody>
                    <a:bodyPr/>
                    <a:lstStyle/>
                    <a:p>
                      <a:pPr algn="ctr"/>
                      <a:r>
                        <a:rPr kumimoji="1" lang="en-US" altLang="ja-JP" sz="1400" dirty="0"/>
                        <a:t>BT</a:t>
                      </a:r>
                      <a:endParaRPr kumimoji="1" lang="ja-JP" altLang="en-US" sz="1400" dirty="0"/>
                    </a:p>
                  </a:txBody>
                  <a:tcPr marL="51001" marR="51001" marT="25500" marB="25500">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sz="1400" dirty="0"/>
                        <a:t>貸付開始</a:t>
                      </a:r>
                      <a:r>
                        <a:rPr kumimoji="1" lang="en-US" altLang="ja-JP" sz="1400" dirty="0"/>
                        <a:t>YMD</a:t>
                      </a:r>
                      <a:r>
                        <a:rPr kumimoji="1" lang="ja-JP" altLang="en-US" sz="1400" dirty="0"/>
                        <a:t>（始期年月日）</a:t>
                      </a:r>
                    </a:p>
                  </a:txBody>
                  <a:tcPr marL="51001" marR="51001" marT="25500" marB="25500">
                    <a:lnL w="12700" cap="flat" cmpd="sng" algn="ctr">
                      <a:solidFill>
                        <a:schemeClr val="tx1"/>
                      </a:solidFill>
                      <a:prstDash val="dot"/>
                      <a:round/>
                      <a:headEnd type="none" w="med" len="med"/>
                      <a:tailEnd type="none" w="med" len="med"/>
                    </a:lnL>
                    <a:solidFill>
                      <a:schemeClr val="bg1"/>
                    </a:solidFill>
                  </a:tcPr>
                </a:tc>
                <a:tc rowSpan="2">
                  <a:txBody>
                    <a:bodyPr/>
                    <a:lstStyle/>
                    <a:p>
                      <a:pPr algn="ctr"/>
                      <a:r>
                        <a:rPr kumimoji="1" lang="en-US" altLang="ja-JP" sz="1400" dirty="0" err="1"/>
                        <a:t>yyyy</a:t>
                      </a:r>
                      <a:r>
                        <a:rPr kumimoji="1" lang="en-US" altLang="ja-JP" sz="1400" dirty="0"/>
                        <a:t>/MM/dd</a:t>
                      </a:r>
                    </a:p>
                    <a:p>
                      <a:pPr algn="ctr"/>
                      <a:r>
                        <a:rPr kumimoji="1" lang="ja-JP" altLang="en-US" sz="1400" dirty="0"/>
                        <a:t>半角入力</a:t>
                      </a:r>
                    </a:p>
                  </a:txBody>
                  <a:tcPr marL="93615" marR="93615" marT="46807" marB="46807" anchor="ctr">
                    <a:solidFill>
                      <a:schemeClr val="bg1"/>
                    </a:solidFill>
                  </a:tcPr>
                </a:tc>
                <a:extLst>
                  <a:ext uri="{0D108BD9-81ED-4DB2-BD59-A6C34878D82A}">
                    <a16:rowId xmlns:a16="http://schemas.microsoft.com/office/drawing/2014/main" val="1315759804"/>
                  </a:ext>
                </a:extLst>
              </a:tr>
              <a:tr h="120951">
                <a:tc vMerge="1">
                  <a:txBody>
                    <a:bodyPr/>
                    <a:lstStyle/>
                    <a:p>
                      <a:pPr algn="ctr"/>
                      <a:endParaRPr kumimoji="1" lang="ja-JP" altLang="en-US" dirty="0"/>
                    </a:p>
                  </a:txBody>
                  <a:tcPr>
                    <a:solidFill>
                      <a:schemeClr val="bg1"/>
                    </a:solidFill>
                  </a:tcPr>
                </a:tc>
                <a:tc>
                  <a:txBody>
                    <a:bodyPr/>
                    <a:lstStyle/>
                    <a:p>
                      <a:pPr algn="ctr"/>
                      <a:r>
                        <a:rPr kumimoji="1" lang="en-US" altLang="ja-JP" sz="1400" dirty="0"/>
                        <a:t>BU</a:t>
                      </a:r>
                      <a:endParaRPr kumimoji="1" lang="ja-JP" altLang="en-US" sz="1400" dirty="0"/>
                    </a:p>
                  </a:txBody>
                  <a:tcPr marL="51001" marR="51001" marT="25500" marB="25500">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sz="1400" dirty="0"/>
                        <a:t>貸付終了</a:t>
                      </a:r>
                      <a:r>
                        <a:rPr kumimoji="1" lang="en-US" altLang="ja-JP" sz="1400" dirty="0"/>
                        <a:t>YMD</a:t>
                      </a:r>
                      <a:r>
                        <a:rPr kumimoji="1" lang="ja-JP" altLang="en-US" sz="1400" dirty="0"/>
                        <a:t>（終期年月日）</a:t>
                      </a:r>
                    </a:p>
                  </a:txBody>
                  <a:tcPr marL="51001" marR="51001" marT="25500" marB="25500">
                    <a:lnL w="12700" cap="flat" cmpd="sng" algn="ctr">
                      <a:solidFill>
                        <a:schemeClr val="tx1"/>
                      </a:solidFill>
                      <a:prstDash val="dot"/>
                      <a:round/>
                      <a:headEnd type="none" w="med" len="med"/>
                      <a:tailEnd type="none" w="med" len="med"/>
                    </a:lnL>
                    <a:solidFill>
                      <a:schemeClr val="bg1"/>
                    </a:solidFill>
                  </a:tcPr>
                </a:tc>
                <a:tc vMerge="1">
                  <a:txBody>
                    <a:bodyPr/>
                    <a:lstStyle/>
                    <a:p>
                      <a:pPr algn="ctr"/>
                      <a:endParaRPr kumimoji="1" lang="en-US" altLang="ja-JP" sz="1400" dirty="0"/>
                    </a:p>
                  </a:txBody>
                  <a:tcPr>
                    <a:solidFill>
                      <a:schemeClr val="bg1"/>
                    </a:solidFill>
                  </a:tcPr>
                </a:tc>
                <a:extLst>
                  <a:ext uri="{0D108BD9-81ED-4DB2-BD59-A6C34878D82A}">
                    <a16:rowId xmlns:a16="http://schemas.microsoft.com/office/drawing/2014/main" val="3248353263"/>
                  </a:ext>
                </a:extLst>
              </a:tr>
              <a:tr h="179407">
                <a:tc vMerge="1">
                  <a:txBody>
                    <a:bodyPr/>
                    <a:lstStyle/>
                    <a:p>
                      <a:pPr algn="ctr"/>
                      <a:endParaRPr kumimoji="1" lang="ja-JP" altLang="en-US" dirty="0"/>
                    </a:p>
                  </a:txBody>
                  <a:tcPr>
                    <a:solidFill>
                      <a:schemeClr val="bg1"/>
                    </a:solidFill>
                  </a:tcPr>
                </a:tc>
                <a:tc>
                  <a:txBody>
                    <a:bodyPr/>
                    <a:lstStyle/>
                    <a:p>
                      <a:pPr algn="ctr"/>
                      <a:r>
                        <a:rPr kumimoji="1" lang="en-US" altLang="ja-JP" sz="1400" dirty="0"/>
                        <a:t>BY</a:t>
                      </a:r>
                      <a:endParaRPr kumimoji="1" lang="ja-JP" altLang="en-US" sz="1400" dirty="0"/>
                    </a:p>
                  </a:txBody>
                  <a:tcPr marL="51001" marR="51001" marT="25500" marB="25500">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sz="1400" dirty="0"/>
                        <a:t>賃借料</a:t>
                      </a:r>
                    </a:p>
                  </a:txBody>
                  <a:tcPr marL="51001" marR="51001" marT="25500" marB="25500">
                    <a:lnL w="12700" cap="flat" cmpd="sng" algn="ctr">
                      <a:solidFill>
                        <a:schemeClr val="tx1"/>
                      </a:solidFill>
                      <a:prstDash val="dot"/>
                      <a:round/>
                      <a:headEnd type="none" w="med" len="med"/>
                      <a:tailEnd type="none" w="med" len="med"/>
                    </a:lnL>
                    <a:solidFill>
                      <a:schemeClr val="bg1"/>
                    </a:solidFill>
                  </a:tcPr>
                </a:tc>
                <a:tc>
                  <a:txBody>
                    <a:bodyPr/>
                    <a:lstStyle/>
                    <a:p>
                      <a:pPr algn="ctr"/>
                      <a:r>
                        <a:rPr kumimoji="1" lang="ja-JP" altLang="en-US" sz="1400" dirty="0"/>
                        <a:t>半角入力（ある場合）</a:t>
                      </a:r>
                    </a:p>
                  </a:txBody>
                  <a:tcPr marL="51001" marR="51001" marT="25500" marB="25500">
                    <a:solidFill>
                      <a:schemeClr val="bg1"/>
                    </a:solidFill>
                  </a:tcPr>
                </a:tc>
                <a:extLst>
                  <a:ext uri="{0D108BD9-81ED-4DB2-BD59-A6C34878D82A}">
                    <a16:rowId xmlns:a16="http://schemas.microsoft.com/office/drawing/2014/main" val="561456580"/>
                  </a:ext>
                </a:extLst>
              </a:tr>
              <a:tr h="198158">
                <a:tc rowSpan="6">
                  <a:txBody>
                    <a:bodyPr/>
                    <a:lstStyle/>
                    <a:p>
                      <a:pPr algn="ctr"/>
                      <a:r>
                        <a:rPr kumimoji="1" lang="ja-JP" altLang="en-US" sz="1400" dirty="0"/>
                        <a:t>共通入力項目</a:t>
                      </a:r>
                    </a:p>
                  </a:txBody>
                  <a:tcPr marL="93615" marR="93615" marT="46807" marB="468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r>
                        <a:rPr kumimoji="1" lang="en-US" altLang="ja-JP" sz="1400" dirty="0"/>
                        <a:t>ED</a:t>
                      </a:r>
                      <a:endParaRPr kumimoji="1" lang="ja-JP" altLang="en-US" sz="1400" dirty="0"/>
                    </a:p>
                  </a:txBody>
                  <a:tcPr marL="51001" marR="51001" marT="25500" marB="25500" anchor="ct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sz="1400" dirty="0"/>
                        <a:t>転用適用法コード</a:t>
                      </a:r>
                    </a:p>
                  </a:txBody>
                  <a:tcPr marL="51001" marR="51001" marT="25500" marB="25500" anchor="ctr">
                    <a:lnL w="12700" cap="flat" cmpd="sng" algn="ctr">
                      <a:solidFill>
                        <a:schemeClr val="tx1"/>
                      </a:solidFill>
                      <a:prstDash val="dot"/>
                      <a:round/>
                      <a:headEnd type="none" w="med" len="med"/>
                      <a:tailEnd type="none" w="med" len="med"/>
                    </a:lnL>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58</a:t>
                      </a:r>
                      <a:r>
                        <a:rPr kumimoji="1" lang="ja-JP" altLang="en-US" sz="1400" dirty="0"/>
                        <a:t>～</a:t>
                      </a:r>
                      <a:r>
                        <a:rPr kumimoji="1" lang="en-US" altLang="ja-JP" sz="1400" dirty="0"/>
                        <a:t>64</a:t>
                      </a:r>
                      <a:endParaRPr kumimoji="1" lang="ja-JP" altLang="en-US" sz="1400" dirty="0"/>
                    </a:p>
                  </a:txBody>
                  <a:tcPr marL="51001" marR="51001" marT="25500" marB="25500">
                    <a:solidFill>
                      <a:schemeClr val="bg1"/>
                    </a:solidFill>
                  </a:tcPr>
                </a:tc>
                <a:extLst>
                  <a:ext uri="{0D108BD9-81ED-4DB2-BD59-A6C34878D82A}">
                    <a16:rowId xmlns:a16="http://schemas.microsoft.com/office/drawing/2014/main" val="1199361194"/>
                  </a:ext>
                </a:extLst>
              </a:tr>
              <a:tr h="306774">
                <a:tc vMerge="1">
                  <a:txBody>
                    <a:bodyPr/>
                    <a:lstStyle/>
                    <a:p>
                      <a:pPr algn="ctr"/>
                      <a:endParaRPr kumimoji="1" lang="ja-JP" altLang="en-US" dirty="0"/>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solidFill>
                      <a:schemeClr val="bg1"/>
                    </a:solidFill>
                  </a:tcPr>
                </a:tc>
                <a:tc>
                  <a:txBody>
                    <a:bodyPr/>
                    <a:lstStyle/>
                    <a:p>
                      <a:pPr algn="ctr"/>
                      <a:r>
                        <a:rPr kumimoji="1" lang="en-US" altLang="ja-JP" sz="1400" dirty="0"/>
                        <a:t>EF</a:t>
                      </a:r>
                      <a:endParaRPr kumimoji="1" lang="ja-JP" altLang="en-US" sz="1400" dirty="0"/>
                    </a:p>
                  </a:txBody>
                  <a:tcPr marL="51001" marR="51001" marT="25500" marB="25500" anchor="ct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sz="1400" dirty="0"/>
                        <a:t>転用形態（権利の種類）コード</a:t>
                      </a:r>
                    </a:p>
                  </a:txBody>
                  <a:tcPr marL="51001" marR="51001" marT="25500" marB="25500" anchor="ctr">
                    <a:lnL w="12700" cap="flat" cmpd="sng" algn="ctr">
                      <a:solidFill>
                        <a:schemeClr val="tx1"/>
                      </a:solidFill>
                      <a:prstDash val="dot"/>
                      <a:round/>
                      <a:headEnd type="none" w="med" len="med"/>
                      <a:tailEnd type="none" w="med" len="med"/>
                    </a:lnL>
                    <a:solidFill>
                      <a:schemeClr val="bg1"/>
                    </a:solidFill>
                  </a:tcPr>
                </a:tc>
                <a:tc>
                  <a:txBody>
                    <a:bodyPr/>
                    <a:lstStyle/>
                    <a:p>
                      <a:pPr algn="ctr"/>
                      <a:r>
                        <a:rPr kumimoji="1" lang="en-US" altLang="ja-JP" sz="1400" dirty="0"/>
                        <a:t>1</a:t>
                      </a:r>
                      <a:r>
                        <a:rPr kumimoji="1" lang="ja-JP" altLang="en-US" sz="1400" dirty="0"/>
                        <a:t>～</a:t>
                      </a:r>
                      <a:r>
                        <a:rPr kumimoji="1" lang="en-US" altLang="ja-JP" sz="1400" dirty="0"/>
                        <a:t>3</a:t>
                      </a:r>
                      <a:r>
                        <a:rPr kumimoji="1" lang="ja-JP" altLang="en-US" sz="1400" dirty="0"/>
                        <a:t>、</a:t>
                      </a:r>
                      <a:r>
                        <a:rPr kumimoji="1" lang="en-US" altLang="ja-JP" sz="1400" dirty="0"/>
                        <a:t>9</a:t>
                      </a:r>
                      <a:endParaRPr kumimoji="1" lang="ja-JP" altLang="en-US" sz="1400" dirty="0"/>
                    </a:p>
                  </a:txBody>
                  <a:tcPr marL="51001" marR="51001" marT="25500" marB="25500">
                    <a:solidFill>
                      <a:schemeClr val="bg1"/>
                    </a:solidFill>
                  </a:tcPr>
                </a:tc>
                <a:extLst>
                  <a:ext uri="{0D108BD9-81ED-4DB2-BD59-A6C34878D82A}">
                    <a16:rowId xmlns:a16="http://schemas.microsoft.com/office/drawing/2014/main" val="1528809912"/>
                  </a:ext>
                </a:extLst>
              </a:tr>
              <a:tr h="306774">
                <a:tc vMerge="1">
                  <a:txBody>
                    <a:bodyPr/>
                    <a:lstStyle/>
                    <a:p>
                      <a:pPr algn="ctr"/>
                      <a:endParaRPr kumimoji="1" lang="ja-JP" altLang="en-US" dirty="0"/>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solidFill>
                      <a:schemeClr val="bg1"/>
                    </a:solidFill>
                  </a:tcPr>
                </a:tc>
                <a:tc>
                  <a:txBody>
                    <a:bodyPr/>
                    <a:lstStyle/>
                    <a:p>
                      <a:pPr algn="ctr"/>
                      <a:r>
                        <a:rPr kumimoji="1" lang="en-US" altLang="ja-JP" sz="1400" dirty="0"/>
                        <a:t>EH</a:t>
                      </a:r>
                      <a:endParaRPr kumimoji="1" lang="ja-JP" altLang="en-US" sz="1400" dirty="0"/>
                    </a:p>
                  </a:txBody>
                  <a:tcPr marL="51001" marR="51001" marT="25500" marB="25500" anchor="ct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sz="1400" dirty="0"/>
                        <a:t>転用開始</a:t>
                      </a:r>
                      <a:r>
                        <a:rPr kumimoji="1" lang="en-US" altLang="ja-JP" sz="1400" dirty="0"/>
                        <a:t>YMD</a:t>
                      </a:r>
                      <a:r>
                        <a:rPr kumimoji="1" lang="ja-JP" altLang="en-US" sz="1400" dirty="0"/>
                        <a:t>（始期年月日）</a:t>
                      </a:r>
                    </a:p>
                  </a:txBody>
                  <a:tcPr marL="51001" marR="51001" marT="25500" marB="25500" anchor="ctr">
                    <a:lnL w="12700" cap="flat" cmpd="sng" algn="ctr">
                      <a:solidFill>
                        <a:schemeClr val="tx1"/>
                      </a:solidFill>
                      <a:prstDash val="dot"/>
                      <a:round/>
                      <a:headEnd type="none" w="med" len="med"/>
                      <a:tailEnd type="none" w="med" len="med"/>
                    </a:lnL>
                    <a:solidFill>
                      <a:schemeClr val="bg1"/>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err="1"/>
                        <a:t>yyyy</a:t>
                      </a:r>
                      <a:r>
                        <a:rPr kumimoji="1" lang="en-US" altLang="ja-JP" sz="1400" dirty="0"/>
                        <a:t>/MM/dd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t>半角入力</a:t>
                      </a:r>
                    </a:p>
                  </a:txBody>
                  <a:tcPr marL="93615" marR="93615" marT="46807" marB="46807" anchor="ctr">
                    <a:solidFill>
                      <a:schemeClr val="bg1"/>
                    </a:solidFill>
                  </a:tcPr>
                </a:tc>
                <a:extLst>
                  <a:ext uri="{0D108BD9-81ED-4DB2-BD59-A6C34878D82A}">
                    <a16:rowId xmlns:a16="http://schemas.microsoft.com/office/drawing/2014/main" val="486425539"/>
                  </a:ext>
                </a:extLst>
              </a:tr>
              <a:tr h="306774">
                <a:tc vMerge="1">
                  <a:txBody>
                    <a:bodyPr/>
                    <a:lstStyle/>
                    <a:p>
                      <a:pPr algn="ctr"/>
                      <a:endParaRPr kumimoji="1" lang="ja-JP" altLang="en-US" dirty="0"/>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solidFill>
                      <a:schemeClr val="bg1"/>
                    </a:solidFill>
                  </a:tcPr>
                </a:tc>
                <a:tc>
                  <a:txBody>
                    <a:bodyPr/>
                    <a:lstStyle/>
                    <a:p>
                      <a:pPr algn="ctr"/>
                      <a:r>
                        <a:rPr kumimoji="1" lang="en-US" altLang="ja-JP" sz="1400" dirty="0"/>
                        <a:t>EI</a:t>
                      </a:r>
                      <a:endParaRPr kumimoji="1" lang="ja-JP" altLang="en-US" sz="1400" dirty="0"/>
                    </a:p>
                  </a:txBody>
                  <a:tcPr marL="51001" marR="51001" marT="25500" marB="25500" anchor="ct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sz="1400" dirty="0"/>
                        <a:t>転用終了</a:t>
                      </a:r>
                      <a:r>
                        <a:rPr kumimoji="1" lang="en-US" altLang="ja-JP" sz="1400" dirty="0"/>
                        <a:t>YMD</a:t>
                      </a:r>
                      <a:r>
                        <a:rPr kumimoji="1" lang="ja-JP" altLang="en-US" sz="1400" dirty="0"/>
                        <a:t>（終期年月日）</a:t>
                      </a:r>
                      <a:endParaRPr kumimoji="1" lang="en-US" altLang="ja-JP" sz="1400" dirty="0"/>
                    </a:p>
                  </a:txBody>
                  <a:tcPr marL="51001" marR="51001" marT="25500" marB="25500" anchor="ctr">
                    <a:lnL w="12700" cap="flat" cmpd="sng" algn="ctr">
                      <a:solidFill>
                        <a:schemeClr val="tx1"/>
                      </a:solidFill>
                      <a:prstDash val="dot"/>
                      <a:round/>
                      <a:headEnd type="none" w="med" len="med"/>
                      <a:tailEnd type="none" w="med" len="med"/>
                    </a:lnL>
                    <a:solidFill>
                      <a:schemeClr val="bg1"/>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t>半角入力</a:t>
                      </a:r>
                      <a:endParaRPr kumimoji="1" lang="en-US" altLang="ja-JP" sz="1400" dirty="0"/>
                    </a:p>
                  </a:txBody>
                  <a:tcPr anchor="ctr">
                    <a:solidFill>
                      <a:schemeClr val="bg1"/>
                    </a:solidFill>
                  </a:tcPr>
                </a:tc>
                <a:extLst>
                  <a:ext uri="{0D108BD9-81ED-4DB2-BD59-A6C34878D82A}">
                    <a16:rowId xmlns:a16="http://schemas.microsoft.com/office/drawing/2014/main" val="3397832466"/>
                  </a:ext>
                </a:extLst>
              </a:tr>
              <a:tr h="434140">
                <a:tc vMerge="1">
                  <a:txBody>
                    <a:bodyPr/>
                    <a:lstStyle/>
                    <a:p>
                      <a:pPr algn="ctr"/>
                      <a:endParaRPr kumimoji="1" lang="ja-JP" altLang="en-US" dirty="0"/>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solidFill>
                      <a:schemeClr val="bg1"/>
                    </a:solidFill>
                  </a:tcPr>
                </a:tc>
                <a:tc>
                  <a:txBody>
                    <a:bodyPr/>
                    <a:lstStyle/>
                    <a:p>
                      <a:pPr algn="ctr"/>
                      <a:r>
                        <a:rPr kumimoji="1" lang="en-US" altLang="ja-JP" sz="1400" dirty="0"/>
                        <a:t>EJ</a:t>
                      </a:r>
                      <a:endParaRPr kumimoji="1" lang="ja-JP" altLang="en-US" sz="1400" dirty="0"/>
                    </a:p>
                  </a:txBody>
                  <a:tcPr marL="51001" marR="51001" marT="25500" marB="25500" anchor="ct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sz="1400" dirty="0"/>
                        <a:t>転用用途コード</a:t>
                      </a:r>
                    </a:p>
                  </a:txBody>
                  <a:tcPr marL="51001" marR="51001" marT="25500" marB="25500" anchor="ctr">
                    <a:lnL w="12700" cap="flat" cmpd="sng" algn="ctr">
                      <a:solidFill>
                        <a:schemeClr val="tx1"/>
                      </a:solidFill>
                      <a:prstDash val="dot"/>
                      <a:round/>
                      <a:headEnd type="none" w="med" len="med"/>
                      <a:tailEnd type="none" w="med" len="med"/>
                    </a:lnL>
                    <a:solidFill>
                      <a:schemeClr val="bg1"/>
                    </a:solidFill>
                  </a:tcPr>
                </a:tc>
                <a:tc>
                  <a:txBody>
                    <a:bodyPr/>
                    <a:lstStyle/>
                    <a:p>
                      <a:pPr algn="ctr"/>
                      <a:r>
                        <a:rPr kumimoji="1" lang="en-US" altLang="ja-JP" sz="1400" dirty="0"/>
                        <a:t>1</a:t>
                      </a:r>
                      <a:r>
                        <a:rPr kumimoji="1" lang="ja-JP" altLang="en-US" sz="1400" dirty="0"/>
                        <a:t>～</a:t>
                      </a:r>
                      <a:r>
                        <a:rPr kumimoji="1" lang="en-US" altLang="ja-JP" sz="1400" dirty="0"/>
                        <a:t>3</a:t>
                      </a:r>
                      <a:r>
                        <a:rPr kumimoji="1" lang="ja-JP" altLang="en-US" sz="1400" dirty="0"/>
                        <a:t>、</a:t>
                      </a:r>
                      <a:r>
                        <a:rPr kumimoji="1" lang="en-US" altLang="ja-JP" sz="1400" dirty="0"/>
                        <a:t>11</a:t>
                      </a:r>
                      <a:r>
                        <a:rPr kumimoji="1" lang="ja-JP" altLang="en-US" sz="1400" dirty="0"/>
                        <a:t>～</a:t>
                      </a:r>
                      <a:r>
                        <a:rPr kumimoji="1" lang="en-US" altLang="ja-JP" sz="1400" dirty="0"/>
                        <a:t>14</a:t>
                      </a:r>
                      <a:r>
                        <a:rPr kumimoji="1" lang="ja-JP" altLang="en-US" sz="1400" dirty="0"/>
                        <a:t>、</a:t>
                      </a:r>
                      <a:r>
                        <a:rPr kumimoji="1" lang="en-US" altLang="ja-JP" sz="1400" dirty="0"/>
                        <a:t>21</a:t>
                      </a:r>
                      <a:r>
                        <a:rPr kumimoji="1" lang="ja-JP" altLang="en-US" sz="1400" dirty="0"/>
                        <a:t>、</a:t>
                      </a:r>
                      <a:r>
                        <a:rPr kumimoji="1" lang="en-US" altLang="ja-JP" sz="1400" dirty="0"/>
                        <a:t>31</a:t>
                      </a:r>
                      <a:r>
                        <a:rPr kumimoji="1" lang="ja-JP" altLang="en-US" sz="1400" dirty="0"/>
                        <a:t>～</a:t>
                      </a:r>
                      <a:r>
                        <a:rPr kumimoji="1" lang="en-US" altLang="ja-JP" sz="1400" dirty="0"/>
                        <a:t>34</a:t>
                      </a:r>
                      <a:r>
                        <a:rPr kumimoji="1" lang="ja-JP" altLang="en-US" sz="1400" dirty="0"/>
                        <a:t>、</a:t>
                      </a:r>
                      <a:r>
                        <a:rPr kumimoji="1" lang="en-US" altLang="ja-JP" sz="1400" dirty="0"/>
                        <a:t>41</a:t>
                      </a:r>
                      <a:r>
                        <a:rPr kumimoji="1" lang="ja-JP" altLang="en-US" sz="1400" dirty="0"/>
                        <a:t>～</a:t>
                      </a:r>
                      <a:r>
                        <a:rPr kumimoji="1" lang="en-US" altLang="ja-JP" sz="1400" dirty="0"/>
                        <a:t>45</a:t>
                      </a:r>
                      <a:r>
                        <a:rPr kumimoji="1" lang="ja-JP" altLang="en-US" sz="1400" dirty="0"/>
                        <a:t>、</a:t>
                      </a:r>
                      <a:r>
                        <a:rPr kumimoji="1" lang="en-US" altLang="ja-JP" sz="1400" dirty="0"/>
                        <a:t>51</a:t>
                      </a:r>
                      <a:r>
                        <a:rPr kumimoji="1" lang="ja-JP" altLang="en-US" sz="1400" dirty="0"/>
                        <a:t>、</a:t>
                      </a:r>
                      <a:r>
                        <a:rPr kumimoji="1" lang="en-US" altLang="ja-JP" sz="1400" dirty="0"/>
                        <a:t>61</a:t>
                      </a:r>
                      <a:r>
                        <a:rPr kumimoji="1" lang="ja-JP" altLang="en-US" sz="1400" dirty="0"/>
                        <a:t>、</a:t>
                      </a:r>
                      <a:r>
                        <a:rPr kumimoji="1" lang="en-US" altLang="ja-JP" sz="1400" dirty="0"/>
                        <a:t>71</a:t>
                      </a:r>
                      <a:r>
                        <a:rPr kumimoji="1" lang="ja-JP" altLang="en-US" sz="1400" dirty="0"/>
                        <a:t>～</a:t>
                      </a:r>
                      <a:r>
                        <a:rPr kumimoji="1" lang="en-US" altLang="ja-JP" sz="1400" dirty="0"/>
                        <a:t>75</a:t>
                      </a:r>
                      <a:endParaRPr kumimoji="1" lang="ja-JP" altLang="en-US" sz="1400" dirty="0"/>
                    </a:p>
                  </a:txBody>
                  <a:tcPr marL="51001" marR="51001" marT="25500" marB="25500" anchor="ctr">
                    <a:solidFill>
                      <a:schemeClr val="bg1"/>
                    </a:solidFill>
                  </a:tcPr>
                </a:tc>
                <a:extLst>
                  <a:ext uri="{0D108BD9-81ED-4DB2-BD59-A6C34878D82A}">
                    <a16:rowId xmlns:a16="http://schemas.microsoft.com/office/drawing/2014/main" val="1863791173"/>
                  </a:ext>
                </a:extLst>
              </a:tr>
              <a:tr h="306774">
                <a:tc vMerge="1">
                  <a:txBody>
                    <a:bodyPr/>
                    <a:lstStyle/>
                    <a:p>
                      <a:pPr algn="ctr"/>
                      <a:endParaRPr kumimoji="1" lang="ja-JP" altLang="en-US" dirty="0"/>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solidFill>
                      <a:schemeClr val="bg1"/>
                    </a:solidFill>
                  </a:tcPr>
                </a:tc>
                <a:tc>
                  <a:txBody>
                    <a:bodyPr/>
                    <a:lstStyle/>
                    <a:p>
                      <a:pPr algn="ctr"/>
                      <a:r>
                        <a:rPr kumimoji="1" lang="en-US" altLang="ja-JP" sz="1400" dirty="0"/>
                        <a:t>EP</a:t>
                      </a:r>
                      <a:endParaRPr kumimoji="1" lang="ja-JP" altLang="en-US" sz="1400" dirty="0"/>
                    </a:p>
                  </a:txBody>
                  <a:tcPr marL="51001" marR="51001" marT="25500" marB="25500" anchor="ct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sz="1400" dirty="0"/>
                        <a:t>許可</a:t>
                      </a:r>
                      <a:r>
                        <a:rPr kumimoji="1" lang="en-US" altLang="ja-JP" sz="1400" dirty="0"/>
                        <a:t>YMD</a:t>
                      </a:r>
                      <a:endParaRPr kumimoji="1" lang="ja-JP" altLang="en-US" sz="1400" dirty="0"/>
                    </a:p>
                  </a:txBody>
                  <a:tcPr marL="51001" marR="51001" marT="25500" marB="25500" anchor="ctr">
                    <a:lnL w="12700" cap="flat" cmpd="sng" algn="ctr">
                      <a:solidFill>
                        <a:schemeClr val="tx1"/>
                      </a:solidFill>
                      <a:prstDash val="dot"/>
                      <a:round/>
                      <a:headEnd type="none" w="med" len="med"/>
                      <a:tailEnd type="none" w="med" len="med"/>
                    </a:lnL>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err="1"/>
                        <a:t>yyyy</a:t>
                      </a:r>
                      <a:r>
                        <a:rPr kumimoji="1" lang="en-US" altLang="ja-JP" sz="1400" dirty="0"/>
                        <a:t>/MM/dd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t>半角入力</a:t>
                      </a:r>
                    </a:p>
                  </a:txBody>
                  <a:tcPr marL="51001" marR="51001" marT="25500" marB="25500">
                    <a:solidFill>
                      <a:schemeClr val="bg1"/>
                    </a:solidFill>
                  </a:tcPr>
                </a:tc>
                <a:extLst>
                  <a:ext uri="{0D108BD9-81ED-4DB2-BD59-A6C34878D82A}">
                    <a16:rowId xmlns:a16="http://schemas.microsoft.com/office/drawing/2014/main" val="1494131954"/>
                  </a:ext>
                </a:extLst>
              </a:tr>
            </a:tbl>
          </a:graphicData>
        </a:graphic>
      </p:graphicFrame>
      <p:sp>
        <p:nvSpPr>
          <p:cNvPr id="69" name="コンテンツ プレースホルダー 2">
            <a:extLst>
              <a:ext uri="{FF2B5EF4-FFF2-40B4-BE49-F238E27FC236}">
                <a16:creationId xmlns:a16="http://schemas.microsoft.com/office/drawing/2014/main" id="{98EB189D-9B60-4677-9771-8A4FB6D90B65}"/>
              </a:ext>
            </a:extLst>
          </p:cNvPr>
          <p:cNvSpPr txBox="1">
            <a:spLocks/>
          </p:cNvSpPr>
          <p:nvPr/>
        </p:nvSpPr>
        <p:spPr>
          <a:xfrm>
            <a:off x="479376" y="620688"/>
            <a:ext cx="11571288" cy="3896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2" pitchFamily="18" charset="2"/>
              <a:buNone/>
              <a:tabLst/>
              <a:defRPr/>
            </a:pP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農地法第</a:t>
            </a: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5</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条による転用許可の結果を反映するための入力項目</a:t>
            </a:r>
            <a:endPar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pSp>
        <p:nvGrpSpPr>
          <p:cNvPr id="12" name="グループ化 11">
            <a:extLst>
              <a:ext uri="{FF2B5EF4-FFF2-40B4-BE49-F238E27FC236}">
                <a16:creationId xmlns:a16="http://schemas.microsoft.com/office/drawing/2014/main" id="{1E68F863-643D-4CC0-A2A3-AA0D5065B43B}"/>
              </a:ext>
            </a:extLst>
          </p:cNvPr>
          <p:cNvGrpSpPr/>
          <p:nvPr/>
        </p:nvGrpSpPr>
        <p:grpSpPr>
          <a:xfrm>
            <a:off x="8976320" y="1556793"/>
            <a:ext cx="3103240" cy="4320480"/>
            <a:chOff x="9721078" y="2525722"/>
            <a:chExt cx="2423594" cy="3495566"/>
          </a:xfrm>
        </p:grpSpPr>
        <p:pic>
          <p:nvPicPr>
            <p:cNvPr id="10" name="図 9">
              <a:extLst>
                <a:ext uri="{FF2B5EF4-FFF2-40B4-BE49-F238E27FC236}">
                  <a16:creationId xmlns:a16="http://schemas.microsoft.com/office/drawing/2014/main" id="{FB679F4D-2455-4A8C-A14F-B0FDB0F4627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721080" y="2525722"/>
              <a:ext cx="2423592" cy="2097339"/>
            </a:xfrm>
            <a:prstGeom prst="rect">
              <a:avLst/>
            </a:prstGeom>
          </p:spPr>
        </p:pic>
        <p:pic>
          <p:nvPicPr>
            <p:cNvPr id="11" name="図 10">
              <a:extLst>
                <a:ext uri="{FF2B5EF4-FFF2-40B4-BE49-F238E27FC236}">
                  <a16:creationId xmlns:a16="http://schemas.microsoft.com/office/drawing/2014/main" id="{10F5863F-943D-4383-9EF5-C91D49124DA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721078" y="4623061"/>
              <a:ext cx="2423593" cy="1398227"/>
            </a:xfrm>
            <a:prstGeom prst="rect">
              <a:avLst/>
            </a:prstGeom>
          </p:spPr>
        </p:pic>
      </p:grpSp>
      <p:pic>
        <p:nvPicPr>
          <p:cNvPr id="5" name="図 4">
            <a:extLst>
              <a:ext uri="{FF2B5EF4-FFF2-40B4-BE49-F238E27FC236}">
                <a16:creationId xmlns:a16="http://schemas.microsoft.com/office/drawing/2014/main" id="{2D0385E1-6CB7-42B4-B3C2-DDFC997B091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744072" y="971572"/>
            <a:ext cx="2139282" cy="1521275"/>
          </a:xfrm>
          <a:prstGeom prst="rect">
            <a:avLst/>
          </a:prstGeom>
          <a:ln w="12700">
            <a:solidFill>
              <a:srgbClr val="FF0000"/>
            </a:solidFill>
          </a:ln>
        </p:spPr>
      </p:pic>
      <p:pic>
        <p:nvPicPr>
          <p:cNvPr id="8" name="図 7">
            <a:extLst>
              <a:ext uri="{FF2B5EF4-FFF2-40B4-BE49-F238E27FC236}">
                <a16:creationId xmlns:a16="http://schemas.microsoft.com/office/drawing/2014/main" id="{E3B06048-CD8C-4FF7-85C3-121BF1E50CE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748737" y="2540993"/>
            <a:ext cx="2139281" cy="1032023"/>
          </a:xfrm>
          <a:prstGeom prst="rect">
            <a:avLst/>
          </a:prstGeom>
          <a:ln w="12700">
            <a:solidFill>
              <a:srgbClr val="0070C0"/>
            </a:solidFill>
          </a:ln>
        </p:spPr>
      </p:pic>
      <p:pic>
        <p:nvPicPr>
          <p:cNvPr id="9" name="図 8">
            <a:extLst>
              <a:ext uri="{FF2B5EF4-FFF2-40B4-BE49-F238E27FC236}">
                <a16:creationId xmlns:a16="http://schemas.microsoft.com/office/drawing/2014/main" id="{8C12DC56-3B83-462E-9D89-F28E44D331A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748739" y="3607149"/>
            <a:ext cx="2139279" cy="2316069"/>
          </a:xfrm>
          <a:prstGeom prst="rect">
            <a:avLst/>
          </a:prstGeom>
          <a:ln w="12700">
            <a:solidFill>
              <a:srgbClr val="00B050"/>
            </a:solidFill>
          </a:ln>
        </p:spPr>
      </p:pic>
      <p:pic>
        <p:nvPicPr>
          <p:cNvPr id="13" name="図 12">
            <a:extLst>
              <a:ext uri="{FF2B5EF4-FFF2-40B4-BE49-F238E27FC236}">
                <a16:creationId xmlns:a16="http://schemas.microsoft.com/office/drawing/2014/main" id="{D2F2BF93-6FAF-4995-830B-8DC036EC370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744072" y="5957352"/>
            <a:ext cx="2139280" cy="864096"/>
          </a:xfrm>
          <a:prstGeom prst="rect">
            <a:avLst/>
          </a:prstGeom>
          <a:ln w="12700">
            <a:solidFill>
              <a:srgbClr val="7030A0"/>
            </a:solidFill>
          </a:ln>
        </p:spPr>
      </p:pic>
      <p:cxnSp>
        <p:nvCxnSpPr>
          <p:cNvPr id="17" name="直線矢印コネクタ 16">
            <a:extLst>
              <a:ext uri="{FF2B5EF4-FFF2-40B4-BE49-F238E27FC236}">
                <a16:creationId xmlns:a16="http://schemas.microsoft.com/office/drawing/2014/main" id="{F197A2AF-B9A3-4524-873E-43D27457ABE1}"/>
              </a:ext>
            </a:extLst>
          </p:cNvPr>
          <p:cNvCxnSpPr>
            <a:cxnSpLocks/>
            <a:stCxn id="5" idx="1"/>
          </p:cNvCxnSpPr>
          <p:nvPr/>
        </p:nvCxnSpPr>
        <p:spPr>
          <a:xfrm flipH="1">
            <a:off x="5663952" y="1732210"/>
            <a:ext cx="1080120" cy="237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572E989F-93E0-44C4-B490-BF7CA5D5DE98}"/>
              </a:ext>
            </a:extLst>
          </p:cNvPr>
          <p:cNvCxnSpPr>
            <a:cxnSpLocks/>
            <a:stCxn id="5" idx="1"/>
          </p:cNvCxnSpPr>
          <p:nvPr/>
        </p:nvCxnSpPr>
        <p:spPr>
          <a:xfrm flipH="1">
            <a:off x="5663952" y="1732210"/>
            <a:ext cx="1080120" cy="13247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173C8CB9-FC23-4364-81ED-598502828580}"/>
              </a:ext>
            </a:extLst>
          </p:cNvPr>
          <p:cNvCxnSpPr>
            <a:cxnSpLocks/>
            <a:stCxn id="5" idx="1"/>
          </p:cNvCxnSpPr>
          <p:nvPr/>
        </p:nvCxnSpPr>
        <p:spPr>
          <a:xfrm flipH="1">
            <a:off x="5663952" y="1732210"/>
            <a:ext cx="1080120" cy="263294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9985C167-0D15-4D6B-89C5-EFD34CB92ED2}"/>
              </a:ext>
            </a:extLst>
          </p:cNvPr>
          <p:cNvCxnSpPr>
            <a:cxnSpLocks/>
            <a:stCxn id="8" idx="1"/>
          </p:cNvCxnSpPr>
          <p:nvPr/>
        </p:nvCxnSpPr>
        <p:spPr>
          <a:xfrm flipH="1" flipV="1">
            <a:off x="5735960" y="2032620"/>
            <a:ext cx="1012777" cy="1024385"/>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FA1FB597-5A35-4965-89A1-BE601462B46B}"/>
              </a:ext>
            </a:extLst>
          </p:cNvPr>
          <p:cNvCxnSpPr>
            <a:cxnSpLocks/>
            <a:stCxn id="9" idx="1"/>
          </p:cNvCxnSpPr>
          <p:nvPr/>
        </p:nvCxnSpPr>
        <p:spPr>
          <a:xfrm flipH="1" flipV="1">
            <a:off x="5807968" y="3333632"/>
            <a:ext cx="940771" cy="1431552"/>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773C4D6B-4460-45E5-B773-A01903DE0FA1}"/>
              </a:ext>
            </a:extLst>
          </p:cNvPr>
          <p:cNvCxnSpPr>
            <a:cxnSpLocks/>
            <a:stCxn id="13" idx="1"/>
          </p:cNvCxnSpPr>
          <p:nvPr/>
        </p:nvCxnSpPr>
        <p:spPr>
          <a:xfrm flipH="1" flipV="1">
            <a:off x="5735960" y="4728859"/>
            <a:ext cx="1008112" cy="1660541"/>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53673DB9-B938-4D78-BC9D-960CC48738C0}"/>
              </a:ext>
            </a:extLst>
          </p:cNvPr>
          <p:cNvCxnSpPr>
            <a:cxnSpLocks/>
            <a:stCxn id="11" idx="1"/>
          </p:cNvCxnSpPr>
          <p:nvPr/>
        </p:nvCxnSpPr>
        <p:spPr>
          <a:xfrm flipH="1">
            <a:off x="5993176" y="5013177"/>
            <a:ext cx="2983144" cy="999488"/>
          </a:xfrm>
          <a:prstGeom prst="straightConnector1">
            <a:avLst/>
          </a:prstGeom>
          <a:ln>
            <a:solidFill>
              <a:srgbClr val="7030A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4292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コンテンツ プレースホルダー 2">
            <a:extLst>
              <a:ext uri="{FF2B5EF4-FFF2-40B4-BE49-F238E27FC236}">
                <a16:creationId xmlns:a16="http://schemas.microsoft.com/office/drawing/2014/main" id="{EDC61E3C-2E0E-4130-8A0A-CE7B00C72A22}"/>
              </a:ext>
            </a:extLst>
          </p:cNvPr>
          <p:cNvSpPr txBox="1">
            <a:spLocks/>
          </p:cNvSpPr>
          <p:nvPr/>
        </p:nvSpPr>
        <p:spPr>
          <a:xfrm>
            <a:off x="620713" y="764704"/>
            <a:ext cx="10514950" cy="3627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2" pitchFamily="18" charset="2"/>
              <a:buNone/>
              <a:tabLst/>
              <a:defRPr/>
            </a:pP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農地法第</a:t>
            </a: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18</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条による解約の通知を反映するための入力項目</a:t>
            </a:r>
            <a:endPar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8" name="図 7">
            <a:extLst>
              <a:ext uri="{FF2B5EF4-FFF2-40B4-BE49-F238E27FC236}">
                <a16:creationId xmlns:a16="http://schemas.microsoft.com/office/drawing/2014/main" id="{CC0BC4EB-C1A8-4512-8D64-A62C1FFCFF5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067073" y="3302505"/>
            <a:ext cx="2214220" cy="1646366"/>
          </a:xfrm>
          <a:prstGeom prst="rect">
            <a:avLst/>
          </a:prstGeom>
          <a:ln>
            <a:solidFill>
              <a:schemeClr val="tx1"/>
            </a:solidFill>
          </a:ln>
        </p:spPr>
      </p:pic>
      <p:graphicFrame>
        <p:nvGraphicFramePr>
          <p:cNvPr id="3" name="オブジェクト 2">
            <a:extLst>
              <a:ext uri="{FF2B5EF4-FFF2-40B4-BE49-F238E27FC236}">
                <a16:creationId xmlns:a16="http://schemas.microsoft.com/office/drawing/2014/main" id="{8B83438D-C9A1-40FE-A9CA-E301114BA56C}"/>
              </a:ext>
            </a:extLst>
          </p:cNvPr>
          <p:cNvGraphicFramePr>
            <a:graphicFrameLocks noChangeAspect="1"/>
          </p:cNvGraphicFramePr>
          <p:nvPr/>
        </p:nvGraphicFramePr>
        <p:xfrm>
          <a:off x="623823" y="1385047"/>
          <a:ext cx="6092601" cy="4626332"/>
        </p:xfrm>
        <a:graphic>
          <a:graphicData uri="http://schemas.openxmlformats.org/presentationml/2006/ole">
            <mc:AlternateContent xmlns:mc="http://schemas.openxmlformats.org/markup-compatibility/2006">
              <mc:Choice xmlns:v="urn:schemas-microsoft-com:vml" Requires="v">
                <p:oleObj name="Worksheet" r:id="rId3" imgW="4591086" imgH="3486111" progId="Excel.Sheet.12">
                  <p:embed/>
                </p:oleObj>
              </mc:Choice>
              <mc:Fallback>
                <p:oleObj name="Worksheet" r:id="rId3" imgW="4591086" imgH="3486111" progId="Excel.Sheet.12">
                  <p:embed/>
                  <p:pic>
                    <p:nvPicPr>
                      <p:cNvPr id="3" name="オブジェクト 2">
                        <a:extLst>
                          <a:ext uri="{FF2B5EF4-FFF2-40B4-BE49-F238E27FC236}">
                            <a16:creationId xmlns:a16="http://schemas.microsoft.com/office/drawing/2014/main" id="{8B83438D-C9A1-40FE-A9CA-E301114BA56C}"/>
                          </a:ext>
                        </a:extLst>
                      </p:cNvPr>
                      <p:cNvPicPr/>
                      <p:nvPr/>
                    </p:nvPicPr>
                    <p:blipFill>
                      <a:blip r:embed="rId4"/>
                      <a:stretch>
                        <a:fillRect/>
                      </a:stretch>
                    </p:blipFill>
                    <p:spPr>
                      <a:xfrm>
                        <a:off x="623823" y="1385047"/>
                        <a:ext cx="6092601" cy="4626332"/>
                      </a:xfrm>
                      <a:prstGeom prst="rect">
                        <a:avLst/>
                      </a:prstGeom>
                    </p:spPr>
                  </p:pic>
                </p:oleObj>
              </mc:Fallback>
            </mc:AlternateContent>
          </a:graphicData>
        </a:graphic>
      </p:graphicFrame>
      <p:cxnSp>
        <p:nvCxnSpPr>
          <p:cNvPr id="17" name="直線矢印コネクタ 16">
            <a:extLst>
              <a:ext uri="{FF2B5EF4-FFF2-40B4-BE49-F238E27FC236}">
                <a16:creationId xmlns:a16="http://schemas.microsoft.com/office/drawing/2014/main" id="{565AD610-30EB-4470-A426-5FC420BB6399}"/>
              </a:ext>
            </a:extLst>
          </p:cNvPr>
          <p:cNvCxnSpPr>
            <a:cxnSpLocks/>
            <a:stCxn id="8" idx="1"/>
          </p:cNvCxnSpPr>
          <p:nvPr/>
        </p:nvCxnSpPr>
        <p:spPr>
          <a:xfrm flipH="1">
            <a:off x="6612931" y="4125688"/>
            <a:ext cx="1454142" cy="10807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362D9775-D546-4441-AEDB-FCA88B5E3B9A}"/>
              </a:ext>
            </a:extLst>
          </p:cNvPr>
          <p:cNvSpPr>
            <a:spLocks noGrp="1"/>
          </p:cNvSpPr>
          <p:nvPr>
            <p:ph type="title"/>
          </p:nvPr>
        </p:nvSpPr>
        <p:spPr/>
        <p:txBody>
          <a:bodyPr/>
          <a:lstStyle/>
          <a:p>
            <a:r>
              <a:rPr lang="en-US" altLang="ja-JP" dirty="0"/>
              <a:t>3-4-6</a:t>
            </a:r>
            <a:r>
              <a:rPr lang="ja-JP" altLang="en-US" dirty="0"/>
              <a:t>．農地法第</a:t>
            </a:r>
            <a:r>
              <a:rPr lang="en-US" altLang="ja-JP" dirty="0"/>
              <a:t>18</a:t>
            </a:r>
            <a:r>
              <a:rPr lang="ja-JP" altLang="en-US" dirty="0"/>
              <a:t>条第</a:t>
            </a:r>
            <a:r>
              <a:rPr lang="en-US" altLang="ja-JP" dirty="0"/>
              <a:t>6</a:t>
            </a:r>
            <a:r>
              <a:rPr lang="ja-JP" altLang="en-US" dirty="0"/>
              <a:t>項による解約の手続き</a:t>
            </a:r>
          </a:p>
        </p:txBody>
      </p:sp>
    </p:spTree>
    <p:extLst>
      <p:ext uri="{BB962C8B-B14F-4D97-AF65-F5344CB8AC3E}">
        <p14:creationId xmlns:p14="http://schemas.microsoft.com/office/powerpoint/2010/main" val="2269680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3C0BA0F8-4E1F-4308-942F-4C4E37FC0B5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889940" y="1723491"/>
            <a:ext cx="2872315" cy="3348797"/>
          </a:xfrm>
          <a:prstGeom prst="rect">
            <a:avLst/>
          </a:prstGeom>
          <a:ln>
            <a:solidFill>
              <a:schemeClr val="tx1"/>
            </a:solidFill>
          </a:ln>
        </p:spPr>
      </p:pic>
      <p:sp>
        <p:nvSpPr>
          <p:cNvPr id="17" name="コンテンツ プレースホルダー 2">
            <a:extLst>
              <a:ext uri="{FF2B5EF4-FFF2-40B4-BE49-F238E27FC236}">
                <a16:creationId xmlns:a16="http://schemas.microsoft.com/office/drawing/2014/main" id="{6D04039D-9E55-4F88-ABDB-F317184CB9E7}"/>
              </a:ext>
            </a:extLst>
          </p:cNvPr>
          <p:cNvSpPr txBox="1">
            <a:spLocks/>
          </p:cNvSpPr>
          <p:nvPr/>
        </p:nvSpPr>
        <p:spPr>
          <a:xfrm>
            <a:off x="773112" y="712170"/>
            <a:ext cx="11227543" cy="5677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2" pitchFamily="18" charset="2"/>
              <a:buNone/>
              <a:tabLst/>
              <a:defRPr/>
            </a:pPr>
            <a:r>
              <a:rPr lang="ja-JP" altLang="en-US" sz="1800" dirty="0">
                <a:solidFill>
                  <a:prstClr val="black"/>
                </a:solidFill>
                <a:latin typeface="メイリオ" panose="020B0604030504040204" pitchFamily="50" charset="-128"/>
                <a:ea typeface="メイリオ" panose="020B0604030504040204" pitchFamily="50" charset="-128"/>
              </a:rPr>
              <a:t>農業経営基盤強化促進法</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第</a:t>
            </a:r>
            <a:r>
              <a:rPr lang="en-US" altLang="ja-JP" sz="1800" dirty="0">
                <a:solidFill>
                  <a:prstClr val="black"/>
                </a:solidFill>
                <a:latin typeface="メイリオ" panose="020B0604030504040204" pitchFamily="50" charset="-128"/>
                <a:ea typeface="メイリオ" panose="020B0604030504040204" pitchFamily="50" charset="-128"/>
              </a:rPr>
              <a:t>18</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条第</a:t>
            </a:r>
            <a:r>
              <a:rPr lang="ja-JP" altLang="en-US" sz="1800" dirty="0">
                <a:solidFill>
                  <a:prstClr val="black"/>
                </a:solidFill>
                <a:latin typeface="メイリオ" panose="020B0604030504040204" pitchFamily="50" charset="-128"/>
                <a:ea typeface="メイリオ" panose="020B0604030504040204" pitchFamily="50" charset="-128"/>
              </a:rPr>
              <a:t>１項に基づく農用地利用集積計画申出書についての手続き</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結果を反映するための入力項目</a:t>
            </a:r>
            <a:endPar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4" name="図 3">
            <a:extLst>
              <a:ext uri="{FF2B5EF4-FFF2-40B4-BE49-F238E27FC236}">
                <a16:creationId xmlns:a16="http://schemas.microsoft.com/office/drawing/2014/main" id="{BF97F3A4-2D7B-4394-97D1-6325BFB2B5C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900629" y="5109909"/>
            <a:ext cx="2872315" cy="692292"/>
          </a:xfrm>
          <a:prstGeom prst="rect">
            <a:avLst/>
          </a:prstGeom>
          <a:ln>
            <a:solidFill>
              <a:schemeClr val="tx1"/>
            </a:solidFill>
          </a:ln>
        </p:spPr>
      </p:pic>
      <p:pic>
        <p:nvPicPr>
          <p:cNvPr id="7" name="図 6">
            <a:extLst>
              <a:ext uri="{FF2B5EF4-FFF2-40B4-BE49-F238E27FC236}">
                <a16:creationId xmlns:a16="http://schemas.microsoft.com/office/drawing/2014/main" id="{C8D63475-8923-4F9C-BAF1-19B29D4603E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899869" y="1091084"/>
            <a:ext cx="2872313" cy="594786"/>
          </a:xfrm>
          <a:prstGeom prst="rect">
            <a:avLst/>
          </a:prstGeom>
          <a:noFill/>
          <a:ln>
            <a:solidFill>
              <a:schemeClr val="tx1"/>
            </a:solidFill>
          </a:ln>
        </p:spPr>
      </p:pic>
      <p:sp>
        <p:nvSpPr>
          <p:cNvPr id="12" name="コンテンツ プレースホルダー 2">
            <a:extLst>
              <a:ext uri="{FF2B5EF4-FFF2-40B4-BE49-F238E27FC236}">
                <a16:creationId xmlns:a16="http://schemas.microsoft.com/office/drawing/2014/main" id="{A2D470DB-EB58-4306-AF23-01A7CF0E698D}"/>
              </a:ext>
            </a:extLst>
          </p:cNvPr>
          <p:cNvSpPr txBox="1">
            <a:spLocks/>
          </p:cNvSpPr>
          <p:nvPr/>
        </p:nvSpPr>
        <p:spPr>
          <a:xfrm>
            <a:off x="5951984" y="6595421"/>
            <a:ext cx="4195029" cy="2754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2" pitchFamily="18" charset="2"/>
              <a:buNone/>
              <a:tabLst/>
              <a:defRPr/>
            </a:pPr>
            <a:r>
              <a:rPr kumimoji="1" lang="ja-JP" altLang="en-US" sz="14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小作料が発生するときのみ記入します</a:t>
            </a:r>
            <a:endParaRPr kumimoji="1" lang="en-US" altLang="ja-JP" sz="14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endParaRPr>
          </a:p>
        </p:txBody>
      </p:sp>
      <p:graphicFrame>
        <p:nvGraphicFramePr>
          <p:cNvPr id="3" name="オブジェクト 2">
            <a:extLst>
              <a:ext uri="{FF2B5EF4-FFF2-40B4-BE49-F238E27FC236}">
                <a16:creationId xmlns:a16="http://schemas.microsoft.com/office/drawing/2014/main" id="{88B4D249-887B-439F-8FC8-917ED786C2D5}"/>
              </a:ext>
            </a:extLst>
          </p:cNvPr>
          <p:cNvGraphicFramePr>
            <a:graphicFrameLocks noChangeAspect="1"/>
          </p:cNvGraphicFramePr>
          <p:nvPr/>
        </p:nvGraphicFramePr>
        <p:xfrm>
          <a:off x="503072" y="1417140"/>
          <a:ext cx="5957888" cy="4900890"/>
        </p:xfrm>
        <a:graphic>
          <a:graphicData uri="http://schemas.openxmlformats.org/presentationml/2006/ole">
            <mc:AlternateContent xmlns:mc="http://schemas.openxmlformats.org/markup-compatibility/2006">
              <mc:Choice xmlns:v="urn:schemas-microsoft-com:vml" Requires="v">
                <p:oleObj name="Worksheet" r:id="rId5" imgW="5044410" imgH="3901493" progId="Excel.Sheet.12">
                  <p:embed/>
                </p:oleObj>
              </mc:Choice>
              <mc:Fallback>
                <p:oleObj name="Worksheet" r:id="rId5" imgW="5044410" imgH="3901493" progId="Excel.Sheet.12">
                  <p:embed/>
                  <p:pic>
                    <p:nvPicPr>
                      <p:cNvPr id="3" name="オブジェクト 2">
                        <a:extLst>
                          <a:ext uri="{FF2B5EF4-FFF2-40B4-BE49-F238E27FC236}">
                            <a16:creationId xmlns:a16="http://schemas.microsoft.com/office/drawing/2014/main" id="{88B4D249-887B-439F-8FC8-917ED786C2D5}"/>
                          </a:ext>
                        </a:extLst>
                      </p:cNvPr>
                      <p:cNvPicPr/>
                      <p:nvPr/>
                    </p:nvPicPr>
                    <p:blipFill>
                      <a:blip r:embed="rId6"/>
                      <a:stretch>
                        <a:fillRect/>
                      </a:stretch>
                    </p:blipFill>
                    <p:spPr>
                      <a:xfrm>
                        <a:off x="503072" y="1417140"/>
                        <a:ext cx="5957888" cy="4900890"/>
                      </a:xfrm>
                      <a:prstGeom prst="rect">
                        <a:avLst/>
                      </a:prstGeom>
                    </p:spPr>
                  </p:pic>
                </p:oleObj>
              </mc:Fallback>
            </mc:AlternateContent>
          </a:graphicData>
        </a:graphic>
      </p:graphicFrame>
      <p:cxnSp>
        <p:nvCxnSpPr>
          <p:cNvPr id="11" name="直線矢印コネクタ 10">
            <a:extLst>
              <a:ext uri="{FF2B5EF4-FFF2-40B4-BE49-F238E27FC236}">
                <a16:creationId xmlns:a16="http://schemas.microsoft.com/office/drawing/2014/main" id="{EB3F3B3F-2DCF-4A9B-AA20-CC9EF918B7AC}"/>
              </a:ext>
            </a:extLst>
          </p:cNvPr>
          <p:cNvCxnSpPr>
            <a:cxnSpLocks/>
          </p:cNvCxnSpPr>
          <p:nvPr/>
        </p:nvCxnSpPr>
        <p:spPr>
          <a:xfrm flipH="1" flipV="1">
            <a:off x="6354331" y="4099634"/>
            <a:ext cx="755301" cy="2633524"/>
          </a:xfrm>
          <a:prstGeom prst="straightConnector1">
            <a:avLst/>
          </a:prstGeom>
          <a:ln w="22225">
            <a:solidFill>
              <a:schemeClr val="tx1"/>
            </a:solidFill>
            <a:prstDash val="sysDash"/>
            <a:tailEnd type="triangle"/>
          </a:ln>
        </p:spPr>
        <p:style>
          <a:lnRef idx="1">
            <a:schemeClr val="accent2"/>
          </a:lnRef>
          <a:fillRef idx="0">
            <a:schemeClr val="accent2"/>
          </a:fillRef>
          <a:effectRef idx="0">
            <a:schemeClr val="accent2"/>
          </a:effectRef>
          <a:fontRef idx="minor">
            <a:schemeClr val="tx1"/>
          </a:fontRef>
        </p:style>
      </p:cxnSp>
      <p:cxnSp>
        <p:nvCxnSpPr>
          <p:cNvPr id="15" name="直線矢印コネクタ 14">
            <a:extLst>
              <a:ext uri="{FF2B5EF4-FFF2-40B4-BE49-F238E27FC236}">
                <a16:creationId xmlns:a16="http://schemas.microsoft.com/office/drawing/2014/main" id="{BB5E26D5-2DB4-4985-85CA-7C6B3A1B4F98}"/>
              </a:ext>
            </a:extLst>
          </p:cNvPr>
          <p:cNvCxnSpPr>
            <a:cxnSpLocks/>
          </p:cNvCxnSpPr>
          <p:nvPr/>
        </p:nvCxnSpPr>
        <p:spPr>
          <a:xfrm flipH="1" flipV="1">
            <a:off x="6354331" y="2848815"/>
            <a:ext cx="1510603" cy="6910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9F3D22B5-78ED-4E9C-914A-4AC507890037}"/>
              </a:ext>
            </a:extLst>
          </p:cNvPr>
          <p:cNvCxnSpPr>
            <a:cxnSpLocks/>
            <a:stCxn id="7" idx="1"/>
          </p:cNvCxnSpPr>
          <p:nvPr/>
        </p:nvCxnSpPr>
        <p:spPr>
          <a:xfrm flipH="1">
            <a:off x="6389265" y="1388477"/>
            <a:ext cx="1510604" cy="7554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A64562FC-7F17-495B-81FE-478B1766D968}"/>
              </a:ext>
            </a:extLst>
          </p:cNvPr>
          <p:cNvCxnSpPr>
            <a:cxnSpLocks/>
            <a:stCxn id="4" idx="1"/>
          </p:cNvCxnSpPr>
          <p:nvPr/>
        </p:nvCxnSpPr>
        <p:spPr>
          <a:xfrm flipH="1" flipV="1">
            <a:off x="6389267" y="5121873"/>
            <a:ext cx="1511362" cy="3341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DF3FD732-59DD-49D0-88E5-1422152F379B}"/>
              </a:ext>
            </a:extLst>
          </p:cNvPr>
          <p:cNvSpPr>
            <a:spLocks noGrp="1"/>
          </p:cNvSpPr>
          <p:nvPr>
            <p:ph type="title"/>
          </p:nvPr>
        </p:nvSpPr>
        <p:spPr>
          <a:xfrm>
            <a:off x="263352" y="44624"/>
            <a:ext cx="9638542" cy="547835"/>
          </a:xfrm>
        </p:spPr>
        <p:txBody>
          <a:bodyPr/>
          <a:lstStyle/>
          <a:p>
            <a:r>
              <a:rPr lang="en-US" altLang="ja-JP" dirty="0"/>
              <a:t>3-4-7</a:t>
            </a:r>
            <a:r>
              <a:rPr lang="ja-JP" altLang="en-US" dirty="0"/>
              <a:t>．農業経営基盤強化促進法第</a:t>
            </a:r>
            <a:r>
              <a:rPr lang="en-US" altLang="ja-JP" dirty="0"/>
              <a:t>19</a:t>
            </a:r>
            <a:r>
              <a:rPr lang="ja-JP" altLang="en-US" dirty="0"/>
              <a:t>条による農用地利用集積計画の公告の手続き</a:t>
            </a:r>
          </a:p>
        </p:txBody>
      </p:sp>
      <p:pic>
        <p:nvPicPr>
          <p:cNvPr id="16" name="図 15">
            <a:extLst>
              <a:ext uri="{FF2B5EF4-FFF2-40B4-BE49-F238E27FC236}">
                <a16:creationId xmlns:a16="http://schemas.microsoft.com/office/drawing/2014/main" id="{9DE07416-FAB7-A84C-2680-3F896B24796C}"/>
              </a:ext>
            </a:extLst>
          </p:cNvPr>
          <p:cNvPicPr>
            <a:picLocks noChangeAspect="1"/>
          </p:cNvPicPr>
          <p:nvPr/>
        </p:nvPicPr>
        <p:blipFill>
          <a:blip r:embed="rId7"/>
          <a:stretch>
            <a:fillRect/>
          </a:stretch>
        </p:blipFill>
        <p:spPr>
          <a:xfrm>
            <a:off x="7899867" y="5916556"/>
            <a:ext cx="2880428" cy="692292"/>
          </a:xfrm>
          <a:prstGeom prst="rect">
            <a:avLst/>
          </a:prstGeom>
        </p:spPr>
      </p:pic>
      <p:cxnSp>
        <p:nvCxnSpPr>
          <p:cNvPr id="19" name="直線矢印コネクタ 18">
            <a:extLst>
              <a:ext uri="{FF2B5EF4-FFF2-40B4-BE49-F238E27FC236}">
                <a16:creationId xmlns:a16="http://schemas.microsoft.com/office/drawing/2014/main" id="{29D7012C-DBBA-0EAE-59E6-077DB4EEACC7}"/>
              </a:ext>
            </a:extLst>
          </p:cNvPr>
          <p:cNvCxnSpPr>
            <a:cxnSpLocks/>
            <a:stCxn id="16" idx="1"/>
          </p:cNvCxnSpPr>
          <p:nvPr/>
        </p:nvCxnSpPr>
        <p:spPr>
          <a:xfrm flipH="1" flipV="1">
            <a:off x="6419769" y="5635110"/>
            <a:ext cx="1480098" cy="6275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78862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a:extLst>
              <a:ext uri="{FF2B5EF4-FFF2-40B4-BE49-F238E27FC236}">
                <a16:creationId xmlns:a16="http://schemas.microsoft.com/office/drawing/2014/main" id="{1398821E-F6DD-4569-A6FC-491B49FCBB67}"/>
              </a:ext>
            </a:extLst>
          </p:cNvPr>
          <p:cNvSpPr>
            <a:spLocks noGrp="1"/>
          </p:cNvSpPr>
          <p:nvPr>
            <p:ph type="title"/>
          </p:nvPr>
        </p:nvSpPr>
        <p:spPr/>
        <p:txBody>
          <a:bodyPr/>
          <a:lstStyle/>
          <a:p>
            <a:r>
              <a:rPr lang="en-US" altLang="ja-JP" dirty="0"/>
              <a:t>3-4-8</a:t>
            </a:r>
            <a:r>
              <a:rPr lang="ja-JP" altLang="en-US" dirty="0"/>
              <a:t>．農地中間管理機構を介した転貸の手続き</a:t>
            </a:r>
            <a:r>
              <a:rPr lang="en-US" altLang="ja-JP" dirty="0"/>
              <a:t>(1/2)</a:t>
            </a:r>
            <a:endParaRPr lang="ja-JP" altLang="en-US" dirty="0"/>
          </a:p>
        </p:txBody>
      </p:sp>
      <p:graphicFrame>
        <p:nvGraphicFramePr>
          <p:cNvPr id="67" name="表 67">
            <a:extLst>
              <a:ext uri="{FF2B5EF4-FFF2-40B4-BE49-F238E27FC236}">
                <a16:creationId xmlns:a16="http://schemas.microsoft.com/office/drawing/2014/main" id="{CC012661-5194-4605-8BF8-47A2EAA127E6}"/>
              </a:ext>
            </a:extLst>
          </p:cNvPr>
          <p:cNvGraphicFramePr>
            <a:graphicFrameLocks noGrp="1"/>
          </p:cNvGraphicFramePr>
          <p:nvPr/>
        </p:nvGraphicFramePr>
        <p:xfrm>
          <a:off x="355397" y="1412776"/>
          <a:ext cx="6081029" cy="2743200"/>
        </p:xfrm>
        <a:graphic>
          <a:graphicData uri="http://schemas.openxmlformats.org/drawingml/2006/table">
            <a:tbl>
              <a:tblPr firstRow="1" bandRow="1">
                <a:tableStyleId>{5940675A-B579-460E-94D1-54222C63F5DA}</a:tableStyleId>
              </a:tblPr>
              <a:tblGrid>
                <a:gridCol w="468051">
                  <a:extLst>
                    <a:ext uri="{9D8B030D-6E8A-4147-A177-3AD203B41FA5}">
                      <a16:colId xmlns:a16="http://schemas.microsoft.com/office/drawing/2014/main" val="2183983636"/>
                    </a:ext>
                  </a:extLst>
                </a:gridCol>
                <a:gridCol w="2730297">
                  <a:extLst>
                    <a:ext uri="{9D8B030D-6E8A-4147-A177-3AD203B41FA5}">
                      <a16:colId xmlns:a16="http://schemas.microsoft.com/office/drawing/2014/main" val="2738005574"/>
                    </a:ext>
                  </a:extLst>
                </a:gridCol>
                <a:gridCol w="2882681">
                  <a:extLst>
                    <a:ext uri="{9D8B030D-6E8A-4147-A177-3AD203B41FA5}">
                      <a16:colId xmlns:a16="http://schemas.microsoft.com/office/drawing/2014/main" val="2387699029"/>
                    </a:ext>
                  </a:extLst>
                </a:gridCol>
              </a:tblGrid>
              <a:tr h="221695">
                <a:tc gridSpan="2">
                  <a:txBody>
                    <a:bodyPr/>
                    <a:lstStyle/>
                    <a:p>
                      <a:pPr algn="ctr"/>
                      <a:r>
                        <a:rPr kumimoji="1" lang="ja-JP" altLang="en-US" sz="1400" dirty="0"/>
                        <a:t>列</a:t>
                      </a:r>
                    </a:p>
                  </a:txBody>
                  <a:tcPr>
                    <a:solidFill>
                      <a:schemeClr val="bg1"/>
                    </a:solidFill>
                  </a:tcPr>
                </a:tc>
                <a:tc hMerge="1">
                  <a:txBody>
                    <a:bodyPr/>
                    <a:lstStyle/>
                    <a:p>
                      <a:endParaRPr kumimoji="1" lang="ja-JP" altLang="en-US" dirty="0"/>
                    </a:p>
                  </a:txBody>
                  <a:tcPr/>
                </a:tc>
                <a:tc>
                  <a:txBody>
                    <a:bodyPr/>
                    <a:lstStyle/>
                    <a:p>
                      <a:pPr algn="ctr"/>
                      <a:r>
                        <a:rPr kumimoji="1" lang="ja-JP" altLang="en-US" sz="1400" dirty="0"/>
                        <a:t>入力内容</a:t>
                      </a:r>
                    </a:p>
                  </a:txBody>
                  <a:tcPr>
                    <a:solidFill>
                      <a:schemeClr val="bg1"/>
                    </a:solidFill>
                  </a:tcPr>
                </a:tc>
                <a:extLst>
                  <a:ext uri="{0D108BD9-81ED-4DB2-BD59-A6C34878D82A}">
                    <a16:rowId xmlns:a16="http://schemas.microsoft.com/office/drawing/2014/main" val="728728308"/>
                  </a:ext>
                </a:extLst>
              </a:tr>
              <a:tr h="221695">
                <a:tc>
                  <a:txBody>
                    <a:bodyPr/>
                    <a:lstStyle/>
                    <a:p>
                      <a:pPr algn="ctr"/>
                      <a:r>
                        <a:rPr kumimoji="1" lang="en-US" altLang="ja-JP" sz="1400" dirty="0"/>
                        <a:t>CB</a:t>
                      </a:r>
                      <a:endParaRPr kumimoji="1" lang="ja-JP" altLang="en-US" sz="1400" dirty="0"/>
                    </a:p>
                  </a:txBody>
                  <a:tcPr>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sz="1400" dirty="0"/>
                        <a:t>転貸借受人コード</a:t>
                      </a:r>
                    </a:p>
                  </a:txBody>
                  <a:tcPr>
                    <a:lnL w="12700" cap="flat" cmpd="sng" algn="ctr">
                      <a:solidFill>
                        <a:schemeClr val="tx1"/>
                      </a:solidFill>
                      <a:prstDash val="dot"/>
                      <a:round/>
                      <a:headEnd type="none" w="med" len="med"/>
                      <a:tailEnd type="none" w="med" len="med"/>
                    </a:lnL>
                    <a:solidFill>
                      <a:schemeClr val="bg1"/>
                    </a:solidFill>
                  </a:tcPr>
                </a:tc>
                <a:tc>
                  <a:txBody>
                    <a:bodyPr/>
                    <a:lstStyle/>
                    <a:p>
                      <a:pPr algn="ctr"/>
                      <a:r>
                        <a:rPr kumimoji="1" lang="ja-JP" altLang="en-US" sz="1400" dirty="0"/>
                        <a:t>世帯員番号を入力</a:t>
                      </a:r>
                    </a:p>
                  </a:txBody>
                  <a:tcPr>
                    <a:solidFill>
                      <a:schemeClr val="bg1"/>
                    </a:solidFill>
                  </a:tcPr>
                </a:tc>
                <a:extLst>
                  <a:ext uri="{0D108BD9-81ED-4DB2-BD59-A6C34878D82A}">
                    <a16:rowId xmlns:a16="http://schemas.microsoft.com/office/drawing/2014/main" val="274087271"/>
                  </a:ext>
                </a:extLst>
              </a:tr>
              <a:tr h="221695">
                <a:tc>
                  <a:txBody>
                    <a:bodyPr/>
                    <a:lstStyle/>
                    <a:p>
                      <a:pPr algn="ctr"/>
                      <a:r>
                        <a:rPr kumimoji="1" lang="en-US" altLang="ja-JP" sz="1400" dirty="0"/>
                        <a:t>CD</a:t>
                      </a:r>
                      <a:endParaRPr kumimoji="1" lang="ja-JP" altLang="en-US" sz="1400" dirty="0"/>
                    </a:p>
                  </a:txBody>
                  <a:tcPr>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sz="1400" dirty="0"/>
                        <a:t>転貸適用法コード</a:t>
                      </a:r>
                    </a:p>
                  </a:txBody>
                  <a:tcPr>
                    <a:lnL w="12700" cap="flat" cmpd="sng" algn="ctr">
                      <a:solidFill>
                        <a:schemeClr val="tx1"/>
                      </a:solidFill>
                      <a:prstDash val="dot"/>
                      <a:round/>
                      <a:headEnd type="none" w="med" len="med"/>
                      <a:tailEnd type="none" w="med" len="med"/>
                    </a:lnL>
                    <a:solidFill>
                      <a:schemeClr val="bg1"/>
                    </a:solidFill>
                  </a:tcPr>
                </a:tc>
                <a:tc>
                  <a:txBody>
                    <a:bodyPr/>
                    <a:lstStyle/>
                    <a:p>
                      <a:pPr algn="ctr"/>
                      <a:r>
                        <a:rPr kumimoji="1" lang="en-US" altLang="ja-JP" sz="1400" dirty="0"/>
                        <a:t>3</a:t>
                      </a:r>
                      <a:r>
                        <a:rPr kumimoji="1" lang="ja-JP" altLang="en-US" sz="1400" dirty="0"/>
                        <a:t>（基盤強化促進法利用権）</a:t>
                      </a:r>
                    </a:p>
                  </a:txBody>
                  <a:tcPr>
                    <a:solidFill>
                      <a:schemeClr val="bg1"/>
                    </a:solidFill>
                  </a:tcPr>
                </a:tc>
                <a:extLst>
                  <a:ext uri="{0D108BD9-81ED-4DB2-BD59-A6C34878D82A}">
                    <a16:rowId xmlns:a16="http://schemas.microsoft.com/office/drawing/2014/main" val="3385260329"/>
                  </a:ext>
                </a:extLst>
              </a:tr>
              <a:tr h="221695">
                <a:tc>
                  <a:txBody>
                    <a:bodyPr/>
                    <a:lstStyle/>
                    <a:p>
                      <a:pPr algn="ctr"/>
                      <a:r>
                        <a:rPr kumimoji="1" lang="en-US" altLang="ja-JP" sz="1400" dirty="0"/>
                        <a:t>CF</a:t>
                      </a:r>
                      <a:endParaRPr kumimoji="1" lang="ja-JP" altLang="en-US" sz="1400" dirty="0"/>
                    </a:p>
                  </a:txBody>
                  <a:tcPr>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sz="1400" dirty="0"/>
                        <a:t>転貸形態（権利の種類）コード</a:t>
                      </a:r>
                    </a:p>
                  </a:txBody>
                  <a:tcPr>
                    <a:lnL w="12700" cap="flat" cmpd="sng" algn="ctr">
                      <a:solidFill>
                        <a:schemeClr val="tx1"/>
                      </a:solidFill>
                      <a:prstDash val="dot"/>
                      <a:round/>
                      <a:headEnd type="none" w="med" len="med"/>
                      <a:tailEnd type="none" w="med" len="med"/>
                    </a:lnL>
                    <a:solidFill>
                      <a:schemeClr val="bg1"/>
                    </a:solidFill>
                  </a:tcPr>
                </a:tc>
                <a:tc>
                  <a:txBody>
                    <a:bodyPr/>
                    <a:lstStyle/>
                    <a:p>
                      <a:pPr algn="ctr"/>
                      <a:r>
                        <a:rPr kumimoji="1" lang="en-US" altLang="ja-JP" sz="1400" dirty="0"/>
                        <a:t>4</a:t>
                      </a:r>
                      <a:r>
                        <a:rPr kumimoji="1" lang="ja-JP" altLang="en-US" sz="1400" dirty="0"/>
                        <a:t>または</a:t>
                      </a:r>
                      <a:r>
                        <a:rPr kumimoji="1" lang="en-US" altLang="ja-JP" sz="1400" dirty="0"/>
                        <a:t>5</a:t>
                      </a:r>
                      <a:endParaRPr kumimoji="1" lang="ja-JP" altLang="en-US" sz="1400" dirty="0"/>
                    </a:p>
                  </a:txBody>
                  <a:tcPr>
                    <a:solidFill>
                      <a:schemeClr val="bg1"/>
                    </a:solidFill>
                  </a:tcPr>
                </a:tc>
                <a:extLst>
                  <a:ext uri="{0D108BD9-81ED-4DB2-BD59-A6C34878D82A}">
                    <a16:rowId xmlns:a16="http://schemas.microsoft.com/office/drawing/2014/main" val="1723645904"/>
                  </a:ext>
                </a:extLst>
              </a:tr>
              <a:tr h="221695">
                <a:tc>
                  <a:txBody>
                    <a:bodyPr/>
                    <a:lstStyle/>
                    <a:p>
                      <a:pPr algn="ctr"/>
                      <a:r>
                        <a:rPr kumimoji="1" lang="en-US" altLang="ja-JP" sz="1400" dirty="0">
                          <a:solidFill>
                            <a:schemeClr val="tx1"/>
                          </a:solidFill>
                        </a:rPr>
                        <a:t>CH</a:t>
                      </a:r>
                      <a:endParaRPr kumimoji="1" lang="ja-JP" altLang="en-US" sz="1400" dirty="0">
                        <a:solidFill>
                          <a:schemeClr val="tx1"/>
                        </a:solidFill>
                      </a:endParaRPr>
                    </a:p>
                  </a:txBody>
                  <a:tcPr>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sz="1400" dirty="0">
                          <a:solidFill>
                            <a:schemeClr val="tx1"/>
                          </a:solidFill>
                        </a:rPr>
                        <a:t>転貸開始</a:t>
                      </a:r>
                      <a:r>
                        <a:rPr kumimoji="1" lang="en-US" altLang="ja-JP" sz="1400" dirty="0">
                          <a:solidFill>
                            <a:schemeClr val="tx1"/>
                          </a:solidFill>
                        </a:rPr>
                        <a:t>YMD</a:t>
                      </a:r>
                      <a:r>
                        <a:rPr kumimoji="1" lang="ja-JP" altLang="en-US" sz="1400" dirty="0">
                          <a:solidFill>
                            <a:schemeClr val="tx1"/>
                          </a:solidFill>
                        </a:rPr>
                        <a:t>（始期年月日）</a:t>
                      </a:r>
                    </a:p>
                  </a:txBody>
                  <a:tcPr>
                    <a:lnL w="12700" cap="flat" cmpd="sng" algn="ctr">
                      <a:solidFill>
                        <a:schemeClr val="tx1"/>
                      </a:solidFill>
                      <a:prstDash val="dot"/>
                      <a:round/>
                      <a:headEnd type="none" w="med" len="med"/>
                      <a:tailEnd type="none" w="med" len="med"/>
                    </a:lnL>
                    <a:solidFill>
                      <a:schemeClr val="bg1"/>
                    </a:solidFill>
                  </a:tcPr>
                </a:tc>
                <a:tc>
                  <a:txBody>
                    <a:bodyPr/>
                    <a:lstStyle/>
                    <a:p>
                      <a:pPr algn="ctr"/>
                      <a:r>
                        <a:rPr kumimoji="1" lang="en-US" altLang="ja-JP" sz="1400" dirty="0" err="1">
                          <a:solidFill>
                            <a:schemeClr val="tx1"/>
                          </a:solidFill>
                        </a:rPr>
                        <a:t>yyyy</a:t>
                      </a:r>
                      <a:r>
                        <a:rPr kumimoji="1" lang="en-US" altLang="ja-JP" sz="1400" dirty="0">
                          <a:solidFill>
                            <a:schemeClr val="tx1"/>
                          </a:solidFill>
                        </a:rPr>
                        <a:t>/MM/dd</a:t>
                      </a:r>
                      <a:r>
                        <a:rPr kumimoji="1" lang="ja-JP" altLang="en-US" sz="1400" dirty="0">
                          <a:solidFill>
                            <a:schemeClr val="tx1"/>
                          </a:solidFill>
                        </a:rPr>
                        <a:t>（半角入力）</a:t>
                      </a:r>
                    </a:p>
                  </a:txBody>
                  <a:tcPr>
                    <a:solidFill>
                      <a:schemeClr val="bg1"/>
                    </a:solidFill>
                  </a:tcPr>
                </a:tc>
                <a:extLst>
                  <a:ext uri="{0D108BD9-81ED-4DB2-BD59-A6C34878D82A}">
                    <a16:rowId xmlns:a16="http://schemas.microsoft.com/office/drawing/2014/main" val="1560468999"/>
                  </a:ext>
                </a:extLst>
              </a:tr>
              <a:tr h="221695">
                <a:tc>
                  <a:txBody>
                    <a:bodyPr/>
                    <a:lstStyle/>
                    <a:p>
                      <a:pPr algn="ctr"/>
                      <a:r>
                        <a:rPr kumimoji="1" lang="en-US" altLang="ja-JP" sz="1400" dirty="0">
                          <a:solidFill>
                            <a:schemeClr val="tx1"/>
                          </a:solidFill>
                        </a:rPr>
                        <a:t>CI</a:t>
                      </a:r>
                      <a:endParaRPr kumimoji="1" lang="ja-JP" altLang="en-US" sz="1400" dirty="0">
                        <a:solidFill>
                          <a:schemeClr val="tx1"/>
                        </a:solidFill>
                      </a:endParaRPr>
                    </a:p>
                  </a:txBody>
                  <a:tcPr>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sz="1400" dirty="0">
                          <a:solidFill>
                            <a:schemeClr val="tx1"/>
                          </a:solidFill>
                        </a:rPr>
                        <a:t>転貸終了</a:t>
                      </a:r>
                      <a:r>
                        <a:rPr kumimoji="1" lang="en-US" altLang="ja-JP" sz="1400" dirty="0">
                          <a:solidFill>
                            <a:schemeClr val="tx1"/>
                          </a:solidFill>
                        </a:rPr>
                        <a:t>YMD</a:t>
                      </a:r>
                      <a:r>
                        <a:rPr kumimoji="1" lang="ja-JP" altLang="en-US" sz="1400" dirty="0">
                          <a:solidFill>
                            <a:schemeClr val="tx1"/>
                          </a:solidFill>
                        </a:rPr>
                        <a:t>（終期年月日）</a:t>
                      </a:r>
                    </a:p>
                  </a:txBody>
                  <a:tcPr>
                    <a:lnL w="12700" cap="flat" cmpd="sng" algn="ctr">
                      <a:solidFill>
                        <a:schemeClr val="tx1"/>
                      </a:solidFill>
                      <a:prstDash val="dot"/>
                      <a:round/>
                      <a:headEnd type="none" w="med" len="med"/>
                      <a:tailEnd type="none" w="med" len="med"/>
                    </a:lnL>
                    <a:solidFill>
                      <a:schemeClr val="bg1"/>
                    </a:solidFill>
                  </a:tcPr>
                </a:tc>
                <a:tc>
                  <a:txBody>
                    <a:bodyPr/>
                    <a:lstStyle/>
                    <a:p>
                      <a:pPr algn="ctr"/>
                      <a:r>
                        <a:rPr kumimoji="1" lang="en-US" altLang="ja-JP" sz="1400" dirty="0" err="1">
                          <a:solidFill>
                            <a:schemeClr val="tx1"/>
                          </a:solidFill>
                        </a:rPr>
                        <a:t>yyyy</a:t>
                      </a:r>
                      <a:r>
                        <a:rPr kumimoji="1" lang="en-US" altLang="ja-JP" sz="1400" dirty="0">
                          <a:solidFill>
                            <a:schemeClr val="tx1"/>
                          </a:solidFill>
                        </a:rPr>
                        <a:t>/MM/dd</a:t>
                      </a:r>
                      <a:r>
                        <a:rPr kumimoji="1" lang="ja-JP" altLang="en-US" sz="1400" dirty="0">
                          <a:solidFill>
                            <a:schemeClr val="tx1"/>
                          </a:solidFill>
                        </a:rPr>
                        <a:t>（半角入力）</a:t>
                      </a:r>
                    </a:p>
                  </a:txBody>
                  <a:tcPr>
                    <a:solidFill>
                      <a:schemeClr val="bg1"/>
                    </a:solidFill>
                  </a:tcPr>
                </a:tc>
                <a:extLst>
                  <a:ext uri="{0D108BD9-81ED-4DB2-BD59-A6C34878D82A}">
                    <a16:rowId xmlns:a16="http://schemas.microsoft.com/office/drawing/2014/main" val="2484338803"/>
                  </a:ext>
                </a:extLst>
              </a:tr>
              <a:tr h="237125">
                <a:tc>
                  <a:txBody>
                    <a:bodyPr/>
                    <a:lstStyle/>
                    <a:p>
                      <a:pPr algn="ctr"/>
                      <a:r>
                        <a:rPr kumimoji="1" lang="en-US" altLang="ja-JP" sz="1400" dirty="0"/>
                        <a:t>CL</a:t>
                      </a:r>
                      <a:endParaRPr kumimoji="1" lang="ja-JP" altLang="en-US" sz="1400" dirty="0"/>
                    </a:p>
                  </a:txBody>
                  <a:tcPr>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sz="1400" dirty="0"/>
                        <a:t>転貸賃借料</a:t>
                      </a:r>
                    </a:p>
                  </a:txBody>
                  <a:tcPr>
                    <a:lnL w="12700" cap="flat" cmpd="sng" algn="ctr">
                      <a:solidFill>
                        <a:schemeClr val="tx1"/>
                      </a:solidFill>
                      <a:prstDash val="dot"/>
                      <a:round/>
                      <a:headEnd type="none" w="med" len="med"/>
                      <a:tailEnd type="none" w="med" len="med"/>
                    </a:lnL>
                    <a:solidFill>
                      <a:schemeClr val="bg1"/>
                    </a:solidFill>
                  </a:tcPr>
                </a:tc>
                <a:tc>
                  <a:txBody>
                    <a:bodyPr/>
                    <a:lstStyle/>
                    <a:p>
                      <a:pPr algn="ctr"/>
                      <a:r>
                        <a:rPr kumimoji="1" lang="ja-JP" altLang="en-US" sz="1400" dirty="0"/>
                        <a:t>半角入力</a:t>
                      </a:r>
                    </a:p>
                  </a:txBody>
                  <a:tcPr>
                    <a:solidFill>
                      <a:schemeClr val="bg1"/>
                    </a:solidFill>
                  </a:tcPr>
                </a:tc>
                <a:extLst>
                  <a:ext uri="{0D108BD9-81ED-4DB2-BD59-A6C34878D82A}">
                    <a16:rowId xmlns:a16="http://schemas.microsoft.com/office/drawing/2014/main" val="2546396294"/>
                  </a:ext>
                </a:extLst>
              </a:tr>
              <a:tr h="221695">
                <a:tc>
                  <a:txBody>
                    <a:bodyPr/>
                    <a:lstStyle/>
                    <a:p>
                      <a:pPr algn="ctr"/>
                      <a:r>
                        <a:rPr kumimoji="1" lang="en-US" altLang="ja-JP" sz="1400" dirty="0">
                          <a:solidFill>
                            <a:schemeClr val="tx1"/>
                          </a:solidFill>
                        </a:rPr>
                        <a:t>CU</a:t>
                      </a:r>
                      <a:endParaRPr kumimoji="1" lang="ja-JP" altLang="en-US" sz="1400" dirty="0">
                        <a:solidFill>
                          <a:schemeClr val="tx1"/>
                        </a:solidFill>
                      </a:endParaRPr>
                    </a:p>
                  </a:txBody>
                  <a:tcPr>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sz="1400" dirty="0">
                          <a:solidFill>
                            <a:schemeClr val="tx1"/>
                          </a:solidFill>
                        </a:rPr>
                        <a:t>利用集積公告</a:t>
                      </a:r>
                      <a:r>
                        <a:rPr kumimoji="1" lang="en-US" altLang="ja-JP" sz="1400" dirty="0">
                          <a:solidFill>
                            <a:schemeClr val="tx1"/>
                          </a:solidFill>
                        </a:rPr>
                        <a:t>YMD</a:t>
                      </a:r>
                      <a:endParaRPr kumimoji="1" lang="ja-JP" altLang="en-US" sz="1400" dirty="0">
                        <a:solidFill>
                          <a:schemeClr val="tx1"/>
                        </a:solidFill>
                      </a:endParaRPr>
                    </a:p>
                  </a:txBody>
                  <a:tcPr>
                    <a:lnL w="12700" cap="flat" cmpd="sng" algn="ctr">
                      <a:solidFill>
                        <a:schemeClr val="tx1"/>
                      </a:solidFill>
                      <a:prstDash val="dot"/>
                      <a:round/>
                      <a:headEnd type="none" w="med" len="med"/>
                      <a:tailEnd type="none" w="med" len="med"/>
                    </a:lnL>
                    <a:solidFill>
                      <a:schemeClr val="bg1"/>
                    </a:solidFill>
                  </a:tcPr>
                </a:tc>
                <a:tc>
                  <a:txBody>
                    <a:bodyPr/>
                    <a:lstStyle/>
                    <a:p>
                      <a:pPr algn="ctr"/>
                      <a:r>
                        <a:rPr kumimoji="1" lang="en-US" altLang="ja-JP" sz="1400" dirty="0" err="1">
                          <a:solidFill>
                            <a:schemeClr val="tx1"/>
                          </a:solidFill>
                        </a:rPr>
                        <a:t>yyyy</a:t>
                      </a:r>
                      <a:r>
                        <a:rPr kumimoji="1" lang="en-US" altLang="ja-JP" sz="1400" dirty="0">
                          <a:solidFill>
                            <a:schemeClr val="tx1"/>
                          </a:solidFill>
                        </a:rPr>
                        <a:t>/MM/dd</a:t>
                      </a:r>
                      <a:r>
                        <a:rPr kumimoji="1" lang="ja-JP" altLang="en-US" sz="1400" dirty="0">
                          <a:solidFill>
                            <a:schemeClr val="tx1"/>
                          </a:solidFill>
                        </a:rPr>
                        <a:t>（半角入力）</a:t>
                      </a:r>
                    </a:p>
                  </a:txBody>
                  <a:tcPr>
                    <a:solidFill>
                      <a:schemeClr val="bg1"/>
                    </a:solidFill>
                  </a:tcPr>
                </a:tc>
                <a:extLst>
                  <a:ext uri="{0D108BD9-81ED-4DB2-BD59-A6C34878D82A}">
                    <a16:rowId xmlns:a16="http://schemas.microsoft.com/office/drawing/2014/main" val="5995780"/>
                  </a:ext>
                </a:extLst>
              </a:tr>
              <a:tr h="221695">
                <a:tc>
                  <a:txBody>
                    <a:bodyPr/>
                    <a:lstStyle/>
                    <a:p>
                      <a:pPr algn="ctr"/>
                      <a:r>
                        <a:rPr kumimoji="1" lang="en-US" altLang="ja-JP" sz="1400" dirty="0">
                          <a:solidFill>
                            <a:schemeClr val="tx1"/>
                          </a:solidFill>
                        </a:rPr>
                        <a:t>EP</a:t>
                      </a:r>
                      <a:endParaRPr kumimoji="1" lang="ja-JP" altLang="en-US" sz="1400" dirty="0">
                        <a:solidFill>
                          <a:schemeClr val="tx1"/>
                        </a:solidFill>
                      </a:endParaRPr>
                    </a:p>
                  </a:txBody>
                  <a:tcPr>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sz="1400" dirty="0">
                          <a:solidFill>
                            <a:schemeClr val="tx1"/>
                          </a:solidFill>
                        </a:rPr>
                        <a:t>許可</a:t>
                      </a:r>
                      <a:r>
                        <a:rPr kumimoji="1" lang="en-US" altLang="ja-JP" sz="1400" dirty="0">
                          <a:solidFill>
                            <a:schemeClr val="tx1"/>
                          </a:solidFill>
                        </a:rPr>
                        <a:t>YMD</a:t>
                      </a:r>
                      <a:endParaRPr kumimoji="1" lang="ja-JP" altLang="en-US" sz="1400" dirty="0">
                        <a:solidFill>
                          <a:schemeClr val="tx1"/>
                        </a:solidFill>
                      </a:endParaRPr>
                    </a:p>
                  </a:txBody>
                  <a:tcPr>
                    <a:lnL w="12700" cap="flat" cmpd="sng" algn="ctr">
                      <a:solidFill>
                        <a:schemeClr val="tx1"/>
                      </a:solidFill>
                      <a:prstDash val="dot"/>
                      <a:round/>
                      <a:headEnd type="none" w="med" len="med"/>
                      <a:tailEnd type="none" w="med" len="med"/>
                    </a:lnL>
                    <a:solidFill>
                      <a:schemeClr val="bg1"/>
                    </a:solidFill>
                  </a:tcPr>
                </a:tc>
                <a:tc>
                  <a:txBody>
                    <a:bodyPr/>
                    <a:lstStyle/>
                    <a:p>
                      <a:pPr algn="ctr"/>
                      <a:r>
                        <a:rPr kumimoji="1" lang="en-US" altLang="ja-JP" sz="1400" dirty="0" err="1">
                          <a:solidFill>
                            <a:schemeClr val="tx1"/>
                          </a:solidFill>
                        </a:rPr>
                        <a:t>yyyy</a:t>
                      </a:r>
                      <a:r>
                        <a:rPr kumimoji="1" lang="en-US" altLang="ja-JP" sz="1400" dirty="0">
                          <a:solidFill>
                            <a:schemeClr val="tx1"/>
                          </a:solidFill>
                        </a:rPr>
                        <a:t>/MM/dd</a:t>
                      </a:r>
                      <a:r>
                        <a:rPr kumimoji="1" lang="ja-JP" altLang="en-US" sz="1400" dirty="0">
                          <a:solidFill>
                            <a:schemeClr val="tx1"/>
                          </a:solidFill>
                        </a:rPr>
                        <a:t>（半角入力）</a:t>
                      </a:r>
                    </a:p>
                  </a:txBody>
                  <a:tcPr>
                    <a:solidFill>
                      <a:schemeClr val="bg1"/>
                    </a:solidFill>
                  </a:tcPr>
                </a:tc>
                <a:extLst>
                  <a:ext uri="{0D108BD9-81ED-4DB2-BD59-A6C34878D82A}">
                    <a16:rowId xmlns:a16="http://schemas.microsoft.com/office/drawing/2014/main" val="2752955588"/>
                  </a:ext>
                </a:extLst>
              </a:tr>
            </a:tbl>
          </a:graphicData>
        </a:graphic>
      </p:graphicFrame>
      <p:sp>
        <p:nvSpPr>
          <p:cNvPr id="69" name="コンテンツ プレースホルダー 2">
            <a:extLst>
              <a:ext uri="{FF2B5EF4-FFF2-40B4-BE49-F238E27FC236}">
                <a16:creationId xmlns:a16="http://schemas.microsoft.com/office/drawing/2014/main" id="{98EB189D-9B60-4677-9771-8A4FB6D90B65}"/>
              </a:ext>
            </a:extLst>
          </p:cNvPr>
          <p:cNvSpPr txBox="1">
            <a:spLocks/>
          </p:cNvSpPr>
          <p:nvPr/>
        </p:nvSpPr>
        <p:spPr>
          <a:xfrm>
            <a:off x="341674" y="628968"/>
            <a:ext cx="11586974" cy="8084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2" pitchFamily="18" charset="2"/>
              <a:buNone/>
              <a:tabLst/>
              <a:defRPr/>
            </a:pP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農業経営基盤強化促進法第</a:t>
            </a: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19</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条による農地中間管理権の取得（農用地利用集積計画の公告）の結果を反映するための入力項目</a:t>
            </a:r>
            <a:endPar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4" name="図 3">
            <a:extLst>
              <a:ext uri="{FF2B5EF4-FFF2-40B4-BE49-F238E27FC236}">
                <a16:creationId xmlns:a16="http://schemas.microsoft.com/office/drawing/2014/main" id="{7A663EFA-37DD-47BE-9906-89697B3B2D8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207210" y="2093694"/>
            <a:ext cx="1923594" cy="712526"/>
          </a:xfrm>
          <a:prstGeom prst="rect">
            <a:avLst/>
          </a:prstGeom>
          <a:ln>
            <a:solidFill>
              <a:schemeClr val="tx1"/>
            </a:solidFill>
          </a:ln>
        </p:spPr>
      </p:pic>
      <p:cxnSp>
        <p:nvCxnSpPr>
          <p:cNvPr id="15" name="直線矢印コネクタ 14">
            <a:extLst>
              <a:ext uri="{FF2B5EF4-FFF2-40B4-BE49-F238E27FC236}">
                <a16:creationId xmlns:a16="http://schemas.microsoft.com/office/drawing/2014/main" id="{71A8FE4D-33CA-4636-BB88-BBB4A6E279F9}"/>
              </a:ext>
            </a:extLst>
          </p:cNvPr>
          <p:cNvCxnSpPr>
            <a:cxnSpLocks/>
            <a:stCxn id="4" idx="1"/>
          </p:cNvCxnSpPr>
          <p:nvPr/>
        </p:nvCxnSpPr>
        <p:spPr>
          <a:xfrm flipH="1">
            <a:off x="6101441" y="2449957"/>
            <a:ext cx="110576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 name="テキスト ボックス 1">
            <a:extLst>
              <a:ext uri="{FF2B5EF4-FFF2-40B4-BE49-F238E27FC236}">
                <a16:creationId xmlns:a16="http://schemas.microsoft.com/office/drawing/2014/main" id="{57A61880-2FFA-47F7-9744-14928028F558}"/>
              </a:ext>
            </a:extLst>
          </p:cNvPr>
          <p:cNvSpPr txBox="1"/>
          <p:nvPr/>
        </p:nvSpPr>
        <p:spPr>
          <a:xfrm>
            <a:off x="6979769" y="3848199"/>
            <a:ext cx="180049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農業委員会の決定日</a:t>
            </a:r>
          </a:p>
        </p:txBody>
      </p:sp>
      <p:cxnSp>
        <p:nvCxnSpPr>
          <p:cNvPr id="25" name="直線矢印コネクタ 24">
            <a:extLst>
              <a:ext uri="{FF2B5EF4-FFF2-40B4-BE49-F238E27FC236}">
                <a16:creationId xmlns:a16="http://schemas.microsoft.com/office/drawing/2014/main" id="{4D85BFD3-42FA-48D9-9730-38AF60291E39}"/>
              </a:ext>
            </a:extLst>
          </p:cNvPr>
          <p:cNvCxnSpPr>
            <a:cxnSpLocks/>
            <a:stCxn id="2" idx="1"/>
          </p:cNvCxnSpPr>
          <p:nvPr/>
        </p:nvCxnSpPr>
        <p:spPr>
          <a:xfrm flipH="1">
            <a:off x="6232166" y="4002088"/>
            <a:ext cx="74760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コンテンツ プレースホルダー 2">
            <a:extLst>
              <a:ext uri="{FF2B5EF4-FFF2-40B4-BE49-F238E27FC236}">
                <a16:creationId xmlns:a16="http://schemas.microsoft.com/office/drawing/2014/main" id="{74475EEC-D34C-4BF3-B25D-6019B65AA518}"/>
              </a:ext>
            </a:extLst>
          </p:cNvPr>
          <p:cNvSpPr txBox="1">
            <a:spLocks/>
          </p:cNvSpPr>
          <p:nvPr/>
        </p:nvSpPr>
        <p:spPr>
          <a:xfrm>
            <a:off x="335360" y="4564788"/>
            <a:ext cx="5616624" cy="3043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2" pitchFamily="18" charset="2"/>
              <a:buNone/>
              <a:tabLst/>
              <a:defRPr/>
            </a:pP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反映後の</a:t>
            </a: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台帳管理</a:t>
            </a: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土地データ</a:t>
            </a: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貸借</a:t>
            </a: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の入力状況</a:t>
            </a:r>
            <a:endPar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pSp>
        <p:nvGrpSpPr>
          <p:cNvPr id="8" name="グループ化 7">
            <a:extLst>
              <a:ext uri="{FF2B5EF4-FFF2-40B4-BE49-F238E27FC236}">
                <a16:creationId xmlns:a16="http://schemas.microsoft.com/office/drawing/2014/main" id="{7960039E-BD94-419F-AB71-11D446476DBE}"/>
              </a:ext>
            </a:extLst>
          </p:cNvPr>
          <p:cNvGrpSpPr/>
          <p:nvPr/>
        </p:nvGrpSpPr>
        <p:grpSpPr>
          <a:xfrm>
            <a:off x="335360" y="4891452"/>
            <a:ext cx="7968208" cy="1849916"/>
            <a:chOff x="335360" y="4891452"/>
            <a:chExt cx="7968208" cy="1849916"/>
          </a:xfrm>
        </p:grpSpPr>
        <p:pic>
          <p:nvPicPr>
            <p:cNvPr id="3" name="図 2">
              <a:extLst>
                <a:ext uri="{FF2B5EF4-FFF2-40B4-BE49-F238E27FC236}">
                  <a16:creationId xmlns:a16="http://schemas.microsoft.com/office/drawing/2014/main" id="{FEEE9B58-C1E8-478C-8212-71CF524CA14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35360" y="4891452"/>
              <a:ext cx="7968208" cy="1849916"/>
            </a:xfrm>
            <a:prstGeom prst="rect">
              <a:avLst/>
            </a:prstGeom>
          </p:spPr>
        </p:pic>
        <p:sp>
          <p:nvSpPr>
            <p:cNvPr id="5" name="四角形: 角を丸くする 4">
              <a:extLst>
                <a:ext uri="{FF2B5EF4-FFF2-40B4-BE49-F238E27FC236}">
                  <a16:creationId xmlns:a16="http://schemas.microsoft.com/office/drawing/2014/main" id="{59E0EF83-07A4-4BEF-92A4-38EAAD2CC556}"/>
                </a:ext>
              </a:extLst>
            </p:cNvPr>
            <p:cNvSpPr/>
            <p:nvPr/>
          </p:nvSpPr>
          <p:spPr>
            <a:xfrm>
              <a:off x="407368" y="5805264"/>
              <a:ext cx="7612811" cy="31165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 name="四角形: 角を丸くする 12">
              <a:extLst>
                <a:ext uri="{FF2B5EF4-FFF2-40B4-BE49-F238E27FC236}">
                  <a16:creationId xmlns:a16="http://schemas.microsoft.com/office/drawing/2014/main" id="{5F76A0BD-B8BF-42AB-9AD8-A2F7231F76C0}"/>
                </a:ext>
              </a:extLst>
            </p:cNvPr>
            <p:cNvSpPr/>
            <p:nvPr/>
          </p:nvSpPr>
          <p:spPr>
            <a:xfrm>
              <a:off x="407369" y="6139810"/>
              <a:ext cx="5688632" cy="31165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Tree>
    <p:extLst>
      <p:ext uri="{BB962C8B-B14F-4D97-AF65-F5344CB8AC3E}">
        <p14:creationId xmlns:p14="http://schemas.microsoft.com/office/powerpoint/2010/main" val="4940201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898B4F8-8951-40FE-BDFF-253B1CE17A33}"/>
              </a:ext>
            </a:extLst>
          </p:cNvPr>
          <p:cNvSpPr>
            <a:spLocks noGrp="1"/>
          </p:cNvSpPr>
          <p:nvPr>
            <p:ph type="title"/>
          </p:nvPr>
        </p:nvSpPr>
        <p:spPr/>
        <p:txBody>
          <a:bodyPr/>
          <a:lstStyle/>
          <a:p>
            <a:r>
              <a:rPr lang="en-US" altLang="ja-JP" dirty="0"/>
              <a:t>3-4-8</a:t>
            </a:r>
            <a:r>
              <a:rPr lang="ja-JP" altLang="en-US" dirty="0"/>
              <a:t>．農地中間管理機構を介した転貸の手続き</a:t>
            </a:r>
            <a:r>
              <a:rPr lang="en-US" altLang="ja-JP" dirty="0"/>
              <a:t>(2/2)</a:t>
            </a:r>
            <a:endParaRPr lang="ja-JP" altLang="en-US" dirty="0"/>
          </a:p>
        </p:txBody>
      </p:sp>
      <p:sp>
        <p:nvSpPr>
          <p:cNvPr id="26" name="コンテンツ プレースホルダー 2">
            <a:extLst>
              <a:ext uri="{FF2B5EF4-FFF2-40B4-BE49-F238E27FC236}">
                <a16:creationId xmlns:a16="http://schemas.microsoft.com/office/drawing/2014/main" id="{46E8BD2A-5C6B-4DF5-AE92-4643A22A65C7}"/>
              </a:ext>
            </a:extLst>
          </p:cNvPr>
          <p:cNvSpPr txBox="1">
            <a:spLocks/>
          </p:cNvSpPr>
          <p:nvPr/>
        </p:nvSpPr>
        <p:spPr>
          <a:xfrm>
            <a:off x="236684" y="640581"/>
            <a:ext cx="11828824" cy="8084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2" pitchFamily="18" charset="2"/>
              <a:buNone/>
              <a:tabLst/>
              <a:defRPr/>
            </a:pP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機構から受け手への利用配分計画の公告（農地中間管理事業法第</a:t>
            </a: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18</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条第</a:t>
            </a: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7</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項））の結果を反映するための入力項目</a:t>
            </a:r>
            <a:endPar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25" name="表 67">
            <a:extLst>
              <a:ext uri="{FF2B5EF4-FFF2-40B4-BE49-F238E27FC236}">
                <a16:creationId xmlns:a16="http://schemas.microsoft.com/office/drawing/2014/main" id="{BBB8BEFA-5F99-450D-B1E4-03D5F7B9525E}"/>
              </a:ext>
            </a:extLst>
          </p:cNvPr>
          <p:cNvGraphicFramePr>
            <a:graphicFrameLocks noGrp="1"/>
          </p:cNvGraphicFramePr>
          <p:nvPr/>
        </p:nvGraphicFramePr>
        <p:xfrm>
          <a:off x="110846" y="1276152"/>
          <a:ext cx="5672437" cy="2133600"/>
        </p:xfrm>
        <a:graphic>
          <a:graphicData uri="http://schemas.openxmlformats.org/drawingml/2006/table">
            <a:tbl>
              <a:tblPr firstRow="1" bandRow="1">
                <a:tableStyleId>{5940675A-B579-460E-94D1-54222C63F5DA}</a:tableStyleId>
              </a:tblPr>
              <a:tblGrid>
                <a:gridCol w="471367">
                  <a:extLst>
                    <a:ext uri="{9D8B030D-6E8A-4147-A177-3AD203B41FA5}">
                      <a16:colId xmlns:a16="http://schemas.microsoft.com/office/drawing/2014/main" val="2183983636"/>
                    </a:ext>
                  </a:extLst>
                </a:gridCol>
                <a:gridCol w="2729213">
                  <a:extLst>
                    <a:ext uri="{9D8B030D-6E8A-4147-A177-3AD203B41FA5}">
                      <a16:colId xmlns:a16="http://schemas.microsoft.com/office/drawing/2014/main" val="2738005574"/>
                    </a:ext>
                  </a:extLst>
                </a:gridCol>
                <a:gridCol w="2471857">
                  <a:extLst>
                    <a:ext uri="{9D8B030D-6E8A-4147-A177-3AD203B41FA5}">
                      <a16:colId xmlns:a16="http://schemas.microsoft.com/office/drawing/2014/main" val="2387699029"/>
                    </a:ext>
                  </a:extLst>
                </a:gridCol>
              </a:tblGrid>
              <a:tr h="303021">
                <a:tc gridSpan="2">
                  <a:txBody>
                    <a:bodyPr/>
                    <a:lstStyle/>
                    <a:p>
                      <a:pPr algn="ctr"/>
                      <a:r>
                        <a:rPr kumimoji="1" lang="ja-JP" altLang="en-US" sz="1400" dirty="0"/>
                        <a:t>列</a:t>
                      </a:r>
                    </a:p>
                  </a:txBody>
                  <a:tcPr>
                    <a:solidFill>
                      <a:schemeClr val="bg1"/>
                    </a:solidFill>
                  </a:tcPr>
                </a:tc>
                <a:tc hMerge="1">
                  <a:txBody>
                    <a:bodyPr/>
                    <a:lstStyle/>
                    <a:p>
                      <a:endParaRPr kumimoji="1" lang="ja-JP" altLang="en-US" dirty="0"/>
                    </a:p>
                  </a:txBody>
                  <a:tcPr/>
                </a:tc>
                <a:tc>
                  <a:txBody>
                    <a:bodyPr/>
                    <a:lstStyle/>
                    <a:p>
                      <a:pPr algn="ctr"/>
                      <a:r>
                        <a:rPr kumimoji="1" lang="ja-JP" altLang="en-US" sz="1400" dirty="0"/>
                        <a:t>入力内容</a:t>
                      </a:r>
                    </a:p>
                  </a:txBody>
                  <a:tcPr>
                    <a:solidFill>
                      <a:schemeClr val="bg1"/>
                    </a:solidFill>
                  </a:tcPr>
                </a:tc>
                <a:extLst>
                  <a:ext uri="{0D108BD9-81ED-4DB2-BD59-A6C34878D82A}">
                    <a16:rowId xmlns:a16="http://schemas.microsoft.com/office/drawing/2014/main" val="728728308"/>
                  </a:ext>
                </a:extLst>
              </a:tr>
              <a:tr h="221695">
                <a:tc>
                  <a:txBody>
                    <a:bodyPr/>
                    <a:lstStyle/>
                    <a:p>
                      <a:pPr algn="ctr"/>
                      <a:r>
                        <a:rPr kumimoji="1" lang="en-US" altLang="ja-JP" sz="1400" dirty="0"/>
                        <a:t>BN</a:t>
                      </a:r>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sz="1400" dirty="0"/>
                        <a:t>貸付借受人コード</a:t>
                      </a:r>
                    </a:p>
                  </a:txBody>
                  <a:tcPr>
                    <a:lnL w="12700" cap="flat" cmpd="sng" algn="ctr">
                      <a:solidFill>
                        <a:schemeClr val="tx1"/>
                      </a:solidFill>
                      <a:prstDash val="dot"/>
                      <a:round/>
                      <a:headEnd type="none" w="med" len="med"/>
                      <a:tailEnd type="none" w="med" len="med"/>
                    </a:lnL>
                    <a:solidFill>
                      <a:schemeClr val="bg1"/>
                    </a:solidFill>
                  </a:tcPr>
                </a:tc>
                <a:tc>
                  <a:txBody>
                    <a:bodyPr/>
                    <a:lstStyle/>
                    <a:p>
                      <a:pPr algn="ctr"/>
                      <a:r>
                        <a:rPr kumimoji="1" lang="ja-JP" altLang="en-US" sz="1400" dirty="0"/>
                        <a:t>世帯員番号を入力</a:t>
                      </a:r>
                    </a:p>
                  </a:txBody>
                  <a:tcPr>
                    <a:solidFill>
                      <a:schemeClr val="bg1"/>
                    </a:solidFill>
                  </a:tcPr>
                </a:tc>
                <a:extLst>
                  <a:ext uri="{0D108BD9-81ED-4DB2-BD59-A6C34878D82A}">
                    <a16:rowId xmlns:a16="http://schemas.microsoft.com/office/drawing/2014/main" val="3860848288"/>
                  </a:ext>
                </a:extLst>
              </a:tr>
              <a:tr h="221695">
                <a:tc>
                  <a:txBody>
                    <a:bodyPr/>
                    <a:lstStyle/>
                    <a:p>
                      <a:pPr algn="ctr"/>
                      <a:r>
                        <a:rPr kumimoji="1" lang="en-US" altLang="ja-JP" sz="1400" dirty="0"/>
                        <a:t>BP</a:t>
                      </a:r>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sz="1400" dirty="0"/>
                        <a:t>貸付適用法コード</a:t>
                      </a:r>
                    </a:p>
                  </a:txBody>
                  <a:tcPr>
                    <a:lnL w="12700" cap="flat" cmpd="sng" algn="ctr">
                      <a:solidFill>
                        <a:schemeClr val="tx1"/>
                      </a:solidFill>
                      <a:prstDash val="dot"/>
                      <a:round/>
                      <a:headEnd type="none" w="med" len="med"/>
                      <a:tailEnd type="none" w="med" len="med"/>
                    </a:lnL>
                    <a:solidFill>
                      <a:schemeClr val="bg1"/>
                    </a:solidFill>
                  </a:tcPr>
                </a:tc>
                <a:tc>
                  <a:txBody>
                    <a:bodyPr/>
                    <a:lstStyle/>
                    <a:p>
                      <a:pPr algn="ctr"/>
                      <a:r>
                        <a:rPr kumimoji="1" lang="en-US" altLang="ja-JP" sz="1400" dirty="0"/>
                        <a:t>6</a:t>
                      </a:r>
                      <a:r>
                        <a:rPr kumimoji="1" lang="ja-JP" altLang="en-US" sz="1400" dirty="0"/>
                        <a:t>（機構法）</a:t>
                      </a:r>
                    </a:p>
                  </a:txBody>
                  <a:tcPr>
                    <a:solidFill>
                      <a:schemeClr val="bg1"/>
                    </a:solidFill>
                  </a:tcPr>
                </a:tc>
                <a:extLst>
                  <a:ext uri="{0D108BD9-81ED-4DB2-BD59-A6C34878D82A}">
                    <a16:rowId xmlns:a16="http://schemas.microsoft.com/office/drawing/2014/main" val="2633671136"/>
                  </a:ext>
                </a:extLst>
              </a:tr>
              <a:tr h="221695">
                <a:tc>
                  <a:txBody>
                    <a:bodyPr/>
                    <a:lstStyle/>
                    <a:p>
                      <a:pPr algn="ctr"/>
                      <a:r>
                        <a:rPr kumimoji="1" lang="en-US" altLang="ja-JP" sz="1400" dirty="0"/>
                        <a:t>BR</a:t>
                      </a:r>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sz="1400" dirty="0"/>
                        <a:t>貸付形態（権利の種類）コード</a:t>
                      </a:r>
                    </a:p>
                  </a:txBody>
                  <a:tcPr>
                    <a:lnL w="12700" cap="flat" cmpd="sng" algn="ctr">
                      <a:solidFill>
                        <a:schemeClr val="tx1"/>
                      </a:solidFill>
                      <a:prstDash val="dot"/>
                      <a:round/>
                      <a:headEnd type="none" w="med" len="med"/>
                      <a:tailEnd type="none" w="med" len="med"/>
                    </a:lnL>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4</a:t>
                      </a:r>
                      <a:r>
                        <a:rPr kumimoji="1" lang="ja-JP" altLang="en-US" sz="1400" dirty="0"/>
                        <a:t>または</a:t>
                      </a:r>
                      <a:r>
                        <a:rPr kumimoji="1" lang="en-US" altLang="ja-JP" sz="1400" dirty="0"/>
                        <a:t>5</a:t>
                      </a:r>
                      <a:endParaRPr kumimoji="1" lang="ja-JP" altLang="en-US" sz="1400" dirty="0"/>
                    </a:p>
                  </a:txBody>
                  <a:tcPr>
                    <a:solidFill>
                      <a:schemeClr val="bg1"/>
                    </a:solidFill>
                  </a:tcPr>
                </a:tc>
                <a:extLst>
                  <a:ext uri="{0D108BD9-81ED-4DB2-BD59-A6C34878D82A}">
                    <a16:rowId xmlns:a16="http://schemas.microsoft.com/office/drawing/2014/main" val="3770282739"/>
                  </a:ext>
                </a:extLst>
              </a:tr>
              <a:tr h="221695">
                <a:tc>
                  <a:txBody>
                    <a:bodyPr/>
                    <a:lstStyle/>
                    <a:p>
                      <a:pPr algn="ctr"/>
                      <a:r>
                        <a:rPr kumimoji="1" lang="en-US" altLang="ja-JP" sz="1400" dirty="0">
                          <a:solidFill>
                            <a:schemeClr val="tx1"/>
                          </a:solidFill>
                        </a:rPr>
                        <a:t>BT</a:t>
                      </a:r>
                      <a:endParaRPr kumimoji="1" lang="ja-JP" alt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sz="1400" dirty="0">
                          <a:solidFill>
                            <a:schemeClr val="tx1"/>
                          </a:solidFill>
                        </a:rPr>
                        <a:t>貸付開始</a:t>
                      </a:r>
                      <a:r>
                        <a:rPr kumimoji="1" lang="en-US" altLang="ja-JP" sz="1400" dirty="0">
                          <a:solidFill>
                            <a:schemeClr val="tx1"/>
                          </a:solidFill>
                        </a:rPr>
                        <a:t>YMD</a:t>
                      </a:r>
                      <a:r>
                        <a:rPr kumimoji="1" lang="ja-JP" altLang="en-US" sz="1400" dirty="0">
                          <a:solidFill>
                            <a:schemeClr val="tx1"/>
                          </a:solidFill>
                        </a:rPr>
                        <a:t>（始期年月日）</a:t>
                      </a:r>
                    </a:p>
                  </a:txBody>
                  <a:tcPr>
                    <a:lnL w="12700" cap="flat" cmpd="sng" algn="ctr">
                      <a:solidFill>
                        <a:schemeClr val="tx1"/>
                      </a:solidFill>
                      <a:prstDash val="dot"/>
                      <a:round/>
                      <a:headEnd type="none" w="med" len="med"/>
                      <a:tailEnd type="none" w="med" len="med"/>
                    </a:lnL>
                    <a:solidFill>
                      <a:schemeClr val="bg1"/>
                    </a:solidFill>
                  </a:tcPr>
                </a:tc>
                <a:tc>
                  <a:txBody>
                    <a:bodyPr/>
                    <a:lstStyle/>
                    <a:p>
                      <a:pPr algn="ctr"/>
                      <a:r>
                        <a:rPr kumimoji="1" lang="en-US" altLang="ja-JP" sz="1400" dirty="0" err="1">
                          <a:solidFill>
                            <a:schemeClr val="tx1"/>
                          </a:solidFill>
                        </a:rPr>
                        <a:t>yyyy</a:t>
                      </a:r>
                      <a:r>
                        <a:rPr kumimoji="1" lang="en-US" altLang="ja-JP" sz="1400" dirty="0">
                          <a:solidFill>
                            <a:schemeClr val="tx1"/>
                          </a:solidFill>
                        </a:rPr>
                        <a:t>/MM/dd</a:t>
                      </a:r>
                      <a:r>
                        <a:rPr kumimoji="1" lang="ja-JP" altLang="en-US" sz="1400" dirty="0">
                          <a:solidFill>
                            <a:schemeClr val="tx1"/>
                          </a:solidFill>
                        </a:rPr>
                        <a:t>（半角入力）</a:t>
                      </a:r>
                    </a:p>
                  </a:txBody>
                  <a:tcPr>
                    <a:solidFill>
                      <a:schemeClr val="bg1"/>
                    </a:solidFill>
                  </a:tcPr>
                </a:tc>
                <a:extLst>
                  <a:ext uri="{0D108BD9-81ED-4DB2-BD59-A6C34878D82A}">
                    <a16:rowId xmlns:a16="http://schemas.microsoft.com/office/drawing/2014/main" val="1315759804"/>
                  </a:ext>
                </a:extLst>
              </a:tr>
              <a:tr h="221695">
                <a:tc>
                  <a:txBody>
                    <a:bodyPr/>
                    <a:lstStyle/>
                    <a:p>
                      <a:pPr algn="ctr"/>
                      <a:r>
                        <a:rPr kumimoji="1" lang="en-US" altLang="ja-JP" sz="1400" dirty="0">
                          <a:solidFill>
                            <a:schemeClr val="tx1"/>
                          </a:solidFill>
                        </a:rPr>
                        <a:t>BU</a:t>
                      </a:r>
                      <a:endParaRPr kumimoji="1" lang="ja-JP" alt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sz="1400" dirty="0">
                          <a:solidFill>
                            <a:schemeClr val="tx1"/>
                          </a:solidFill>
                        </a:rPr>
                        <a:t>貸付終了</a:t>
                      </a:r>
                      <a:r>
                        <a:rPr kumimoji="1" lang="en-US" altLang="ja-JP" sz="1400" dirty="0">
                          <a:solidFill>
                            <a:schemeClr val="tx1"/>
                          </a:solidFill>
                        </a:rPr>
                        <a:t>YMD</a:t>
                      </a:r>
                      <a:r>
                        <a:rPr kumimoji="1" lang="ja-JP" altLang="en-US" sz="1400" dirty="0">
                          <a:solidFill>
                            <a:schemeClr val="tx1"/>
                          </a:solidFill>
                        </a:rPr>
                        <a:t>（終期年月日）</a:t>
                      </a:r>
                    </a:p>
                  </a:txBody>
                  <a:tcPr>
                    <a:lnL w="12700" cap="flat" cmpd="sng" algn="ctr">
                      <a:solidFill>
                        <a:schemeClr val="tx1"/>
                      </a:solidFill>
                      <a:prstDash val="dot"/>
                      <a:round/>
                      <a:headEnd type="none" w="med" len="med"/>
                      <a:tailEnd type="none" w="med" len="med"/>
                    </a:lnL>
                    <a:solidFill>
                      <a:schemeClr val="bg1"/>
                    </a:solidFill>
                  </a:tcPr>
                </a:tc>
                <a:tc>
                  <a:txBody>
                    <a:bodyPr/>
                    <a:lstStyle/>
                    <a:p>
                      <a:pPr algn="ctr"/>
                      <a:r>
                        <a:rPr kumimoji="1" lang="en-US" altLang="ja-JP" sz="1400" dirty="0" err="1">
                          <a:solidFill>
                            <a:schemeClr val="tx1"/>
                          </a:solidFill>
                        </a:rPr>
                        <a:t>yyyy</a:t>
                      </a:r>
                      <a:r>
                        <a:rPr kumimoji="1" lang="en-US" altLang="ja-JP" sz="1400" dirty="0">
                          <a:solidFill>
                            <a:schemeClr val="tx1"/>
                          </a:solidFill>
                        </a:rPr>
                        <a:t>/MM/dd</a:t>
                      </a:r>
                      <a:r>
                        <a:rPr kumimoji="1" lang="ja-JP" altLang="en-US" sz="1400" dirty="0">
                          <a:solidFill>
                            <a:schemeClr val="tx1"/>
                          </a:solidFill>
                        </a:rPr>
                        <a:t>（半角入力）</a:t>
                      </a:r>
                    </a:p>
                  </a:txBody>
                  <a:tcPr>
                    <a:solidFill>
                      <a:schemeClr val="bg1"/>
                    </a:solidFill>
                  </a:tcPr>
                </a:tc>
                <a:extLst>
                  <a:ext uri="{0D108BD9-81ED-4DB2-BD59-A6C34878D82A}">
                    <a16:rowId xmlns:a16="http://schemas.microsoft.com/office/drawing/2014/main" val="3248353263"/>
                  </a:ext>
                </a:extLst>
              </a:tr>
              <a:tr h="221695">
                <a:tc>
                  <a:txBody>
                    <a:bodyPr/>
                    <a:lstStyle/>
                    <a:p>
                      <a:pPr algn="ctr"/>
                      <a:r>
                        <a:rPr kumimoji="1" lang="en-US" altLang="ja-JP" sz="1400" dirty="0">
                          <a:solidFill>
                            <a:schemeClr val="tx1"/>
                          </a:solidFill>
                        </a:rPr>
                        <a:t>BY</a:t>
                      </a:r>
                      <a:endParaRPr kumimoji="1" lang="ja-JP" altLang="en-US" sz="1400" dirty="0">
                        <a:solidFill>
                          <a:schemeClr val="tx1"/>
                        </a:solidFill>
                      </a:endParaRPr>
                    </a:p>
                  </a:txBody>
                  <a:tcPr>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sz="1400" dirty="0">
                          <a:solidFill>
                            <a:schemeClr val="tx1"/>
                          </a:solidFill>
                        </a:rPr>
                        <a:t>賃借料</a:t>
                      </a:r>
                    </a:p>
                  </a:txBody>
                  <a:tcPr>
                    <a:lnL w="12700" cap="flat" cmpd="sng" algn="ctr">
                      <a:solidFill>
                        <a:schemeClr val="tx1"/>
                      </a:solidFill>
                      <a:prstDash val="dot"/>
                      <a:round/>
                      <a:headEnd type="none" w="med" len="med"/>
                      <a:tailEnd type="none" w="med" len="med"/>
                    </a:lnL>
                    <a:solidFill>
                      <a:schemeClr val="bg1"/>
                    </a:solidFill>
                  </a:tcPr>
                </a:tc>
                <a:tc>
                  <a:txBody>
                    <a:bodyPr/>
                    <a:lstStyle/>
                    <a:p>
                      <a:pPr algn="ctr"/>
                      <a:r>
                        <a:rPr kumimoji="1" lang="ja-JP" altLang="en-US" sz="1400" dirty="0">
                          <a:solidFill>
                            <a:schemeClr val="tx1"/>
                          </a:solidFill>
                        </a:rPr>
                        <a:t>半角入力</a:t>
                      </a:r>
                    </a:p>
                  </a:txBody>
                  <a:tcPr>
                    <a:solidFill>
                      <a:schemeClr val="bg1"/>
                    </a:solidFill>
                  </a:tcPr>
                </a:tc>
                <a:extLst>
                  <a:ext uri="{0D108BD9-81ED-4DB2-BD59-A6C34878D82A}">
                    <a16:rowId xmlns:a16="http://schemas.microsoft.com/office/drawing/2014/main" val="561456580"/>
                  </a:ext>
                </a:extLst>
              </a:tr>
            </a:tbl>
          </a:graphicData>
        </a:graphic>
      </p:graphicFrame>
      <p:sp>
        <p:nvSpPr>
          <p:cNvPr id="2" name="右中かっこ 1">
            <a:extLst>
              <a:ext uri="{FF2B5EF4-FFF2-40B4-BE49-F238E27FC236}">
                <a16:creationId xmlns:a16="http://schemas.microsoft.com/office/drawing/2014/main" id="{8BAB27B4-16FE-4DB5-8573-C12955C10FC4}"/>
              </a:ext>
            </a:extLst>
          </p:cNvPr>
          <p:cNvSpPr/>
          <p:nvPr/>
        </p:nvSpPr>
        <p:spPr>
          <a:xfrm>
            <a:off x="11633811" y="1601332"/>
            <a:ext cx="296732" cy="2144404"/>
          </a:xfrm>
          <a:prstGeom prst="rightBrace">
            <a:avLst>
              <a:gd name="adj1" fmla="val 8333"/>
              <a:gd name="adj2" fmla="val 53105"/>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pic>
        <p:nvPicPr>
          <p:cNvPr id="33" name="図 32">
            <a:extLst>
              <a:ext uri="{FF2B5EF4-FFF2-40B4-BE49-F238E27FC236}">
                <a16:creationId xmlns:a16="http://schemas.microsoft.com/office/drawing/2014/main" id="{AC503A46-CDB4-4FAC-9185-C7447149481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172227" y="3886041"/>
            <a:ext cx="1563381" cy="579098"/>
          </a:xfrm>
          <a:prstGeom prst="rect">
            <a:avLst/>
          </a:prstGeom>
          <a:ln>
            <a:solidFill>
              <a:schemeClr val="tx1"/>
            </a:solidFill>
          </a:ln>
        </p:spPr>
      </p:pic>
      <p:cxnSp>
        <p:nvCxnSpPr>
          <p:cNvPr id="34" name="直線矢印コネクタ 33">
            <a:extLst>
              <a:ext uri="{FF2B5EF4-FFF2-40B4-BE49-F238E27FC236}">
                <a16:creationId xmlns:a16="http://schemas.microsoft.com/office/drawing/2014/main" id="{984FE141-208B-452E-9670-E6704A17C497}"/>
              </a:ext>
            </a:extLst>
          </p:cNvPr>
          <p:cNvCxnSpPr>
            <a:cxnSpLocks/>
            <a:stCxn id="33" idx="0"/>
          </p:cNvCxnSpPr>
          <p:nvPr/>
        </p:nvCxnSpPr>
        <p:spPr>
          <a:xfrm flipH="1" flipV="1">
            <a:off x="4581332" y="2420888"/>
            <a:ext cx="372586" cy="14651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5" name="テキスト ボックス 34">
            <a:extLst>
              <a:ext uri="{FF2B5EF4-FFF2-40B4-BE49-F238E27FC236}">
                <a16:creationId xmlns:a16="http://schemas.microsoft.com/office/drawing/2014/main" id="{988EE210-B3DE-4B27-9B7D-54A7A2E60946}"/>
              </a:ext>
            </a:extLst>
          </p:cNvPr>
          <p:cNvSpPr txBox="1"/>
          <p:nvPr/>
        </p:nvSpPr>
        <p:spPr>
          <a:xfrm>
            <a:off x="7116895" y="4513797"/>
            <a:ext cx="143938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知事の認可日</a:t>
            </a:r>
          </a:p>
        </p:txBody>
      </p:sp>
      <p:sp>
        <p:nvSpPr>
          <p:cNvPr id="27" name="コンテンツ プレースホルダー 2">
            <a:extLst>
              <a:ext uri="{FF2B5EF4-FFF2-40B4-BE49-F238E27FC236}">
                <a16:creationId xmlns:a16="http://schemas.microsoft.com/office/drawing/2014/main" id="{37AA9195-C6AE-4EC0-9BA0-961DF65A881B}"/>
              </a:ext>
            </a:extLst>
          </p:cNvPr>
          <p:cNvSpPr txBox="1">
            <a:spLocks/>
          </p:cNvSpPr>
          <p:nvPr/>
        </p:nvSpPr>
        <p:spPr>
          <a:xfrm>
            <a:off x="141370" y="4815625"/>
            <a:ext cx="5616624" cy="3043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2" pitchFamily="18" charset="2"/>
              <a:buNone/>
              <a:tabLst/>
              <a:defRPr/>
            </a:pP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反映後の</a:t>
            </a: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台帳管理</a:t>
            </a: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土地データ</a:t>
            </a: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貸借</a:t>
            </a: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の入力状況</a:t>
            </a:r>
            <a:endPar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28" name="表 67">
            <a:extLst>
              <a:ext uri="{FF2B5EF4-FFF2-40B4-BE49-F238E27FC236}">
                <a16:creationId xmlns:a16="http://schemas.microsoft.com/office/drawing/2014/main" id="{51A9C796-1126-49BB-BF83-68BA9BB838F3}"/>
              </a:ext>
            </a:extLst>
          </p:cNvPr>
          <p:cNvGraphicFramePr>
            <a:graphicFrameLocks noGrp="1"/>
          </p:cNvGraphicFramePr>
          <p:nvPr/>
        </p:nvGraphicFramePr>
        <p:xfrm>
          <a:off x="5939064" y="1276152"/>
          <a:ext cx="5694747" cy="2781825"/>
        </p:xfrm>
        <a:graphic>
          <a:graphicData uri="http://schemas.openxmlformats.org/drawingml/2006/table">
            <a:tbl>
              <a:tblPr firstRow="1" bandRow="1">
                <a:tableStyleId>{5940675A-B579-460E-94D1-54222C63F5DA}</a:tableStyleId>
              </a:tblPr>
              <a:tblGrid>
                <a:gridCol w="487154">
                  <a:extLst>
                    <a:ext uri="{9D8B030D-6E8A-4147-A177-3AD203B41FA5}">
                      <a16:colId xmlns:a16="http://schemas.microsoft.com/office/drawing/2014/main" val="2183983636"/>
                    </a:ext>
                  </a:extLst>
                </a:gridCol>
                <a:gridCol w="2765234">
                  <a:extLst>
                    <a:ext uri="{9D8B030D-6E8A-4147-A177-3AD203B41FA5}">
                      <a16:colId xmlns:a16="http://schemas.microsoft.com/office/drawing/2014/main" val="2738005574"/>
                    </a:ext>
                  </a:extLst>
                </a:gridCol>
                <a:gridCol w="2442359">
                  <a:extLst>
                    <a:ext uri="{9D8B030D-6E8A-4147-A177-3AD203B41FA5}">
                      <a16:colId xmlns:a16="http://schemas.microsoft.com/office/drawing/2014/main" val="2387699029"/>
                    </a:ext>
                  </a:extLst>
                </a:gridCol>
              </a:tblGrid>
              <a:tr h="343425">
                <a:tc gridSpan="2">
                  <a:txBody>
                    <a:bodyPr/>
                    <a:lstStyle/>
                    <a:p>
                      <a:pPr algn="ctr"/>
                      <a:r>
                        <a:rPr kumimoji="1" lang="ja-JP" altLang="en-US" sz="1400" dirty="0"/>
                        <a:t>列</a:t>
                      </a:r>
                    </a:p>
                  </a:txBody>
                  <a:tcPr>
                    <a:solidFill>
                      <a:schemeClr val="bg1"/>
                    </a:solidFill>
                  </a:tcPr>
                </a:tc>
                <a:tc hMerge="1">
                  <a:txBody>
                    <a:bodyPr/>
                    <a:lstStyle/>
                    <a:p>
                      <a:endParaRPr kumimoji="1" lang="ja-JP" altLang="en-US" dirty="0"/>
                    </a:p>
                  </a:txBody>
                  <a:tcPr/>
                </a:tc>
                <a:tc>
                  <a:txBody>
                    <a:bodyPr/>
                    <a:lstStyle/>
                    <a:p>
                      <a:pPr algn="ctr"/>
                      <a:r>
                        <a:rPr kumimoji="1" lang="ja-JP" altLang="en-US" sz="1400" dirty="0"/>
                        <a:t>入力内容</a:t>
                      </a:r>
                    </a:p>
                  </a:txBody>
                  <a:tcPr>
                    <a:solidFill>
                      <a:schemeClr val="bg1"/>
                    </a:solidFill>
                  </a:tcPr>
                </a:tc>
                <a:extLst>
                  <a:ext uri="{0D108BD9-81ED-4DB2-BD59-A6C34878D82A}">
                    <a16:rowId xmlns:a16="http://schemas.microsoft.com/office/drawing/2014/main" val="728728308"/>
                  </a:ext>
                </a:extLst>
              </a:tr>
              <a:tr h="264307">
                <a:tc>
                  <a:txBody>
                    <a:bodyPr/>
                    <a:lstStyle/>
                    <a:p>
                      <a:pPr algn="ctr"/>
                      <a:r>
                        <a:rPr kumimoji="1" lang="en-US" altLang="ja-JP" sz="1400" dirty="0">
                          <a:solidFill>
                            <a:schemeClr val="tx1"/>
                          </a:solidFill>
                        </a:rPr>
                        <a:t>CB</a:t>
                      </a:r>
                      <a:endParaRPr kumimoji="1" lang="ja-JP" alt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solidFill>
                      <a:schemeClr val="bg1">
                        <a:lumMod val="75000"/>
                      </a:schemeClr>
                    </a:solidFill>
                  </a:tcPr>
                </a:tc>
                <a:tc>
                  <a:txBody>
                    <a:bodyPr/>
                    <a:lstStyle/>
                    <a:p>
                      <a:r>
                        <a:rPr kumimoji="1" lang="ja-JP" altLang="en-US" sz="1400" dirty="0">
                          <a:solidFill>
                            <a:schemeClr val="tx1"/>
                          </a:solidFill>
                        </a:rPr>
                        <a:t>転貸借受人コード</a:t>
                      </a:r>
                    </a:p>
                  </a:txBody>
                  <a:tcPr>
                    <a:lnL w="12700" cap="flat" cmpd="sng" algn="ctr">
                      <a:solidFill>
                        <a:schemeClr val="tx1"/>
                      </a:solidFill>
                      <a:prstDash val="dot"/>
                      <a:round/>
                      <a:headEnd type="none" w="med" len="med"/>
                      <a:tailEnd type="none" w="med" len="med"/>
                    </a:lnL>
                    <a:solidFill>
                      <a:schemeClr val="bg1">
                        <a:lumMod val="75000"/>
                      </a:schemeClr>
                    </a:solidFill>
                  </a:tcPr>
                </a:tc>
                <a:tc>
                  <a:txBody>
                    <a:bodyPr/>
                    <a:lstStyle/>
                    <a:p>
                      <a:pPr algn="ctr"/>
                      <a:r>
                        <a:rPr kumimoji="1" lang="ja-JP" altLang="en-US" sz="1400" dirty="0">
                          <a:solidFill>
                            <a:schemeClr val="tx1"/>
                          </a:solidFill>
                        </a:rPr>
                        <a:t>世帯員番号を入力</a:t>
                      </a:r>
                    </a:p>
                  </a:txBody>
                  <a:tcPr>
                    <a:solidFill>
                      <a:schemeClr val="bg1">
                        <a:lumMod val="75000"/>
                      </a:schemeClr>
                    </a:solidFill>
                  </a:tcPr>
                </a:tc>
                <a:extLst>
                  <a:ext uri="{0D108BD9-81ED-4DB2-BD59-A6C34878D82A}">
                    <a16:rowId xmlns:a16="http://schemas.microsoft.com/office/drawing/2014/main" val="3513174690"/>
                  </a:ext>
                </a:extLst>
              </a:tr>
              <a:tr h="163253">
                <a:tc>
                  <a:txBody>
                    <a:bodyPr/>
                    <a:lstStyle/>
                    <a:p>
                      <a:pPr algn="ctr"/>
                      <a:r>
                        <a:rPr kumimoji="1" lang="en-US" altLang="ja-JP" sz="1400" dirty="0">
                          <a:solidFill>
                            <a:schemeClr val="tx1"/>
                          </a:solidFill>
                        </a:rPr>
                        <a:t>CD</a:t>
                      </a:r>
                      <a:endParaRPr kumimoji="1" lang="ja-JP" alt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solidFill>
                      <a:schemeClr val="bg1">
                        <a:lumMod val="75000"/>
                      </a:schemeClr>
                    </a:solidFill>
                  </a:tcPr>
                </a:tc>
                <a:tc>
                  <a:txBody>
                    <a:bodyPr/>
                    <a:lstStyle/>
                    <a:p>
                      <a:r>
                        <a:rPr kumimoji="1" lang="ja-JP" altLang="en-US" sz="1400" dirty="0">
                          <a:solidFill>
                            <a:schemeClr val="tx1"/>
                          </a:solidFill>
                        </a:rPr>
                        <a:t>転貸適用法コード</a:t>
                      </a:r>
                    </a:p>
                  </a:txBody>
                  <a:tcPr>
                    <a:lnL w="12700" cap="flat" cmpd="sng" algn="ctr">
                      <a:solidFill>
                        <a:schemeClr val="tx1"/>
                      </a:solidFill>
                      <a:prstDash val="dot"/>
                      <a:round/>
                      <a:headEnd type="none" w="med" len="med"/>
                      <a:tailEnd type="none" w="med" len="med"/>
                    </a:lnL>
                    <a:solidFill>
                      <a:schemeClr val="bg1">
                        <a:lumMod val="75000"/>
                      </a:schemeClr>
                    </a:solidFill>
                  </a:tcPr>
                </a:tc>
                <a:tc>
                  <a:txBody>
                    <a:bodyPr/>
                    <a:lstStyle/>
                    <a:p>
                      <a:pPr algn="ctr"/>
                      <a:r>
                        <a:rPr kumimoji="1" lang="en-US" altLang="ja-JP" sz="1400" dirty="0">
                          <a:solidFill>
                            <a:schemeClr val="tx1"/>
                          </a:solidFill>
                        </a:rPr>
                        <a:t>3</a:t>
                      </a:r>
                      <a:r>
                        <a:rPr kumimoji="1" lang="ja-JP" altLang="en-US" sz="1400" dirty="0">
                          <a:solidFill>
                            <a:schemeClr val="tx1"/>
                          </a:solidFill>
                        </a:rPr>
                        <a:t>（基盤強化促進法利用権）</a:t>
                      </a:r>
                    </a:p>
                  </a:txBody>
                  <a:tcPr>
                    <a:solidFill>
                      <a:schemeClr val="bg1">
                        <a:lumMod val="75000"/>
                      </a:schemeClr>
                    </a:solidFill>
                  </a:tcPr>
                </a:tc>
                <a:extLst>
                  <a:ext uri="{0D108BD9-81ED-4DB2-BD59-A6C34878D82A}">
                    <a16:rowId xmlns:a16="http://schemas.microsoft.com/office/drawing/2014/main" val="3557716499"/>
                  </a:ext>
                </a:extLst>
              </a:tr>
              <a:tr h="216568">
                <a:tc>
                  <a:txBody>
                    <a:bodyPr/>
                    <a:lstStyle/>
                    <a:p>
                      <a:pPr algn="ctr"/>
                      <a:r>
                        <a:rPr kumimoji="1" lang="en-US" altLang="ja-JP" sz="1400" dirty="0">
                          <a:solidFill>
                            <a:schemeClr val="tx1"/>
                          </a:solidFill>
                        </a:rPr>
                        <a:t>CF</a:t>
                      </a:r>
                      <a:endParaRPr kumimoji="1" lang="ja-JP" alt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solidFill>
                      <a:schemeClr val="bg1">
                        <a:lumMod val="75000"/>
                      </a:schemeClr>
                    </a:solidFill>
                  </a:tcPr>
                </a:tc>
                <a:tc>
                  <a:txBody>
                    <a:bodyPr/>
                    <a:lstStyle/>
                    <a:p>
                      <a:r>
                        <a:rPr kumimoji="1" lang="ja-JP" altLang="en-US" sz="1400" dirty="0">
                          <a:solidFill>
                            <a:schemeClr val="tx1"/>
                          </a:solidFill>
                        </a:rPr>
                        <a:t>転貸形態（権利の種類）コード</a:t>
                      </a:r>
                    </a:p>
                  </a:txBody>
                  <a:tcPr>
                    <a:lnL w="12700" cap="flat" cmpd="sng" algn="ctr">
                      <a:solidFill>
                        <a:schemeClr val="tx1"/>
                      </a:solidFill>
                      <a:prstDash val="dot"/>
                      <a:round/>
                      <a:headEnd type="none" w="med" len="med"/>
                      <a:tailEnd type="none" w="med" len="med"/>
                    </a:lnL>
                    <a:solidFill>
                      <a:schemeClr val="bg1">
                        <a:lumMod val="75000"/>
                      </a:schemeClr>
                    </a:solidFill>
                  </a:tcPr>
                </a:tc>
                <a:tc>
                  <a:txBody>
                    <a:bodyPr/>
                    <a:lstStyle/>
                    <a:p>
                      <a:pPr algn="ctr"/>
                      <a:r>
                        <a:rPr kumimoji="1" lang="en-US" altLang="ja-JP" sz="1400" dirty="0">
                          <a:solidFill>
                            <a:schemeClr val="tx1"/>
                          </a:solidFill>
                        </a:rPr>
                        <a:t>5</a:t>
                      </a:r>
                      <a:r>
                        <a:rPr kumimoji="1" lang="ja-JP" altLang="en-US" sz="1400" dirty="0">
                          <a:solidFill>
                            <a:schemeClr val="tx1"/>
                          </a:solidFill>
                        </a:rPr>
                        <a:t>（賃貸借権）</a:t>
                      </a:r>
                    </a:p>
                  </a:txBody>
                  <a:tcPr>
                    <a:solidFill>
                      <a:schemeClr val="bg1">
                        <a:lumMod val="75000"/>
                      </a:schemeClr>
                    </a:solidFill>
                  </a:tcPr>
                </a:tc>
                <a:extLst>
                  <a:ext uri="{0D108BD9-81ED-4DB2-BD59-A6C34878D82A}">
                    <a16:rowId xmlns:a16="http://schemas.microsoft.com/office/drawing/2014/main" val="420283892"/>
                  </a:ext>
                </a:extLst>
              </a:tr>
              <a:tr h="220240">
                <a:tc>
                  <a:txBody>
                    <a:bodyPr/>
                    <a:lstStyle/>
                    <a:p>
                      <a:pPr algn="ctr"/>
                      <a:r>
                        <a:rPr kumimoji="1" lang="en-US" altLang="ja-JP" sz="1400" dirty="0">
                          <a:solidFill>
                            <a:schemeClr val="tx1"/>
                          </a:solidFill>
                        </a:rPr>
                        <a:t>CH</a:t>
                      </a:r>
                      <a:endParaRPr kumimoji="1" lang="ja-JP" alt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solidFill>
                      <a:schemeClr val="bg1">
                        <a:lumMod val="75000"/>
                      </a:schemeClr>
                    </a:solidFill>
                  </a:tcPr>
                </a:tc>
                <a:tc>
                  <a:txBody>
                    <a:bodyPr/>
                    <a:lstStyle/>
                    <a:p>
                      <a:r>
                        <a:rPr kumimoji="1" lang="ja-JP" altLang="en-US" sz="1400" dirty="0">
                          <a:solidFill>
                            <a:schemeClr val="tx1"/>
                          </a:solidFill>
                        </a:rPr>
                        <a:t>転貸開始</a:t>
                      </a:r>
                      <a:r>
                        <a:rPr kumimoji="1" lang="en-US" altLang="ja-JP" sz="1400" dirty="0">
                          <a:solidFill>
                            <a:schemeClr val="tx1"/>
                          </a:solidFill>
                        </a:rPr>
                        <a:t>YMD</a:t>
                      </a:r>
                      <a:r>
                        <a:rPr kumimoji="1" lang="ja-JP" altLang="en-US" sz="1400" dirty="0">
                          <a:solidFill>
                            <a:schemeClr val="tx1"/>
                          </a:solidFill>
                        </a:rPr>
                        <a:t>（始期年月日）</a:t>
                      </a:r>
                    </a:p>
                  </a:txBody>
                  <a:tcPr>
                    <a:lnL w="12700" cap="flat" cmpd="sng" algn="ctr">
                      <a:solidFill>
                        <a:schemeClr val="tx1"/>
                      </a:solidFill>
                      <a:prstDash val="dot"/>
                      <a:round/>
                      <a:headEnd type="none" w="med" len="med"/>
                      <a:tailEnd type="none" w="med" len="med"/>
                    </a:lnL>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rPr>
                        <a:t>半角入力（例</a:t>
                      </a:r>
                      <a:r>
                        <a:rPr kumimoji="1" lang="en-US" altLang="ja-JP" sz="1400" dirty="0">
                          <a:solidFill>
                            <a:schemeClr val="tx1"/>
                          </a:solidFill>
                        </a:rPr>
                        <a:t>:2021/07/01</a:t>
                      </a:r>
                      <a:r>
                        <a:rPr kumimoji="1" lang="ja-JP" altLang="en-US" sz="1400" dirty="0">
                          <a:solidFill>
                            <a:schemeClr val="tx1"/>
                          </a:solidFill>
                        </a:rPr>
                        <a:t>）</a:t>
                      </a:r>
                    </a:p>
                  </a:txBody>
                  <a:tcPr>
                    <a:solidFill>
                      <a:schemeClr val="bg1">
                        <a:lumMod val="75000"/>
                      </a:schemeClr>
                    </a:solidFill>
                  </a:tcPr>
                </a:tc>
                <a:extLst>
                  <a:ext uri="{0D108BD9-81ED-4DB2-BD59-A6C34878D82A}">
                    <a16:rowId xmlns:a16="http://schemas.microsoft.com/office/drawing/2014/main" val="1443093957"/>
                  </a:ext>
                </a:extLst>
              </a:tr>
              <a:tr h="223912">
                <a:tc>
                  <a:txBody>
                    <a:bodyPr/>
                    <a:lstStyle/>
                    <a:p>
                      <a:pPr algn="ctr"/>
                      <a:r>
                        <a:rPr kumimoji="1" lang="en-US" altLang="ja-JP" sz="1400" dirty="0">
                          <a:solidFill>
                            <a:schemeClr val="tx1"/>
                          </a:solidFill>
                        </a:rPr>
                        <a:t>CI</a:t>
                      </a:r>
                      <a:endParaRPr kumimoji="1" lang="ja-JP" alt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solidFill>
                      <a:schemeClr val="bg1">
                        <a:lumMod val="75000"/>
                      </a:schemeClr>
                    </a:solidFill>
                  </a:tcPr>
                </a:tc>
                <a:tc>
                  <a:txBody>
                    <a:bodyPr/>
                    <a:lstStyle/>
                    <a:p>
                      <a:r>
                        <a:rPr kumimoji="1" lang="ja-JP" altLang="en-US" sz="1400" dirty="0">
                          <a:solidFill>
                            <a:schemeClr val="tx1"/>
                          </a:solidFill>
                        </a:rPr>
                        <a:t>転貸終了</a:t>
                      </a:r>
                      <a:r>
                        <a:rPr kumimoji="1" lang="en-US" altLang="ja-JP" sz="1400" dirty="0">
                          <a:solidFill>
                            <a:schemeClr val="tx1"/>
                          </a:solidFill>
                        </a:rPr>
                        <a:t>YMD</a:t>
                      </a:r>
                      <a:r>
                        <a:rPr kumimoji="1" lang="ja-JP" altLang="en-US" sz="1400" dirty="0">
                          <a:solidFill>
                            <a:schemeClr val="tx1"/>
                          </a:solidFill>
                        </a:rPr>
                        <a:t>（終期年月日）</a:t>
                      </a:r>
                    </a:p>
                  </a:txBody>
                  <a:tcPr>
                    <a:lnL w="12700" cap="flat" cmpd="sng" algn="ctr">
                      <a:solidFill>
                        <a:schemeClr val="tx1"/>
                      </a:solidFill>
                      <a:prstDash val="dot"/>
                      <a:round/>
                      <a:headEnd type="none" w="med" len="med"/>
                      <a:tailEnd type="none" w="med" len="med"/>
                    </a:lnL>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rPr>
                        <a:t>半角入力（例</a:t>
                      </a:r>
                      <a:r>
                        <a:rPr kumimoji="1" lang="en-US" altLang="ja-JP" sz="1400" dirty="0">
                          <a:solidFill>
                            <a:schemeClr val="tx1"/>
                          </a:solidFill>
                        </a:rPr>
                        <a:t>:2036/06/30</a:t>
                      </a:r>
                      <a:r>
                        <a:rPr kumimoji="1" lang="ja-JP" altLang="en-US" sz="1400" dirty="0">
                          <a:solidFill>
                            <a:schemeClr val="tx1"/>
                          </a:solidFill>
                        </a:rPr>
                        <a:t>）</a:t>
                      </a:r>
                    </a:p>
                  </a:txBody>
                  <a:tcPr>
                    <a:solidFill>
                      <a:schemeClr val="bg1">
                        <a:lumMod val="75000"/>
                      </a:schemeClr>
                    </a:solidFill>
                  </a:tcPr>
                </a:tc>
                <a:extLst>
                  <a:ext uri="{0D108BD9-81ED-4DB2-BD59-A6C34878D82A}">
                    <a16:rowId xmlns:a16="http://schemas.microsoft.com/office/drawing/2014/main" val="2848790775"/>
                  </a:ext>
                </a:extLst>
              </a:tr>
              <a:tr h="216568">
                <a:tc>
                  <a:txBody>
                    <a:bodyPr/>
                    <a:lstStyle/>
                    <a:p>
                      <a:pPr algn="ctr"/>
                      <a:r>
                        <a:rPr kumimoji="1" lang="en-US" altLang="ja-JP" sz="1400" dirty="0">
                          <a:solidFill>
                            <a:schemeClr val="tx1"/>
                          </a:solidFill>
                        </a:rPr>
                        <a:t>CL</a:t>
                      </a:r>
                      <a:endParaRPr kumimoji="1" lang="ja-JP" alt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solidFill>
                      <a:schemeClr val="bg1">
                        <a:lumMod val="75000"/>
                      </a:schemeClr>
                    </a:solidFill>
                  </a:tcPr>
                </a:tc>
                <a:tc>
                  <a:txBody>
                    <a:bodyPr/>
                    <a:lstStyle/>
                    <a:p>
                      <a:r>
                        <a:rPr kumimoji="1" lang="ja-JP" altLang="en-US" sz="1400" dirty="0">
                          <a:solidFill>
                            <a:schemeClr val="tx1"/>
                          </a:solidFill>
                        </a:rPr>
                        <a:t>転貸賃借料</a:t>
                      </a:r>
                    </a:p>
                  </a:txBody>
                  <a:tcPr>
                    <a:lnL w="12700" cap="flat" cmpd="sng" algn="ctr">
                      <a:solidFill>
                        <a:schemeClr val="tx1"/>
                      </a:solidFill>
                      <a:prstDash val="dot"/>
                      <a:round/>
                      <a:headEnd type="none" w="med" len="med"/>
                      <a:tailEnd type="none" w="med" len="med"/>
                    </a:lnL>
                    <a:solidFill>
                      <a:schemeClr val="bg1">
                        <a:lumMod val="75000"/>
                      </a:schemeClr>
                    </a:solidFill>
                  </a:tcPr>
                </a:tc>
                <a:tc>
                  <a:txBody>
                    <a:bodyPr/>
                    <a:lstStyle/>
                    <a:p>
                      <a:pPr algn="ctr"/>
                      <a:r>
                        <a:rPr kumimoji="1" lang="ja-JP" altLang="en-US" sz="1400" dirty="0">
                          <a:solidFill>
                            <a:schemeClr val="tx1"/>
                          </a:solidFill>
                        </a:rPr>
                        <a:t>半角入力</a:t>
                      </a:r>
                    </a:p>
                  </a:txBody>
                  <a:tcPr>
                    <a:solidFill>
                      <a:schemeClr val="bg1">
                        <a:lumMod val="75000"/>
                      </a:schemeClr>
                    </a:solidFill>
                  </a:tcPr>
                </a:tc>
                <a:extLst>
                  <a:ext uri="{0D108BD9-81ED-4DB2-BD59-A6C34878D82A}">
                    <a16:rowId xmlns:a16="http://schemas.microsoft.com/office/drawing/2014/main" val="1530529437"/>
                  </a:ext>
                </a:extLst>
              </a:tr>
              <a:tr h="198206">
                <a:tc>
                  <a:txBody>
                    <a:bodyPr/>
                    <a:lstStyle/>
                    <a:p>
                      <a:pPr algn="ctr"/>
                      <a:r>
                        <a:rPr kumimoji="1" lang="en-US" altLang="ja-JP" sz="1400" dirty="0">
                          <a:solidFill>
                            <a:schemeClr val="tx1"/>
                          </a:solidFill>
                        </a:rPr>
                        <a:t>CU</a:t>
                      </a:r>
                      <a:endParaRPr kumimoji="1" lang="ja-JP" alt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solidFill>
                      <a:schemeClr val="bg1">
                        <a:lumMod val="75000"/>
                      </a:schemeClr>
                    </a:solidFill>
                  </a:tcPr>
                </a:tc>
                <a:tc>
                  <a:txBody>
                    <a:bodyPr/>
                    <a:lstStyle/>
                    <a:p>
                      <a:r>
                        <a:rPr kumimoji="1" lang="ja-JP" altLang="en-US" sz="1400" dirty="0">
                          <a:solidFill>
                            <a:schemeClr val="tx1"/>
                          </a:solidFill>
                        </a:rPr>
                        <a:t>利用集積公告</a:t>
                      </a:r>
                      <a:r>
                        <a:rPr kumimoji="1" lang="en-US" altLang="ja-JP" sz="1400" dirty="0">
                          <a:solidFill>
                            <a:schemeClr val="tx1"/>
                          </a:solidFill>
                        </a:rPr>
                        <a:t>YMD</a:t>
                      </a:r>
                      <a:endParaRPr kumimoji="1" lang="ja-JP" altLang="en-US" sz="1400" dirty="0">
                        <a:solidFill>
                          <a:schemeClr val="tx1"/>
                        </a:solidFill>
                      </a:endParaRPr>
                    </a:p>
                  </a:txBody>
                  <a:tcPr>
                    <a:lnL w="12700" cap="flat" cmpd="sng" algn="ctr">
                      <a:solidFill>
                        <a:schemeClr val="tx1"/>
                      </a:solidFill>
                      <a:prstDash val="dot"/>
                      <a:round/>
                      <a:headEnd type="none" w="med" len="med"/>
                      <a:tailEnd type="none" w="med" len="med"/>
                    </a:lnL>
                    <a:solidFill>
                      <a:schemeClr val="bg1">
                        <a:lumMod val="75000"/>
                      </a:schemeClr>
                    </a:solidFill>
                  </a:tcPr>
                </a:tc>
                <a:tc>
                  <a:txBody>
                    <a:bodyPr/>
                    <a:lstStyle/>
                    <a:p>
                      <a:pPr algn="ctr"/>
                      <a:r>
                        <a:rPr kumimoji="1" lang="ja-JP" altLang="en-US" sz="1400" dirty="0">
                          <a:solidFill>
                            <a:schemeClr val="tx1"/>
                          </a:solidFill>
                        </a:rPr>
                        <a:t>半角入力（例</a:t>
                      </a:r>
                      <a:r>
                        <a:rPr kumimoji="1" lang="en-US" altLang="ja-JP" sz="1400" dirty="0">
                          <a:solidFill>
                            <a:schemeClr val="tx1"/>
                          </a:solidFill>
                        </a:rPr>
                        <a:t>:2021/07/01</a:t>
                      </a:r>
                      <a:r>
                        <a:rPr kumimoji="1" lang="ja-JP" altLang="en-US" sz="1400" dirty="0">
                          <a:solidFill>
                            <a:schemeClr val="tx1"/>
                          </a:solidFill>
                        </a:rPr>
                        <a:t>）</a:t>
                      </a:r>
                    </a:p>
                  </a:txBody>
                  <a:tcPr>
                    <a:solidFill>
                      <a:schemeClr val="bg1">
                        <a:lumMod val="75000"/>
                      </a:schemeClr>
                    </a:solidFill>
                  </a:tcPr>
                </a:tc>
                <a:extLst>
                  <a:ext uri="{0D108BD9-81ED-4DB2-BD59-A6C34878D82A}">
                    <a16:rowId xmlns:a16="http://schemas.microsoft.com/office/drawing/2014/main" val="2587511972"/>
                  </a:ext>
                </a:extLst>
              </a:tr>
              <a:tr h="201878">
                <a:tc>
                  <a:txBody>
                    <a:bodyPr/>
                    <a:lstStyle/>
                    <a:p>
                      <a:pPr algn="ctr"/>
                      <a:r>
                        <a:rPr kumimoji="1" lang="en-US" altLang="ja-JP" sz="1400" dirty="0">
                          <a:solidFill>
                            <a:schemeClr val="tx1"/>
                          </a:solidFill>
                        </a:rPr>
                        <a:t>EP</a:t>
                      </a:r>
                      <a:endParaRPr kumimoji="1" lang="ja-JP" alt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sz="1400" dirty="0">
                          <a:solidFill>
                            <a:schemeClr val="tx1"/>
                          </a:solidFill>
                        </a:rPr>
                        <a:t>許可</a:t>
                      </a:r>
                      <a:r>
                        <a:rPr kumimoji="1" lang="en-US" altLang="ja-JP" sz="1400" dirty="0">
                          <a:solidFill>
                            <a:schemeClr val="tx1"/>
                          </a:solidFill>
                        </a:rPr>
                        <a:t>YMD</a:t>
                      </a:r>
                      <a:endParaRPr kumimoji="1" lang="ja-JP" altLang="en-US" sz="1400" dirty="0">
                        <a:solidFill>
                          <a:schemeClr val="tx1"/>
                        </a:solidFill>
                      </a:endParaRPr>
                    </a:p>
                  </a:txBody>
                  <a:tcPr>
                    <a:lnL w="12700" cap="flat" cmpd="sng" algn="ctr">
                      <a:solidFill>
                        <a:schemeClr val="tx1"/>
                      </a:solidFill>
                      <a:prstDash val="dot"/>
                      <a:round/>
                      <a:headEnd type="none" w="med" len="med"/>
                      <a:tailEnd type="none" w="med" len="med"/>
                    </a:lnL>
                    <a:solidFill>
                      <a:schemeClr val="bg1"/>
                    </a:solidFill>
                  </a:tcPr>
                </a:tc>
                <a:tc>
                  <a:txBody>
                    <a:bodyPr/>
                    <a:lstStyle/>
                    <a:p>
                      <a:pPr algn="ctr"/>
                      <a:r>
                        <a:rPr kumimoji="1" lang="ja-JP" altLang="en-US" sz="1400" dirty="0">
                          <a:solidFill>
                            <a:schemeClr val="tx1"/>
                          </a:solidFill>
                        </a:rPr>
                        <a:t>半角入力（例</a:t>
                      </a:r>
                      <a:r>
                        <a:rPr kumimoji="1" lang="en-US" altLang="ja-JP" sz="1400" dirty="0">
                          <a:solidFill>
                            <a:schemeClr val="tx1"/>
                          </a:solidFill>
                        </a:rPr>
                        <a:t>:2021/07/28</a:t>
                      </a:r>
                      <a:r>
                        <a:rPr kumimoji="1" lang="ja-JP" altLang="en-US" sz="1400" dirty="0">
                          <a:solidFill>
                            <a:schemeClr val="tx1"/>
                          </a:solidFill>
                        </a:rPr>
                        <a:t>）</a:t>
                      </a:r>
                    </a:p>
                  </a:txBody>
                  <a:tcPr>
                    <a:solidFill>
                      <a:schemeClr val="bg1"/>
                    </a:solidFill>
                  </a:tcPr>
                </a:tc>
                <a:extLst>
                  <a:ext uri="{0D108BD9-81ED-4DB2-BD59-A6C34878D82A}">
                    <a16:rowId xmlns:a16="http://schemas.microsoft.com/office/drawing/2014/main" val="2964504533"/>
                  </a:ext>
                </a:extLst>
              </a:tr>
            </a:tbl>
          </a:graphicData>
        </a:graphic>
      </p:graphicFrame>
      <p:cxnSp>
        <p:nvCxnSpPr>
          <p:cNvPr id="36" name="直線矢印コネクタ 35">
            <a:extLst>
              <a:ext uri="{FF2B5EF4-FFF2-40B4-BE49-F238E27FC236}">
                <a16:creationId xmlns:a16="http://schemas.microsoft.com/office/drawing/2014/main" id="{98A435F9-48C3-44BE-B963-AE16EF0A2A43}"/>
              </a:ext>
            </a:extLst>
          </p:cNvPr>
          <p:cNvCxnSpPr>
            <a:cxnSpLocks/>
            <a:stCxn id="35" idx="0"/>
          </p:cNvCxnSpPr>
          <p:nvPr/>
        </p:nvCxnSpPr>
        <p:spPr>
          <a:xfrm flipH="1" flipV="1">
            <a:off x="7238083" y="3957803"/>
            <a:ext cx="598504" cy="5559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30" name="グループ化 29">
            <a:extLst>
              <a:ext uri="{FF2B5EF4-FFF2-40B4-BE49-F238E27FC236}">
                <a16:creationId xmlns:a16="http://schemas.microsoft.com/office/drawing/2014/main" id="{F310C03C-A0A2-4F2D-8711-65A65E73BEF8}"/>
              </a:ext>
            </a:extLst>
          </p:cNvPr>
          <p:cNvGrpSpPr/>
          <p:nvPr/>
        </p:nvGrpSpPr>
        <p:grpSpPr>
          <a:xfrm>
            <a:off x="173931" y="5098780"/>
            <a:ext cx="6105683" cy="1592682"/>
            <a:chOff x="325460" y="4980895"/>
            <a:chExt cx="7704034" cy="1784232"/>
          </a:xfrm>
        </p:grpSpPr>
        <p:pic>
          <p:nvPicPr>
            <p:cNvPr id="4" name="図 3">
              <a:extLst>
                <a:ext uri="{FF2B5EF4-FFF2-40B4-BE49-F238E27FC236}">
                  <a16:creationId xmlns:a16="http://schemas.microsoft.com/office/drawing/2014/main" id="{20DF855E-E968-4D0D-AB35-C48B8BC0C4B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5460" y="4980895"/>
              <a:ext cx="7704034" cy="1784232"/>
            </a:xfrm>
            <a:prstGeom prst="rect">
              <a:avLst/>
            </a:prstGeom>
          </p:spPr>
        </p:pic>
        <p:sp>
          <p:nvSpPr>
            <p:cNvPr id="37" name="四角形: 角を丸くする 36">
              <a:extLst>
                <a:ext uri="{FF2B5EF4-FFF2-40B4-BE49-F238E27FC236}">
                  <a16:creationId xmlns:a16="http://schemas.microsoft.com/office/drawing/2014/main" id="{491EE572-DFCB-4957-9B53-BB3B068735C0}"/>
                </a:ext>
              </a:extLst>
            </p:cNvPr>
            <p:cNvSpPr/>
            <p:nvPr/>
          </p:nvSpPr>
          <p:spPr>
            <a:xfrm>
              <a:off x="355397" y="5565617"/>
              <a:ext cx="7612811" cy="31165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8" name="四角形: 角を丸くする 37">
              <a:extLst>
                <a:ext uri="{FF2B5EF4-FFF2-40B4-BE49-F238E27FC236}">
                  <a16:creationId xmlns:a16="http://schemas.microsoft.com/office/drawing/2014/main" id="{BA81342D-01A1-4E74-96CD-87D321EB16B8}"/>
                </a:ext>
              </a:extLst>
            </p:cNvPr>
            <p:cNvSpPr/>
            <p:nvPr/>
          </p:nvSpPr>
          <p:spPr>
            <a:xfrm>
              <a:off x="335360" y="6213689"/>
              <a:ext cx="5688632" cy="31165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10" name="テキスト ボックス 9">
            <a:extLst>
              <a:ext uri="{FF2B5EF4-FFF2-40B4-BE49-F238E27FC236}">
                <a16:creationId xmlns:a16="http://schemas.microsoft.com/office/drawing/2014/main" id="{EC2540B5-0A80-4B07-89BD-ADF253EE0193}"/>
              </a:ext>
            </a:extLst>
          </p:cNvPr>
          <p:cNvSpPr txBox="1"/>
          <p:nvPr/>
        </p:nvSpPr>
        <p:spPr>
          <a:xfrm>
            <a:off x="9077899" y="4537738"/>
            <a:ext cx="2451738" cy="584775"/>
          </a:xfrm>
          <a:prstGeom prst="rect">
            <a:avLst/>
          </a:prstGeom>
          <a:noFill/>
        </p:spPr>
        <p:txBody>
          <a:bodyPr wrap="square" rtlCol="0">
            <a:spAutoFit/>
          </a:bodyPr>
          <a:lstStyle/>
          <a:p>
            <a:r>
              <a:rPr kumimoji="1" lang="ja-JP" altLang="en-US" sz="1600" dirty="0"/>
              <a:t>農地中間管理権の取得にかかる項目で、反映済み</a:t>
            </a:r>
          </a:p>
        </p:txBody>
      </p:sp>
      <p:cxnSp>
        <p:nvCxnSpPr>
          <p:cNvPr id="14" name="コネクタ: カギ線 13">
            <a:extLst>
              <a:ext uri="{FF2B5EF4-FFF2-40B4-BE49-F238E27FC236}">
                <a16:creationId xmlns:a16="http://schemas.microsoft.com/office/drawing/2014/main" id="{DEA5B0AA-103F-4082-9ABA-2C2C5D08C9CC}"/>
              </a:ext>
            </a:extLst>
          </p:cNvPr>
          <p:cNvCxnSpPr>
            <a:cxnSpLocks/>
            <a:stCxn id="2" idx="1"/>
            <a:endCxn id="10" idx="3"/>
          </p:cNvCxnSpPr>
          <p:nvPr/>
        </p:nvCxnSpPr>
        <p:spPr>
          <a:xfrm rot="10800000" flipV="1">
            <a:off x="11529637" y="2740118"/>
            <a:ext cx="400906" cy="2090008"/>
          </a:xfrm>
          <a:prstGeom prst="bentConnector3">
            <a:avLst>
              <a:gd name="adj1" fmla="val -29692"/>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98766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93AE5D-7932-4CB0-B77B-93367D674E84}"/>
              </a:ext>
            </a:extLst>
          </p:cNvPr>
          <p:cNvSpPr>
            <a:spLocks noGrp="1"/>
          </p:cNvSpPr>
          <p:nvPr>
            <p:ph type="title"/>
          </p:nvPr>
        </p:nvSpPr>
        <p:spPr/>
        <p:txBody>
          <a:bodyPr/>
          <a:lstStyle/>
          <a:p>
            <a:r>
              <a:rPr lang="en-US" altLang="ja-JP" dirty="0"/>
              <a:t>3-4-9</a:t>
            </a:r>
            <a:r>
              <a:rPr lang="ja-JP" altLang="en-US" dirty="0"/>
              <a:t>．農地利用集積計画一括方式の手続き</a:t>
            </a:r>
          </a:p>
        </p:txBody>
      </p:sp>
      <p:sp>
        <p:nvSpPr>
          <p:cNvPr id="69" name="コンテンツ プレースホルダー 2">
            <a:extLst>
              <a:ext uri="{FF2B5EF4-FFF2-40B4-BE49-F238E27FC236}">
                <a16:creationId xmlns:a16="http://schemas.microsoft.com/office/drawing/2014/main" id="{98EB189D-9B60-4677-9771-8A4FB6D90B65}"/>
              </a:ext>
            </a:extLst>
          </p:cNvPr>
          <p:cNvSpPr txBox="1">
            <a:spLocks/>
          </p:cNvSpPr>
          <p:nvPr/>
        </p:nvSpPr>
        <p:spPr>
          <a:xfrm>
            <a:off x="479376" y="620688"/>
            <a:ext cx="11571288" cy="3896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2" pitchFamily="18" charset="2"/>
              <a:buNone/>
              <a:tabLst/>
              <a:defRPr/>
            </a:pP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農地中間管理事業法第</a:t>
            </a: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19</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条の</a:t>
            </a: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農地利用集積計画一括方式</a:t>
            </a: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の結果を反映するための入力項目</a:t>
            </a:r>
            <a:endPar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25" name="表 67">
            <a:extLst>
              <a:ext uri="{FF2B5EF4-FFF2-40B4-BE49-F238E27FC236}">
                <a16:creationId xmlns:a16="http://schemas.microsoft.com/office/drawing/2014/main" id="{273086F8-30E4-4A26-9826-EB7B99EBCE0B}"/>
              </a:ext>
            </a:extLst>
          </p:cNvPr>
          <p:cNvGraphicFramePr>
            <a:graphicFrameLocks noGrp="1"/>
          </p:cNvGraphicFramePr>
          <p:nvPr/>
        </p:nvGraphicFramePr>
        <p:xfrm>
          <a:off x="83406" y="1093050"/>
          <a:ext cx="5810618" cy="2133600"/>
        </p:xfrm>
        <a:graphic>
          <a:graphicData uri="http://schemas.openxmlformats.org/drawingml/2006/table">
            <a:tbl>
              <a:tblPr firstRow="1" bandRow="1">
                <a:tableStyleId>{5940675A-B579-460E-94D1-54222C63F5DA}</a:tableStyleId>
              </a:tblPr>
              <a:tblGrid>
                <a:gridCol w="509583">
                  <a:extLst>
                    <a:ext uri="{9D8B030D-6E8A-4147-A177-3AD203B41FA5}">
                      <a16:colId xmlns:a16="http://schemas.microsoft.com/office/drawing/2014/main" val="2183983636"/>
                    </a:ext>
                  </a:extLst>
                </a:gridCol>
                <a:gridCol w="2784065">
                  <a:extLst>
                    <a:ext uri="{9D8B030D-6E8A-4147-A177-3AD203B41FA5}">
                      <a16:colId xmlns:a16="http://schemas.microsoft.com/office/drawing/2014/main" val="2738005574"/>
                    </a:ext>
                  </a:extLst>
                </a:gridCol>
                <a:gridCol w="2516970">
                  <a:extLst>
                    <a:ext uri="{9D8B030D-6E8A-4147-A177-3AD203B41FA5}">
                      <a16:colId xmlns:a16="http://schemas.microsoft.com/office/drawing/2014/main" val="2387699029"/>
                    </a:ext>
                  </a:extLst>
                </a:gridCol>
              </a:tblGrid>
              <a:tr h="221695">
                <a:tc gridSpan="2">
                  <a:txBody>
                    <a:bodyPr/>
                    <a:lstStyle/>
                    <a:p>
                      <a:pPr algn="ctr"/>
                      <a:r>
                        <a:rPr kumimoji="1" lang="ja-JP" altLang="en-US" sz="1400" dirty="0"/>
                        <a:t>列</a:t>
                      </a:r>
                    </a:p>
                  </a:txBody>
                  <a:tcPr>
                    <a:solidFill>
                      <a:schemeClr val="bg1"/>
                    </a:solidFill>
                  </a:tcPr>
                </a:tc>
                <a:tc hMerge="1">
                  <a:txBody>
                    <a:bodyPr/>
                    <a:lstStyle/>
                    <a:p>
                      <a:endParaRPr kumimoji="1" lang="ja-JP" altLang="en-US" dirty="0"/>
                    </a:p>
                  </a:txBody>
                  <a:tcPr/>
                </a:tc>
                <a:tc>
                  <a:txBody>
                    <a:bodyPr/>
                    <a:lstStyle/>
                    <a:p>
                      <a:pPr algn="ctr"/>
                      <a:r>
                        <a:rPr kumimoji="1" lang="ja-JP" altLang="en-US" sz="1400" dirty="0"/>
                        <a:t>入力内容</a:t>
                      </a:r>
                    </a:p>
                  </a:txBody>
                  <a:tcPr>
                    <a:solidFill>
                      <a:schemeClr val="bg1"/>
                    </a:solidFill>
                  </a:tcPr>
                </a:tc>
                <a:extLst>
                  <a:ext uri="{0D108BD9-81ED-4DB2-BD59-A6C34878D82A}">
                    <a16:rowId xmlns:a16="http://schemas.microsoft.com/office/drawing/2014/main" val="728728308"/>
                  </a:ext>
                </a:extLst>
              </a:tr>
              <a:tr h="214986">
                <a:tc>
                  <a:txBody>
                    <a:bodyPr/>
                    <a:lstStyle/>
                    <a:p>
                      <a:pPr algn="ctr"/>
                      <a:r>
                        <a:rPr kumimoji="1" lang="en-US" altLang="ja-JP" sz="1400" dirty="0"/>
                        <a:t>BN</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sz="1400" dirty="0"/>
                        <a:t>貸付借受人コード</a:t>
                      </a:r>
                    </a:p>
                  </a:txBody>
                  <a:tcPr anchor="ctr">
                    <a:lnL w="12700" cap="flat" cmpd="sng" algn="ctr">
                      <a:solidFill>
                        <a:schemeClr val="tx1"/>
                      </a:solidFill>
                      <a:prstDash val="dot"/>
                      <a:round/>
                      <a:headEnd type="none" w="med" len="med"/>
                      <a:tailEnd type="none" w="med" len="med"/>
                    </a:lnL>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t>世帯員番号を入力</a:t>
                      </a:r>
                    </a:p>
                  </a:txBody>
                  <a:tcPr>
                    <a:solidFill>
                      <a:schemeClr val="bg1"/>
                    </a:solidFill>
                  </a:tcPr>
                </a:tc>
                <a:extLst>
                  <a:ext uri="{0D108BD9-81ED-4DB2-BD59-A6C34878D82A}">
                    <a16:rowId xmlns:a16="http://schemas.microsoft.com/office/drawing/2014/main" val="1199361194"/>
                  </a:ext>
                </a:extLst>
              </a:tr>
              <a:tr h="0">
                <a:tc>
                  <a:txBody>
                    <a:bodyPr/>
                    <a:lstStyle/>
                    <a:p>
                      <a:pPr algn="ctr"/>
                      <a:r>
                        <a:rPr kumimoji="1" lang="en-US" altLang="ja-JP" sz="1400" dirty="0">
                          <a:solidFill>
                            <a:schemeClr val="tx1"/>
                          </a:solidFill>
                        </a:rPr>
                        <a:t>BP</a:t>
                      </a:r>
                      <a:endParaRPr kumimoji="1" lang="ja-JP" alt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sz="1400" dirty="0">
                          <a:solidFill>
                            <a:schemeClr val="tx1"/>
                          </a:solidFill>
                        </a:rPr>
                        <a:t>貸付適用法コード</a:t>
                      </a:r>
                    </a:p>
                  </a:txBody>
                  <a:tcPr anchor="ctr">
                    <a:lnL w="12700" cap="flat" cmpd="sng" algn="ctr">
                      <a:solidFill>
                        <a:schemeClr val="tx1"/>
                      </a:solidFill>
                      <a:prstDash val="dot"/>
                      <a:round/>
                      <a:headEnd type="none" w="med" len="med"/>
                      <a:tailEnd type="none" w="med" len="med"/>
                    </a:lnL>
                    <a:solidFill>
                      <a:schemeClr val="bg1"/>
                    </a:solidFill>
                  </a:tcPr>
                </a:tc>
                <a:tc>
                  <a:txBody>
                    <a:bodyPr/>
                    <a:lstStyle/>
                    <a:p>
                      <a:pPr algn="ctr"/>
                      <a:r>
                        <a:rPr kumimoji="1" lang="en-US" altLang="ja-JP" sz="1400" dirty="0">
                          <a:solidFill>
                            <a:schemeClr val="tx1"/>
                          </a:solidFill>
                        </a:rPr>
                        <a:t>3</a:t>
                      </a:r>
                      <a:r>
                        <a:rPr kumimoji="1" lang="ja-JP" altLang="en-US" sz="1400" dirty="0">
                          <a:solidFill>
                            <a:schemeClr val="tx1"/>
                          </a:solidFill>
                        </a:rPr>
                        <a:t>（基盤強化促進法利用権）</a:t>
                      </a:r>
                      <a:endParaRPr kumimoji="1" lang="en-US" altLang="ja-JP" sz="1400" dirty="0">
                        <a:solidFill>
                          <a:schemeClr val="tx1"/>
                        </a:solidFill>
                      </a:endParaRPr>
                    </a:p>
                  </a:txBody>
                  <a:tcPr>
                    <a:solidFill>
                      <a:schemeClr val="bg1"/>
                    </a:solidFill>
                  </a:tcPr>
                </a:tc>
                <a:extLst>
                  <a:ext uri="{0D108BD9-81ED-4DB2-BD59-A6C34878D82A}">
                    <a16:rowId xmlns:a16="http://schemas.microsoft.com/office/drawing/2014/main" val="1528809912"/>
                  </a:ext>
                </a:extLst>
              </a:tr>
              <a:tr h="0">
                <a:tc>
                  <a:txBody>
                    <a:bodyPr/>
                    <a:lstStyle/>
                    <a:p>
                      <a:pPr algn="ctr"/>
                      <a:r>
                        <a:rPr kumimoji="1" lang="en-US" altLang="ja-JP" sz="1400" dirty="0">
                          <a:solidFill>
                            <a:schemeClr val="tx1"/>
                          </a:solidFill>
                        </a:rPr>
                        <a:t>BR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sz="1400" dirty="0">
                          <a:solidFill>
                            <a:schemeClr val="tx1"/>
                          </a:solidFill>
                        </a:rPr>
                        <a:t>貸付形態（権利の種類）コード</a:t>
                      </a:r>
                    </a:p>
                  </a:txBody>
                  <a:tcPr anchor="ctr">
                    <a:lnL w="12700" cap="flat" cmpd="sng" algn="ctr">
                      <a:solidFill>
                        <a:schemeClr val="tx1"/>
                      </a:solidFill>
                      <a:prstDash val="dot"/>
                      <a:round/>
                      <a:headEnd type="none" w="med" len="med"/>
                      <a:tailEnd type="none" w="med" len="med"/>
                    </a:lnL>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solidFill>
                            <a:schemeClr val="tx1"/>
                          </a:solidFill>
                        </a:rPr>
                        <a:t>4</a:t>
                      </a:r>
                      <a:r>
                        <a:rPr kumimoji="1" lang="ja-JP" altLang="en-US" sz="1400" dirty="0">
                          <a:solidFill>
                            <a:schemeClr val="tx1"/>
                          </a:solidFill>
                        </a:rPr>
                        <a:t>または</a:t>
                      </a:r>
                      <a:r>
                        <a:rPr kumimoji="1" lang="en-US" altLang="ja-JP" sz="1400" dirty="0">
                          <a:solidFill>
                            <a:schemeClr val="tx1"/>
                          </a:solidFill>
                        </a:rPr>
                        <a:t>5</a:t>
                      </a:r>
                      <a:endParaRPr kumimoji="1" lang="ja-JP" altLang="en-US" sz="1400" dirty="0">
                        <a:solidFill>
                          <a:schemeClr val="tx1"/>
                        </a:solidFill>
                      </a:endParaRPr>
                    </a:p>
                  </a:txBody>
                  <a:tcPr>
                    <a:solidFill>
                      <a:schemeClr val="bg1"/>
                    </a:solidFill>
                  </a:tcPr>
                </a:tc>
                <a:extLst>
                  <a:ext uri="{0D108BD9-81ED-4DB2-BD59-A6C34878D82A}">
                    <a16:rowId xmlns:a16="http://schemas.microsoft.com/office/drawing/2014/main" val="3409133297"/>
                  </a:ext>
                </a:extLst>
              </a:tr>
              <a:tr h="0">
                <a:tc>
                  <a:txBody>
                    <a:bodyPr/>
                    <a:lstStyle/>
                    <a:p>
                      <a:pPr algn="ctr"/>
                      <a:r>
                        <a:rPr kumimoji="1" lang="en-US" altLang="ja-JP" sz="1400" dirty="0">
                          <a:solidFill>
                            <a:schemeClr val="tx1"/>
                          </a:solidFill>
                        </a:rPr>
                        <a:t>BT</a:t>
                      </a:r>
                      <a:endParaRPr kumimoji="1" lang="ja-JP" alt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sz="1400" dirty="0">
                          <a:solidFill>
                            <a:schemeClr val="tx1"/>
                          </a:solidFill>
                        </a:rPr>
                        <a:t>貸付開始</a:t>
                      </a:r>
                      <a:r>
                        <a:rPr kumimoji="1" lang="en-US" altLang="ja-JP" sz="1400" dirty="0">
                          <a:solidFill>
                            <a:schemeClr val="tx1"/>
                          </a:solidFill>
                        </a:rPr>
                        <a:t>YMD</a:t>
                      </a:r>
                      <a:r>
                        <a:rPr kumimoji="1" lang="ja-JP" altLang="en-US" sz="1400" dirty="0">
                          <a:solidFill>
                            <a:schemeClr val="tx1"/>
                          </a:solidFill>
                        </a:rPr>
                        <a:t>（始期年月日）</a:t>
                      </a:r>
                    </a:p>
                  </a:txBody>
                  <a:tcPr anchor="ctr">
                    <a:lnL w="12700" cap="flat" cmpd="sng" algn="ctr">
                      <a:solidFill>
                        <a:schemeClr val="tx1"/>
                      </a:solidFill>
                      <a:prstDash val="dot"/>
                      <a:round/>
                      <a:headEnd type="none" w="med" len="med"/>
                      <a:tailEnd type="none" w="med" len="med"/>
                    </a:lnL>
                    <a:solidFill>
                      <a:schemeClr val="bg1"/>
                    </a:solidFill>
                  </a:tcPr>
                </a:tc>
                <a:tc>
                  <a:txBody>
                    <a:bodyPr/>
                    <a:lstStyle/>
                    <a:p>
                      <a:pPr algn="ctr"/>
                      <a:r>
                        <a:rPr kumimoji="1" lang="en-US" altLang="ja-JP" sz="1400" dirty="0" err="1">
                          <a:solidFill>
                            <a:schemeClr val="tx1"/>
                          </a:solidFill>
                        </a:rPr>
                        <a:t>yyyy</a:t>
                      </a:r>
                      <a:r>
                        <a:rPr kumimoji="1" lang="en-US" altLang="ja-JP" sz="1400" dirty="0">
                          <a:solidFill>
                            <a:schemeClr val="tx1"/>
                          </a:solidFill>
                        </a:rPr>
                        <a:t>/MM/dd</a:t>
                      </a:r>
                      <a:r>
                        <a:rPr kumimoji="1" lang="ja-JP" altLang="en-US" sz="1400" dirty="0">
                          <a:solidFill>
                            <a:schemeClr val="tx1"/>
                          </a:solidFill>
                        </a:rPr>
                        <a:t>（半角入力）</a:t>
                      </a:r>
                    </a:p>
                  </a:txBody>
                  <a:tcPr>
                    <a:solidFill>
                      <a:schemeClr val="bg1"/>
                    </a:solidFill>
                  </a:tcPr>
                </a:tc>
                <a:extLst>
                  <a:ext uri="{0D108BD9-81ED-4DB2-BD59-A6C34878D82A}">
                    <a16:rowId xmlns:a16="http://schemas.microsoft.com/office/drawing/2014/main" val="486425539"/>
                  </a:ext>
                </a:extLst>
              </a:tr>
              <a:tr h="0">
                <a:tc>
                  <a:txBody>
                    <a:bodyPr/>
                    <a:lstStyle/>
                    <a:p>
                      <a:pPr algn="ctr"/>
                      <a:r>
                        <a:rPr kumimoji="1" lang="en-US" altLang="ja-JP" sz="1400" dirty="0">
                          <a:solidFill>
                            <a:schemeClr val="tx1"/>
                          </a:solidFill>
                        </a:rPr>
                        <a:t>BU</a:t>
                      </a:r>
                      <a:endParaRPr kumimoji="1" lang="ja-JP" alt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sz="1400" dirty="0">
                          <a:solidFill>
                            <a:schemeClr val="tx1"/>
                          </a:solidFill>
                        </a:rPr>
                        <a:t>貸付終了</a:t>
                      </a:r>
                      <a:r>
                        <a:rPr kumimoji="1" lang="en-US" altLang="ja-JP" sz="1400" dirty="0">
                          <a:solidFill>
                            <a:schemeClr val="tx1"/>
                          </a:solidFill>
                        </a:rPr>
                        <a:t>YMD</a:t>
                      </a:r>
                      <a:r>
                        <a:rPr kumimoji="1" lang="ja-JP" altLang="en-US" sz="1400" dirty="0">
                          <a:solidFill>
                            <a:schemeClr val="tx1"/>
                          </a:solidFill>
                        </a:rPr>
                        <a:t>（終期年月日）</a:t>
                      </a:r>
                      <a:endParaRPr kumimoji="1" lang="en-US" altLang="ja-JP" sz="1400" dirty="0">
                        <a:solidFill>
                          <a:schemeClr val="tx1"/>
                        </a:solidFill>
                      </a:endParaRPr>
                    </a:p>
                  </a:txBody>
                  <a:tcPr anchor="ctr">
                    <a:lnL w="12700" cap="flat" cmpd="sng" algn="ctr">
                      <a:solidFill>
                        <a:schemeClr val="tx1"/>
                      </a:solidFill>
                      <a:prstDash val="dot"/>
                      <a:round/>
                      <a:headEnd type="none" w="med" len="med"/>
                      <a:tailEnd type="none" w="med" len="med"/>
                    </a:lnL>
                    <a:solidFill>
                      <a:schemeClr val="bg1"/>
                    </a:solidFill>
                  </a:tcPr>
                </a:tc>
                <a:tc>
                  <a:txBody>
                    <a:bodyPr/>
                    <a:lstStyle/>
                    <a:p>
                      <a:pPr algn="ctr"/>
                      <a:r>
                        <a:rPr kumimoji="1" lang="en-US" altLang="ja-JP" sz="1400" dirty="0" err="1">
                          <a:solidFill>
                            <a:schemeClr val="tx1"/>
                          </a:solidFill>
                        </a:rPr>
                        <a:t>yyyy</a:t>
                      </a:r>
                      <a:r>
                        <a:rPr kumimoji="1" lang="en-US" altLang="ja-JP" sz="1400" dirty="0">
                          <a:solidFill>
                            <a:schemeClr val="tx1"/>
                          </a:solidFill>
                        </a:rPr>
                        <a:t>/MM/dd</a:t>
                      </a:r>
                      <a:r>
                        <a:rPr kumimoji="1" lang="ja-JP" altLang="en-US" sz="1400" dirty="0">
                          <a:solidFill>
                            <a:schemeClr val="tx1"/>
                          </a:solidFill>
                        </a:rPr>
                        <a:t>（半角入力）</a:t>
                      </a:r>
                    </a:p>
                  </a:txBody>
                  <a:tcPr>
                    <a:solidFill>
                      <a:schemeClr val="bg1"/>
                    </a:solidFill>
                  </a:tcPr>
                </a:tc>
                <a:extLst>
                  <a:ext uri="{0D108BD9-81ED-4DB2-BD59-A6C34878D82A}">
                    <a16:rowId xmlns:a16="http://schemas.microsoft.com/office/drawing/2014/main" val="3397832466"/>
                  </a:ext>
                </a:extLst>
              </a:tr>
              <a:tr h="0">
                <a:tc>
                  <a:txBody>
                    <a:bodyPr/>
                    <a:lstStyle/>
                    <a:p>
                      <a:pPr algn="ctr"/>
                      <a:r>
                        <a:rPr kumimoji="1" lang="en-US" altLang="ja-JP" sz="1400" dirty="0">
                          <a:solidFill>
                            <a:schemeClr val="tx1"/>
                          </a:solidFill>
                        </a:rPr>
                        <a:t>BY</a:t>
                      </a:r>
                      <a:endParaRPr kumimoji="1" lang="ja-JP" alt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sz="1400" dirty="0">
                          <a:solidFill>
                            <a:schemeClr val="tx1"/>
                          </a:solidFill>
                        </a:rPr>
                        <a:t>賃借料</a:t>
                      </a:r>
                    </a:p>
                  </a:txBody>
                  <a:tcPr anchor="ctr">
                    <a:lnL w="12700" cap="flat" cmpd="sng" algn="ctr">
                      <a:solidFill>
                        <a:schemeClr val="tx1"/>
                      </a:solidFill>
                      <a:prstDash val="dot"/>
                      <a:round/>
                      <a:headEnd type="none" w="med" len="med"/>
                      <a:tailEnd type="none" w="med" len="med"/>
                    </a:lnL>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rPr>
                        <a:t>半角入力</a:t>
                      </a:r>
                    </a:p>
                  </a:txBody>
                  <a:tcPr>
                    <a:solidFill>
                      <a:schemeClr val="bg1"/>
                    </a:solidFill>
                  </a:tcPr>
                </a:tc>
                <a:extLst>
                  <a:ext uri="{0D108BD9-81ED-4DB2-BD59-A6C34878D82A}">
                    <a16:rowId xmlns:a16="http://schemas.microsoft.com/office/drawing/2014/main" val="1494131954"/>
                  </a:ext>
                </a:extLst>
              </a:tr>
            </a:tbl>
          </a:graphicData>
        </a:graphic>
      </p:graphicFrame>
      <p:cxnSp>
        <p:nvCxnSpPr>
          <p:cNvPr id="34" name="直線矢印コネクタ 33">
            <a:extLst>
              <a:ext uri="{FF2B5EF4-FFF2-40B4-BE49-F238E27FC236}">
                <a16:creationId xmlns:a16="http://schemas.microsoft.com/office/drawing/2014/main" id="{CB90A9DA-48EA-4BB0-96F9-8F918F38DE86}"/>
              </a:ext>
            </a:extLst>
          </p:cNvPr>
          <p:cNvCxnSpPr>
            <a:cxnSpLocks/>
            <a:stCxn id="33" idx="0"/>
          </p:cNvCxnSpPr>
          <p:nvPr/>
        </p:nvCxnSpPr>
        <p:spPr>
          <a:xfrm flipH="1" flipV="1">
            <a:off x="5001658" y="2210601"/>
            <a:ext cx="186697" cy="12626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6" name="テキスト ボックス 35">
            <a:extLst>
              <a:ext uri="{FF2B5EF4-FFF2-40B4-BE49-F238E27FC236}">
                <a16:creationId xmlns:a16="http://schemas.microsoft.com/office/drawing/2014/main" id="{92F7D3FD-EEFD-4B5E-95F0-0982AA83C731}"/>
              </a:ext>
            </a:extLst>
          </p:cNvPr>
          <p:cNvSpPr txBox="1"/>
          <p:nvPr/>
        </p:nvSpPr>
        <p:spPr>
          <a:xfrm>
            <a:off x="7633406" y="4071517"/>
            <a:ext cx="20313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農業委員会の決定日</a:t>
            </a:r>
          </a:p>
        </p:txBody>
      </p:sp>
      <p:sp>
        <p:nvSpPr>
          <p:cNvPr id="38" name="コンテンツ プレースホルダー 2">
            <a:extLst>
              <a:ext uri="{FF2B5EF4-FFF2-40B4-BE49-F238E27FC236}">
                <a16:creationId xmlns:a16="http://schemas.microsoft.com/office/drawing/2014/main" id="{66099C76-35DE-440A-AF8D-130E796B06B8}"/>
              </a:ext>
            </a:extLst>
          </p:cNvPr>
          <p:cNvSpPr txBox="1">
            <a:spLocks/>
          </p:cNvSpPr>
          <p:nvPr/>
        </p:nvSpPr>
        <p:spPr>
          <a:xfrm>
            <a:off x="38108" y="4525662"/>
            <a:ext cx="5616624" cy="3043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2" pitchFamily="18" charset="2"/>
              <a:buNone/>
              <a:tabLst/>
              <a:defRPr/>
            </a:pP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反映後の</a:t>
            </a: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台帳管理</a:t>
            </a: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土地データ</a:t>
            </a: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貸借</a:t>
            </a: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の入力状況</a:t>
            </a:r>
            <a:endPar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39" name="表 67">
            <a:extLst>
              <a:ext uri="{FF2B5EF4-FFF2-40B4-BE49-F238E27FC236}">
                <a16:creationId xmlns:a16="http://schemas.microsoft.com/office/drawing/2014/main" id="{D3DF3174-1848-4F59-B689-A7593B7205A2}"/>
              </a:ext>
            </a:extLst>
          </p:cNvPr>
          <p:cNvGraphicFramePr>
            <a:graphicFrameLocks noGrp="1"/>
          </p:cNvGraphicFramePr>
          <p:nvPr/>
        </p:nvGraphicFramePr>
        <p:xfrm>
          <a:off x="6160756" y="1100389"/>
          <a:ext cx="5935764" cy="2743200"/>
        </p:xfrm>
        <a:graphic>
          <a:graphicData uri="http://schemas.openxmlformats.org/drawingml/2006/table">
            <a:tbl>
              <a:tblPr firstRow="1" bandRow="1">
                <a:tableStyleId>{5940675A-B579-460E-94D1-54222C63F5DA}</a:tableStyleId>
              </a:tblPr>
              <a:tblGrid>
                <a:gridCol w="509583">
                  <a:extLst>
                    <a:ext uri="{9D8B030D-6E8A-4147-A177-3AD203B41FA5}">
                      <a16:colId xmlns:a16="http://schemas.microsoft.com/office/drawing/2014/main" val="2183983636"/>
                    </a:ext>
                  </a:extLst>
                </a:gridCol>
                <a:gridCol w="2779991">
                  <a:extLst>
                    <a:ext uri="{9D8B030D-6E8A-4147-A177-3AD203B41FA5}">
                      <a16:colId xmlns:a16="http://schemas.microsoft.com/office/drawing/2014/main" val="2738005574"/>
                    </a:ext>
                  </a:extLst>
                </a:gridCol>
                <a:gridCol w="2646190">
                  <a:extLst>
                    <a:ext uri="{9D8B030D-6E8A-4147-A177-3AD203B41FA5}">
                      <a16:colId xmlns:a16="http://schemas.microsoft.com/office/drawing/2014/main" val="2387699029"/>
                    </a:ext>
                  </a:extLst>
                </a:gridCol>
              </a:tblGrid>
              <a:tr h="221695">
                <a:tc gridSpan="2">
                  <a:txBody>
                    <a:bodyPr/>
                    <a:lstStyle/>
                    <a:p>
                      <a:pPr algn="ctr"/>
                      <a:r>
                        <a:rPr kumimoji="1" lang="ja-JP" altLang="en-US" sz="1400" dirty="0"/>
                        <a:t>列</a:t>
                      </a:r>
                    </a:p>
                  </a:txBody>
                  <a:tcPr>
                    <a:solidFill>
                      <a:schemeClr val="bg1"/>
                    </a:solidFill>
                  </a:tcPr>
                </a:tc>
                <a:tc hMerge="1">
                  <a:txBody>
                    <a:bodyPr/>
                    <a:lstStyle/>
                    <a:p>
                      <a:endParaRPr kumimoji="1" lang="ja-JP" altLang="en-US" dirty="0"/>
                    </a:p>
                  </a:txBody>
                  <a:tcPr/>
                </a:tc>
                <a:tc>
                  <a:txBody>
                    <a:bodyPr/>
                    <a:lstStyle/>
                    <a:p>
                      <a:pPr algn="ctr"/>
                      <a:r>
                        <a:rPr kumimoji="1" lang="ja-JP" altLang="en-US" sz="1400" dirty="0"/>
                        <a:t>入力内容</a:t>
                      </a:r>
                    </a:p>
                  </a:txBody>
                  <a:tcPr>
                    <a:solidFill>
                      <a:schemeClr val="bg1"/>
                    </a:solidFill>
                  </a:tcPr>
                </a:tc>
                <a:extLst>
                  <a:ext uri="{0D108BD9-81ED-4DB2-BD59-A6C34878D82A}">
                    <a16:rowId xmlns:a16="http://schemas.microsoft.com/office/drawing/2014/main" val="728728308"/>
                  </a:ext>
                </a:extLst>
              </a:tr>
              <a:tr h="0">
                <a:tc>
                  <a:txBody>
                    <a:bodyPr/>
                    <a:lstStyle/>
                    <a:p>
                      <a:pPr algn="ctr"/>
                      <a:r>
                        <a:rPr kumimoji="1" lang="en-US" altLang="ja-JP" sz="1400" dirty="0">
                          <a:solidFill>
                            <a:schemeClr val="tx1"/>
                          </a:solidFill>
                        </a:rPr>
                        <a:t>CB</a:t>
                      </a:r>
                      <a:endParaRPr kumimoji="1" lang="ja-JP" alt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sz="1400" dirty="0">
                          <a:solidFill>
                            <a:schemeClr val="tx1"/>
                          </a:solidFill>
                        </a:rPr>
                        <a:t>転貸借受人コード</a:t>
                      </a:r>
                    </a:p>
                  </a:txBody>
                  <a:tcPr>
                    <a:lnL w="12700" cap="flat" cmpd="sng" algn="ctr">
                      <a:solidFill>
                        <a:schemeClr val="tx1"/>
                      </a:solidFill>
                      <a:prstDash val="dot"/>
                      <a:round/>
                      <a:headEnd type="none" w="med" len="med"/>
                      <a:tailEnd type="none" w="med" len="med"/>
                    </a:lnL>
                    <a:solidFill>
                      <a:schemeClr val="bg1"/>
                    </a:solidFill>
                  </a:tcPr>
                </a:tc>
                <a:tc>
                  <a:txBody>
                    <a:bodyPr/>
                    <a:lstStyle/>
                    <a:p>
                      <a:pPr algn="ctr"/>
                      <a:r>
                        <a:rPr kumimoji="1" lang="ja-JP" altLang="en-US" sz="1400" dirty="0">
                          <a:solidFill>
                            <a:schemeClr val="tx1"/>
                          </a:solidFill>
                        </a:rPr>
                        <a:t>世帯員番号を入力</a:t>
                      </a:r>
                    </a:p>
                  </a:txBody>
                  <a:tcPr>
                    <a:solidFill>
                      <a:schemeClr val="bg1"/>
                    </a:solidFill>
                  </a:tcPr>
                </a:tc>
                <a:extLst>
                  <a:ext uri="{0D108BD9-81ED-4DB2-BD59-A6C34878D82A}">
                    <a16:rowId xmlns:a16="http://schemas.microsoft.com/office/drawing/2014/main" val="3160972611"/>
                  </a:ext>
                </a:extLst>
              </a:tr>
              <a:tr h="0">
                <a:tc>
                  <a:txBody>
                    <a:bodyPr/>
                    <a:lstStyle/>
                    <a:p>
                      <a:pPr algn="ctr"/>
                      <a:r>
                        <a:rPr kumimoji="1" lang="en-US" altLang="ja-JP" sz="1400" dirty="0">
                          <a:solidFill>
                            <a:schemeClr val="tx1"/>
                          </a:solidFill>
                        </a:rPr>
                        <a:t>CD</a:t>
                      </a:r>
                      <a:endParaRPr kumimoji="1" lang="ja-JP" alt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sz="1400" dirty="0">
                          <a:solidFill>
                            <a:schemeClr val="tx1"/>
                          </a:solidFill>
                        </a:rPr>
                        <a:t>転貸適用法コード</a:t>
                      </a:r>
                    </a:p>
                  </a:txBody>
                  <a:tcPr>
                    <a:lnL w="12700" cap="flat" cmpd="sng" algn="ctr">
                      <a:solidFill>
                        <a:schemeClr val="tx1"/>
                      </a:solidFill>
                      <a:prstDash val="dot"/>
                      <a:round/>
                      <a:headEnd type="none" w="med" len="med"/>
                      <a:tailEnd type="none" w="med" len="med"/>
                    </a:lnL>
                    <a:solidFill>
                      <a:schemeClr val="bg1"/>
                    </a:solidFill>
                  </a:tcPr>
                </a:tc>
                <a:tc>
                  <a:txBody>
                    <a:bodyPr/>
                    <a:lstStyle/>
                    <a:p>
                      <a:pPr algn="ctr"/>
                      <a:r>
                        <a:rPr kumimoji="1" lang="en-US" altLang="ja-JP" sz="1400" dirty="0">
                          <a:solidFill>
                            <a:schemeClr val="tx1"/>
                          </a:solidFill>
                        </a:rPr>
                        <a:t>6</a:t>
                      </a:r>
                      <a:r>
                        <a:rPr kumimoji="1" lang="ja-JP" altLang="en-US" sz="1400" dirty="0">
                          <a:solidFill>
                            <a:schemeClr val="tx1"/>
                          </a:solidFill>
                        </a:rPr>
                        <a:t>（機構法）</a:t>
                      </a:r>
                    </a:p>
                  </a:txBody>
                  <a:tcPr>
                    <a:solidFill>
                      <a:schemeClr val="bg1"/>
                    </a:solidFill>
                  </a:tcPr>
                </a:tc>
                <a:extLst>
                  <a:ext uri="{0D108BD9-81ED-4DB2-BD59-A6C34878D82A}">
                    <a16:rowId xmlns:a16="http://schemas.microsoft.com/office/drawing/2014/main" val="2920470660"/>
                  </a:ext>
                </a:extLst>
              </a:tr>
              <a:tr h="0">
                <a:tc>
                  <a:txBody>
                    <a:bodyPr/>
                    <a:lstStyle/>
                    <a:p>
                      <a:pPr algn="ctr"/>
                      <a:r>
                        <a:rPr kumimoji="1" lang="en-US" altLang="ja-JP" sz="1400" dirty="0">
                          <a:solidFill>
                            <a:schemeClr val="tx1"/>
                          </a:solidFill>
                        </a:rPr>
                        <a:t>CF</a:t>
                      </a:r>
                      <a:endParaRPr kumimoji="1" lang="ja-JP" alt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sz="1400" dirty="0">
                          <a:solidFill>
                            <a:schemeClr val="tx1"/>
                          </a:solidFill>
                        </a:rPr>
                        <a:t>転貸形態（権利の種類）コード</a:t>
                      </a:r>
                    </a:p>
                  </a:txBody>
                  <a:tcPr>
                    <a:lnL w="12700" cap="flat" cmpd="sng" algn="ctr">
                      <a:solidFill>
                        <a:schemeClr val="tx1"/>
                      </a:solidFill>
                      <a:prstDash val="dot"/>
                      <a:round/>
                      <a:headEnd type="none" w="med" len="med"/>
                      <a:tailEnd type="none" w="med" len="med"/>
                    </a:lnL>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solidFill>
                            <a:schemeClr val="tx1"/>
                          </a:solidFill>
                        </a:rPr>
                        <a:t>4</a:t>
                      </a:r>
                      <a:r>
                        <a:rPr kumimoji="1" lang="ja-JP" altLang="en-US" sz="1400" dirty="0">
                          <a:solidFill>
                            <a:schemeClr val="tx1"/>
                          </a:solidFill>
                        </a:rPr>
                        <a:t>または</a:t>
                      </a:r>
                      <a:r>
                        <a:rPr kumimoji="1" lang="en-US" altLang="ja-JP" sz="1400" dirty="0">
                          <a:solidFill>
                            <a:schemeClr val="tx1"/>
                          </a:solidFill>
                        </a:rPr>
                        <a:t>5</a:t>
                      </a:r>
                      <a:endParaRPr kumimoji="1" lang="ja-JP" altLang="en-US" sz="1400" dirty="0">
                        <a:solidFill>
                          <a:schemeClr val="tx1"/>
                        </a:solidFill>
                      </a:endParaRPr>
                    </a:p>
                  </a:txBody>
                  <a:tcPr>
                    <a:solidFill>
                      <a:schemeClr val="bg1"/>
                    </a:solidFill>
                  </a:tcPr>
                </a:tc>
                <a:extLst>
                  <a:ext uri="{0D108BD9-81ED-4DB2-BD59-A6C34878D82A}">
                    <a16:rowId xmlns:a16="http://schemas.microsoft.com/office/drawing/2014/main" val="764419285"/>
                  </a:ext>
                </a:extLst>
              </a:tr>
              <a:tr h="0">
                <a:tc>
                  <a:txBody>
                    <a:bodyPr/>
                    <a:lstStyle/>
                    <a:p>
                      <a:pPr algn="ctr"/>
                      <a:r>
                        <a:rPr kumimoji="1" lang="en-US" altLang="ja-JP" sz="1400" dirty="0">
                          <a:solidFill>
                            <a:schemeClr val="tx1"/>
                          </a:solidFill>
                        </a:rPr>
                        <a:t>CH</a:t>
                      </a:r>
                      <a:endParaRPr kumimoji="1" lang="ja-JP" alt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sz="1400" dirty="0">
                          <a:solidFill>
                            <a:schemeClr val="tx1"/>
                          </a:solidFill>
                        </a:rPr>
                        <a:t>転貸開始</a:t>
                      </a:r>
                      <a:r>
                        <a:rPr kumimoji="1" lang="en-US" altLang="ja-JP" sz="1400" dirty="0">
                          <a:solidFill>
                            <a:schemeClr val="tx1"/>
                          </a:solidFill>
                        </a:rPr>
                        <a:t>YMD</a:t>
                      </a:r>
                      <a:r>
                        <a:rPr kumimoji="1" lang="ja-JP" altLang="en-US" sz="1400" dirty="0">
                          <a:solidFill>
                            <a:schemeClr val="tx1"/>
                          </a:solidFill>
                        </a:rPr>
                        <a:t>（始期年月日）</a:t>
                      </a:r>
                    </a:p>
                  </a:txBody>
                  <a:tcPr>
                    <a:lnL w="12700" cap="flat" cmpd="sng" algn="ctr">
                      <a:solidFill>
                        <a:schemeClr val="tx1"/>
                      </a:solidFill>
                      <a:prstDash val="dot"/>
                      <a:round/>
                      <a:headEnd type="none" w="med" len="med"/>
                      <a:tailEnd type="none" w="med" len="med"/>
                    </a:lnL>
                    <a:solidFill>
                      <a:schemeClr val="bg1"/>
                    </a:solidFill>
                  </a:tcPr>
                </a:tc>
                <a:tc>
                  <a:txBody>
                    <a:bodyPr/>
                    <a:lstStyle/>
                    <a:p>
                      <a:pPr algn="ctr"/>
                      <a:r>
                        <a:rPr kumimoji="1" lang="ja-JP" altLang="en-US" sz="1400" dirty="0">
                          <a:solidFill>
                            <a:schemeClr val="tx1"/>
                          </a:solidFill>
                        </a:rPr>
                        <a:t>半角入力（例</a:t>
                      </a:r>
                      <a:r>
                        <a:rPr kumimoji="1" lang="en-US" altLang="ja-JP" sz="1400" dirty="0">
                          <a:solidFill>
                            <a:schemeClr val="tx1"/>
                          </a:solidFill>
                        </a:rPr>
                        <a:t>:2022/07/01</a:t>
                      </a:r>
                      <a:r>
                        <a:rPr kumimoji="1" lang="ja-JP" altLang="en-US" sz="1400" dirty="0">
                          <a:solidFill>
                            <a:schemeClr val="tx1"/>
                          </a:solidFill>
                        </a:rPr>
                        <a:t>）</a:t>
                      </a:r>
                    </a:p>
                  </a:txBody>
                  <a:tcPr>
                    <a:solidFill>
                      <a:schemeClr val="bg1"/>
                    </a:solidFill>
                  </a:tcPr>
                </a:tc>
                <a:extLst>
                  <a:ext uri="{0D108BD9-81ED-4DB2-BD59-A6C34878D82A}">
                    <a16:rowId xmlns:a16="http://schemas.microsoft.com/office/drawing/2014/main" val="58007497"/>
                  </a:ext>
                </a:extLst>
              </a:tr>
              <a:tr h="0">
                <a:tc>
                  <a:txBody>
                    <a:bodyPr/>
                    <a:lstStyle/>
                    <a:p>
                      <a:pPr algn="ctr"/>
                      <a:r>
                        <a:rPr kumimoji="1" lang="en-US" altLang="ja-JP" sz="1400" dirty="0">
                          <a:solidFill>
                            <a:schemeClr val="tx1"/>
                          </a:solidFill>
                        </a:rPr>
                        <a:t>CI</a:t>
                      </a:r>
                      <a:endParaRPr kumimoji="1" lang="ja-JP" alt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sz="1400" dirty="0">
                          <a:solidFill>
                            <a:schemeClr val="tx1"/>
                          </a:solidFill>
                        </a:rPr>
                        <a:t>転貸終了</a:t>
                      </a:r>
                      <a:r>
                        <a:rPr kumimoji="1" lang="en-US" altLang="ja-JP" sz="1400" dirty="0">
                          <a:solidFill>
                            <a:schemeClr val="tx1"/>
                          </a:solidFill>
                        </a:rPr>
                        <a:t>YMD</a:t>
                      </a:r>
                      <a:r>
                        <a:rPr kumimoji="1" lang="ja-JP" altLang="en-US" sz="1400" dirty="0">
                          <a:solidFill>
                            <a:schemeClr val="tx1"/>
                          </a:solidFill>
                        </a:rPr>
                        <a:t>（終期年月日）</a:t>
                      </a:r>
                    </a:p>
                  </a:txBody>
                  <a:tcPr>
                    <a:lnL w="12700" cap="flat" cmpd="sng" algn="ctr">
                      <a:solidFill>
                        <a:schemeClr val="tx1"/>
                      </a:solidFill>
                      <a:prstDash val="dot"/>
                      <a:round/>
                      <a:headEnd type="none" w="med" len="med"/>
                      <a:tailEnd type="none" w="med" len="med"/>
                    </a:lnL>
                    <a:solidFill>
                      <a:schemeClr val="bg1"/>
                    </a:solidFill>
                  </a:tcPr>
                </a:tc>
                <a:tc>
                  <a:txBody>
                    <a:bodyPr/>
                    <a:lstStyle/>
                    <a:p>
                      <a:pPr algn="ctr"/>
                      <a:r>
                        <a:rPr kumimoji="1" lang="ja-JP" altLang="en-US" sz="1400" dirty="0">
                          <a:solidFill>
                            <a:schemeClr val="tx1"/>
                          </a:solidFill>
                        </a:rPr>
                        <a:t>半角入力（例</a:t>
                      </a:r>
                      <a:r>
                        <a:rPr kumimoji="1" lang="en-US" altLang="ja-JP" sz="1400" dirty="0">
                          <a:solidFill>
                            <a:schemeClr val="tx1"/>
                          </a:solidFill>
                        </a:rPr>
                        <a:t>:2057/06/30</a:t>
                      </a:r>
                      <a:r>
                        <a:rPr kumimoji="1" lang="ja-JP" altLang="en-US" sz="1400" dirty="0">
                          <a:solidFill>
                            <a:schemeClr val="tx1"/>
                          </a:solidFill>
                        </a:rPr>
                        <a:t>）</a:t>
                      </a:r>
                    </a:p>
                  </a:txBody>
                  <a:tcPr>
                    <a:solidFill>
                      <a:schemeClr val="bg1"/>
                    </a:solidFill>
                  </a:tcPr>
                </a:tc>
                <a:extLst>
                  <a:ext uri="{0D108BD9-81ED-4DB2-BD59-A6C34878D82A}">
                    <a16:rowId xmlns:a16="http://schemas.microsoft.com/office/drawing/2014/main" val="2678569941"/>
                  </a:ext>
                </a:extLst>
              </a:tr>
              <a:tr h="0">
                <a:tc>
                  <a:txBody>
                    <a:bodyPr/>
                    <a:lstStyle/>
                    <a:p>
                      <a:pPr algn="ctr"/>
                      <a:r>
                        <a:rPr kumimoji="1" lang="en-US" altLang="ja-JP" sz="1400" dirty="0">
                          <a:solidFill>
                            <a:schemeClr val="tx1"/>
                          </a:solidFill>
                        </a:rPr>
                        <a:t>CL</a:t>
                      </a:r>
                      <a:endParaRPr kumimoji="1" lang="ja-JP" alt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sz="1400" dirty="0">
                          <a:solidFill>
                            <a:schemeClr val="tx1"/>
                          </a:solidFill>
                        </a:rPr>
                        <a:t>転貸賃借料</a:t>
                      </a:r>
                    </a:p>
                  </a:txBody>
                  <a:tcPr>
                    <a:lnL w="12700" cap="flat" cmpd="sng" algn="ctr">
                      <a:solidFill>
                        <a:schemeClr val="tx1"/>
                      </a:solidFill>
                      <a:prstDash val="dot"/>
                      <a:round/>
                      <a:headEnd type="none" w="med" len="med"/>
                      <a:tailEnd type="none" w="med" len="med"/>
                    </a:lnL>
                    <a:solidFill>
                      <a:schemeClr val="bg1"/>
                    </a:solidFill>
                  </a:tcPr>
                </a:tc>
                <a:tc>
                  <a:txBody>
                    <a:bodyPr/>
                    <a:lstStyle/>
                    <a:p>
                      <a:pPr algn="ctr"/>
                      <a:r>
                        <a:rPr kumimoji="1" lang="ja-JP" altLang="en-US" sz="1400" dirty="0">
                          <a:solidFill>
                            <a:schemeClr val="tx1"/>
                          </a:solidFill>
                        </a:rPr>
                        <a:t>半角入力</a:t>
                      </a:r>
                    </a:p>
                  </a:txBody>
                  <a:tcPr>
                    <a:solidFill>
                      <a:schemeClr val="bg1"/>
                    </a:solidFill>
                  </a:tcPr>
                </a:tc>
                <a:extLst>
                  <a:ext uri="{0D108BD9-81ED-4DB2-BD59-A6C34878D82A}">
                    <a16:rowId xmlns:a16="http://schemas.microsoft.com/office/drawing/2014/main" val="577956647"/>
                  </a:ext>
                </a:extLst>
              </a:tr>
              <a:tr h="0">
                <a:tc>
                  <a:txBody>
                    <a:bodyPr/>
                    <a:lstStyle/>
                    <a:p>
                      <a:pPr algn="ctr"/>
                      <a:r>
                        <a:rPr kumimoji="1" lang="en-US" altLang="ja-JP" sz="1400" dirty="0">
                          <a:solidFill>
                            <a:schemeClr val="tx1"/>
                          </a:solidFill>
                        </a:rPr>
                        <a:t>CU</a:t>
                      </a:r>
                      <a:endParaRPr kumimoji="1" lang="ja-JP" alt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sz="1400" dirty="0">
                          <a:solidFill>
                            <a:schemeClr val="tx1"/>
                          </a:solidFill>
                        </a:rPr>
                        <a:t>利用集積公告</a:t>
                      </a:r>
                      <a:r>
                        <a:rPr kumimoji="1" lang="en-US" altLang="ja-JP" sz="1400" dirty="0">
                          <a:solidFill>
                            <a:schemeClr val="tx1"/>
                          </a:solidFill>
                        </a:rPr>
                        <a:t>YMD</a:t>
                      </a:r>
                      <a:endParaRPr kumimoji="1" lang="ja-JP" altLang="en-US" sz="1400" dirty="0">
                        <a:solidFill>
                          <a:schemeClr val="tx1"/>
                        </a:solidFill>
                      </a:endParaRPr>
                    </a:p>
                  </a:txBody>
                  <a:tcPr>
                    <a:lnL w="12700" cap="flat" cmpd="sng" algn="ctr">
                      <a:solidFill>
                        <a:schemeClr val="tx1"/>
                      </a:solidFill>
                      <a:prstDash val="dot"/>
                      <a:round/>
                      <a:headEnd type="none" w="med" len="med"/>
                      <a:tailEnd type="none" w="med" len="med"/>
                    </a:lnL>
                    <a:solidFill>
                      <a:schemeClr val="bg1"/>
                    </a:solidFill>
                  </a:tcPr>
                </a:tc>
                <a:tc>
                  <a:txBody>
                    <a:bodyPr/>
                    <a:lstStyle/>
                    <a:p>
                      <a:pPr algn="ctr"/>
                      <a:r>
                        <a:rPr kumimoji="1" lang="ja-JP" altLang="en-US" sz="1400" dirty="0">
                          <a:solidFill>
                            <a:schemeClr val="tx1"/>
                          </a:solidFill>
                        </a:rPr>
                        <a:t>半角入力（例</a:t>
                      </a:r>
                      <a:r>
                        <a:rPr kumimoji="1" lang="en-US" altLang="ja-JP" sz="1400" dirty="0">
                          <a:solidFill>
                            <a:schemeClr val="tx1"/>
                          </a:solidFill>
                        </a:rPr>
                        <a:t>:2022/07/01</a:t>
                      </a:r>
                      <a:r>
                        <a:rPr kumimoji="1" lang="ja-JP" altLang="en-US" sz="1400" dirty="0">
                          <a:solidFill>
                            <a:schemeClr val="tx1"/>
                          </a:solidFill>
                        </a:rPr>
                        <a:t>）</a:t>
                      </a:r>
                    </a:p>
                  </a:txBody>
                  <a:tcPr>
                    <a:solidFill>
                      <a:schemeClr val="bg1"/>
                    </a:solidFill>
                  </a:tcPr>
                </a:tc>
                <a:extLst>
                  <a:ext uri="{0D108BD9-81ED-4DB2-BD59-A6C34878D82A}">
                    <a16:rowId xmlns:a16="http://schemas.microsoft.com/office/drawing/2014/main" val="2195428524"/>
                  </a:ext>
                </a:extLst>
              </a:tr>
              <a:tr h="0">
                <a:tc>
                  <a:txBody>
                    <a:bodyPr/>
                    <a:lstStyle/>
                    <a:p>
                      <a:pPr algn="ctr"/>
                      <a:r>
                        <a:rPr kumimoji="1" lang="en-US" altLang="ja-JP" sz="1400" dirty="0">
                          <a:solidFill>
                            <a:schemeClr val="tx1"/>
                          </a:solidFill>
                        </a:rPr>
                        <a:t>EP</a:t>
                      </a:r>
                      <a:endParaRPr kumimoji="1" lang="ja-JP" alt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solidFill>
                      <a:schemeClr val="bg1"/>
                    </a:solidFill>
                  </a:tcPr>
                </a:tc>
                <a:tc>
                  <a:txBody>
                    <a:bodyPr/>
                    <a:lstStyle/>
                    <a:p>
                      <a:r>
                        <a:rPr kumimoji="1" lang="ja-JP" altLang="en-US" sz="1400" dirty="0">
                          <a:solidFill>
                            <a:schemeClr val="tx1"/>
                          </a:solidFill>
                        </a:rPr>
                        <a:t>許可</a:t>
                      </a:r>
                      <a:r>
                        <a:rPr kumimoji="1" lang="en-US" altLang="ja-JP" sz="1400" dirty="0">
                          <a:solidFill>
                            <a:schemeClr val="tx1"/>
                          </a:solidFill>
                        </a:rPr>
                        <a:t>YMD</a:t>
                      </a:r>
                      <a:endParaRPr kumimoji="1" lang="ja-JP" altLang="en-US" sz="1400" dirty="0">
                        <a:solidFill>
                          <a:schemeClr val="tx1"/>
                        </a:solidFill>
                      </a:endParaRPr>
                    </a:p>
                  </a:txBody>
                  <a:tcPr>
                    <a:lnL w="12700" cap="flat" cmpd="sng" algn="ctr">
                      <a:solidFill>
                        <a:schemeClr val="tx1"/>
                      </a:solidFill>
                      <a:prstDash val="dot"/>
                      <a:round/>
                      <a:headEnd type="none" w="med" len="med"/>
                      <a:tailEnd type="none" w="med" len="med"/>
                    </a:lnL>
                    <a:solidFill>
                      <a:schemeClr val="bg1"/>
                    </a:solidFill>
                  </a:tcPr>
                </a:tc>
                <a:tc>
                  <a:txBody>
                    <a:bodyPr/>
                    <a:lstStyle/>
                    <a:p>
                      <a:pPr algn="ctr"/>
                      <a:r>
                        <a:rPr kumimoji="1" lang="ja-JP" altLang="en-US" sz="1400" dirty="0">
                          <a:solidFill>
                            <a:schemeClr val="tx1"/>
                          </a:solidFill>
                        </a:rPr>
                        <a:t>半角入力（例</a:t>
                      </a:r>
                      <a:r>
                        <a:rPr kumimoji="1" lang="en-US" altLang="ja-JP" sz="1400" dirty="0">
                          <a:solidFill>
                            <a:schemeClr val="tx1"/>
                          </a:solidFill>
                        </a:rPr>
                        <a:t>:2022/06/28</a:t>
                      </a:r>
                      <a:r>
                        <a:rPr kumimoji="1" lang="ja-JP" altLang="en-US" sz="1400" dirty="0">
                          <a:solidFill>
                            <a:schemeClr val="tx1"/>
                          </a:solidFill>
                        </a:rPr>
                        <a:t>）</a:t>
                      </a:r>
                    </a:p>
                  </a:txBody>
                  <a:tcPr>
                    <a:solidFill>
                      <a:schemeClr val="bg1"/>
                    </a:solidFill>
                  </a:tcPr>
                </a:tc>
                <a:extLst>
                  <a:ext uri="{0D108BD9-81ED-4DB2-BD59-A6C34878D82A}">
                    <a16:rowId xmlns:a16="http://schemas.microsoft.com/office/drawing/2014/main" val="1899790199"/>
                  </a:ext>
                </a:extLst>
              </a:tr>
            </a:tbl>
          </a:graphicData>
        </a:graphic>
      </p:graphicFrame>
      <p:cxnSp>
        <p:nvCxnSpPr>
          <p:cNvPr id="37" name="直線矢印コネクタ 36">
            <a:extLst>
              <a:ext uri="{FF2B5EF4-FFF2-40B4-BE49-F238E27FC236}">
                <a16:creationId xmlns:a16="http://schemas.microsoft.com/office/drawing/2014/main" id="{10303FEC-5273-4E35-A8F4-497EE02E3C4F}"/>
              </a:ext>
            </a:extLst>
          </p:cNvPr>
          <p:cNvCxnSpPr>
            <a:cxnSpLocks/>
            <a:stCxn id="36" idx="0"/>
          </p:cNvCxnSpPr>
          <p:nvPr/>
        </p:nvCxnSpPr>
        <p:spPr>
          <a:xfrm flipH="1" flipV="1">
            <a:off x="7633407" y="3780311"/>
            <a:ext cx="1015662" cy="2912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41" name="グループ化 40">
            <a:extLst>
              <a:ext uri="{FF2B5EF4-FFF2-40B4-BE49-F238E27FC236}">
                <a16:creationId xmlns:a16="http://schemas.microsoft.com/office/drawing/2014/main" id="{419A3A6E-53E8-4005-B9A1-2D3C83489383}"/>
              </a:ext>
            </a:extLst>
          </p:cNvPr>
          <p:cNvGrpSpPr/>
          <p:nvPr/>
        </p:nvGrpSpPr>
        <p:grpSpPr>
          <a:xfrm>
            <a:off x="310166" y="4984384"/>
            <a:ext cx="7690894" cy="1713317"/>
            <a:chOff x="310166" y="4984384"/>
            <a:chExt cx="7690894" cy="1713317"/>
          </a:xfrm>
        </p:grpSpPr>
        <p:pic>
          <p:nvPicPr>
            <p:cNvPr id="4" name="図 3">
              <a:extLst>
                <a:ext uri="{FF2B5EF4-FFF2-40B4-BE49-F238E27FC236}">
                  <a16:creationId xmlns:a16="http://schemas.microsoft.com/office/drawing/2014/main" id="{7A86E3D3-8CE6-46C8-BB1A-BABC0BED65B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10166" y="4984384"/>
              <a:ext cx="7690894" cy="1713317"/>
            </a:xfrm>
            <a:prstGeom prst="rect">
              <a:avLst/>
            </a:prstGeom>
          </p:spPr>
        </p:pic>
        <p:sp>
          <p:nvSpPr>
            <p:cNvPr id="43" name="四角形: 角を丸くする 42">
              <a:extLst>
                <a:ext uri="{FF2B5EF4-FFF2-40B4-BE49-F238E27FC236}">
                  <a16:creationId xmlns:a16="http://schemas.microsoft.com/office/drawing/2014/main" id="{0531E1C5-3078-43B6-8996-0C88A8BA7863}"/>
                </a:ext>
              </a:extLst>
            </p:cNvPr>
            <p:cNvSpPr/>
            <p:nvPr/>
          </p:nvSpPr>
          <p:spPr>
            <a:xfrm>
              <a:off x="359584" y="5532884"/>
              <a:ext cx="7612811" cy="31165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4" name="四角形: 角を丸くする 43">
              <a:extLst>
                <a:ext uri="{FF2B5EF4-FFF2-40B4-BE49-F238E27FC236}">
                  <a16:creationId xmlns:a16="http://schemas.microsoft.com/office/drawing/2014/main" id="{D573815B-AF8D-477A-8AC5-D975C2CE78E1}"/>
                </a:ext>
              </a:extLst>
            </p:cNvPr>
            <p:cNvSpPr/>
            <p:nvPr/>
          </p:nvSpPr>
          <p:spPr>
            <a:xfrm>
              <a:off x="359585" y="5852294"/>
              <a:ext cx="7612811" cy="31165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5" name="四角形: 角を丸くする 44">
              <a:extLst>
                <a:ext uri="{FF2B5EF4-FFF2-40B4-BE49-F238E27FC236}">
                  <a16:creationId xmlns:a16="http://schemas.microsoft.com/office/drawing/2014/main" id="{2FF68285-975D-49EB-984A-543DF4CE5A47}"/>
                </a:ext>
              </a:extLst>
            </p:cNvPr>
            <p:cNvSpPr/>
            <p:nvPr/>
          </p:nvSpPr>
          <p:spPr>
            <a:xfrm>
              <a:off x="342614" y="6184696"/>
              <a:ext cx="5688632" cy="31165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pic>
        <p:nvPicPr>
          <p:cNvPr id="33" name="図 32">
            <a:extLst>
              <a:ext uri="{FF2B5EF4-FFF2-40B4-BE49-F238E27FC236}">
                <a16:creationId xmlns:a16="http://schemas.microsoft.com/office/drawing/2014/main" id="{58BD1BC9-F7A1-405D-BF85-2A109E484E3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686" y="3473242"/>
            <a:ext cx="1411338" cy="666275"/>
          </a:xfrm>
          <a:prstGeom prst="rect">
            <a:avLst/>
          </a:prstGeom>
          <a:ln>
            <a:solidFill>
              <a:schemeClr val="tx1"/>
            </a:solidFill>
          </a:ln>
        </p:spPr>
      </p:pic>
      <p:cxnSp>
        <p:nvCxnSpPr>
          <p:cNvPr id="35" name="直線矢印コネクタ 34">
            <a:extLst>
              <a:ext uri="{FF2B5EF4-FFF2-40B4-BE49-F238E27FC236}">
                <a16:creationId xmlns:a16="http://schemas.microsoft.com/office/drawing/2014/main" id="{12CED055-9808-40C2-ABFA-5B8EFC6BB1DB}"/>
              </a:ext>
            </a:extLst>
          </p:cNvPr>
          <p:cNvCxnSpPr>
            <a:cxnSpLocks/>
            <a:stCxn id="33" idx="0"/>
          </p:cNvCxnSpPr>
          <p:nvPr/>
        </p:nvCxnSpPr>
        <p:spPr>
          <a:xfrm flipV="1">
            <a:off x="5188355" y="2210601"/>
            <a:ext cx="1520917" cy="12626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5" name="図 4">
            <a:extLst>
              <a:ext uri="{FF2B5EF4-FFF2-40B4-BE49-F238E27FC236}">
                <a16:creationId xmlns:a16="http://schemas.microsoft.com/office/drawing/2014/main" id="{F8C7206D-406F-B258-0EC0-76DB0DF7EB23}"/>
              </a:ext>
            </a:extLst>
          </p:cNvPr>
          <p:cNvPicPr>
            <a:picLocks noChangeAspect="1"/>
          </p:cNvPicPr>
          <p:nvPr/>
        </p:nvPicPr>
        <p:blipFill>
          <a:blip r:embed="rId4"/>
          <a:stretch>
            <a:fillRect/>
          </a:stretch>
        </p:blipFill>
        <p:spPr>
          <a:xfrm>
            <a:off x="4165989" y="5862691"/>
            <a:ext cx="1310754" cy="167655"/>
          </a:xfrm>
          <a:prstGeom prst="rect">
            <a:avLst/>
          </a:prstGeom>
        </p:spPr>
      </p:pic>
    </p:spTree>
    <p:extLst>
      <p:ext uri="{BB962C8B-B14F-4D97-AF65-F5344CB8AC3E}">
        <p14:creationId xmlns:p14="http://schemas.microsoft.com/office/powerpoint/2010/main" val="6378151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E34B2C64-201E-4FC5-924E-FD169E80DB0D}"/>
              </a:ext>
            </a:extLst>
          </p:cNvPr>
          <p:cNvSpPr txBox="1"/>
          <p:nvPr/>
        </p:nvSpPr>
        <p:spPr>
          <a:xfrm>
            <a:off x="103061" y="665461"/>
            <a:ext cx="12088940" cy="646331"/>
          </a:xfrm>
          <a:prstGeom prst="rect">
            <a:avLst/>
          </a:prstGeom>
          <a:noFill/>
        </p:spPr>
        <p:txBody>
          <a:bodyPr wrap="square" rtlCol="0">
            <a:spAutoFit/>
          </a:bodyPr>
          <a:lstStyle/>
          <a:p>
            <a:pPr>
              <a:tabLst>
                <a:tab pos="628650" algn="l"/>
              </a:tabLst>
            </a:pPr>
            <a:r>
              <a:rPr lang="en-US" altLang="ja-JP" dirty="0">
                <a:latin typeface="メイリオ" panose="020B0604030504040204" pitchFamily="50" charset="-128"/>
                <a:ea typeface="メイリオ" panose="020B0604030504040204" pitchFamily="50" charset="-128"/>
                <a:cs typeface="メイリオ" panose="020B0604030504040204" pitchFamily="50" charset="-128"/>
              </a:rPr>
              <a:t>CSV</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一括更新処理の際、必ずセットですべて入力しなければエラー（＝相関性エラー）となる項目は下記の通りです</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a:tabLst>
                <a:tab pos="628650" algn="l"/>
              </a:tabLst>
            </a:pPr>
            <a:r>
              <a:rPr lang="ja-JP" altLang="en-US" sz="1800" dirty="0">
                <a:solidFill>
                  <a:srgbClr val="FF0000"/>
                </a:solidFill>
                <a:latin typeface="メイリオ" panose="020B0604030504040204" pitchFamily="50" charset="-128"/>
                <a:ea typeface="メイリオ" panose="020B0604030504040204" pitchFamily="50" charset="-128"/>
              </a:rPr>
              <a:t>一括更新の手引き</a:t>
            </a:r>
            <a:r>
              <a:rPr kumimoji="1" lang="ja-JP" altLang="en-US" sz="18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a:t>
            </a:r>
            <a:r>
              <a:rPr kumimoji="1" lang="en-US" altLang="ja-JP" sz="18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P34</a:t>
            </a:r>
            <a:r>
              <a:rPr kumimoji="1" lang="ja-JP" altLang="en-US" sz="18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a:t>
            </a:r>
            <a:r>
              <a:rPr kumimoji="1" lang="en-US" altLang="ja-JP" sz="18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38 </a:t>
            </a:r>
          </a:p>
        </p:txBody>
      </p:sp>
      <p:sp>
        <p:nvSpPr>
          <p:cNvPr id="13" name="テキスト ボックス 12">
            <a:extLst>
              <a:ext uri="{FF2B5EF4-FFF2-40B4-BE49-F238E27FC236}">
                <a16:creationId xmlns:a16="http://schemas.microsoft.com/office/drawing/2014/main" id="{2F08A90B-62B2-4D3E-A2D7-F78C48718EAA}"/>
              </a:ext>
            </a:extLst>
          </p:cNvPr>
          <p:cNvSpPr txBox="1"/>
          <p:nvPr/>
        </p:nvSpPr>
        <p:spPr>
          <a:xfrm>
            <a:off x="251351" y="1556792"/>
            <a:ext cx="11689298" cy="5139869"/>
          </a:xfrm>
          <a:prstGeom prst="rect">
            <a:avLst/>
          </a:prstGeom>
          <a:noFill/>
        </p:spPr>
        <p:txBody>
          <a:bodyPr wrap="square" rtlCol="0">
            <a:spAutoFit/>
          </a:bodyPr>
          <a:lstStyle/>
          <a:p>
            <a:pPr>
              <a:tabLst>
                <a:tab pos="628650" algn="l"/>
              </a:tabLst>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〇</a:t>
            </a:r>
            <a:r>
              <a:rPr lang="ja-JP" altLang="en-US"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エラー表示：「項目名</a:t>
            </a:r>
            <a:r>
              <a:rPr lang="en-US" altLang="ja-JP"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項目名</a:t>
            </a:r>
            <a:r>
              <a:rPr lang="en-US" altLang="ja-JP"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：設定する場合、すべての項目を入力してください」</a:t>
            </a:r>
            <a:endParaRPr lang="en-US" altLang="ja-JP"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a:tabLst>
                <a:tab pos="628650" algn="l"/>
              </a:tabLst>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・土地の「貸付借受人」「貸付適用法」「貸付形態」</a:t>
            </a:r>
          </a:p>
          <a:p>
            <a:pPr>
              <a:tabLst>
                <a:tab pos="628650" algn="l"/>
              </a:tabLst>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・土地の「転貸借受人」「転貸適用法」「転貸形態」</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tabLst>
                <a:tab pos="628650" algn="l"/>
              </a:tabLst>
            </a:pP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tabLst>
                <a:tab pos="628650" algn="l"/>
              </a:tabLst>
            </a:pP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tabLst>
                <a:tab pos="628650" algn="l"/>
              </a:tabLst>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〇</a:t>
            </a:r>
            <a:r>
              <a:rPr lang="ja-JP" altLang="en-US"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エラー表示：「項目名１：本項目を設定する場合、項目名２も入力してください」</a:t>
            </a:r>
            <a:endParaRPr lang="en-US" altLang="ja-JP"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a:tabLst>
                <a:tab pos="628650" algn="l"/>
              </a:tabLst>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・項目名１：土地の「貸付開始</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YMD</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（始期年月日）」項目名２：土地の「貸付借受人」</a:t>
            </a:r>
          </a:p>
          <a:p>
            <a:pPr>
              <a:tabLst>
                <a:tab pos="628650" algn="l"/>
              </a:tabLst>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・項目名１：土地の「貸付終了</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YMD</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（終期年月日）」項目名２：土地の「貸付借受人」</a:t>
            </a:r>
          </a:p>
          <a:p>
            <a:pPr>
              <a:tabLst>
                <a:tab pos="628650" algn="l"/>
              </a:tabLst>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・項目名１：土地の「貸付終了</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YMD</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（終期年月日）」項目名２：土地の「貸付開始</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YMD</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（始期年月日）」</a:t>
            </a:r>
          </a:p>
          <a:p>
            <a:pPr>
              <a:tabLst>
                <a:tab pos="628650" algn="l"/>
              </a:tabLst>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・項目名１：土地の「貸付小作料」項目名２：土地の「貸付借受人」</a:t>
            </a:r>
          </a:p>
          <a:p>
            <a:pPr>
              <a:tabLst>
                <a:tab pos="628650" algn="l"/>
              </a:tabLst>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・項目名１：土地の「貸付小作料物納」項目名２：土地の「貸付借受人」</a:t>
            </a:r>
          </a:p>
          <a:p>
            <a:pPr>
              <a:tabLst>
                <a:tab pos="628650" algn="l"/>
              </a:tabLst>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・項目名１：土地の「賃借料」項目名２：土地の「貸付借受人」</a:t>
            </a:r>
          </a:p>
          <a:p>
            <a:pPr>
              <a:tabLst>
                <a:tab pos="628650" algn="l"/>
              </a:tabLst>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・項目名１：土地の「貸付小作料単位コード」項目名２：土地の「貸付借受人」</a:t>
            </a:r>
          </a:p>
          <a:p>
            <a:pPr>
              <a:tabLst>
                <a:tab pos="628650" algn="l"/>
              </a:tabLst>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・項目名１：土地の「転貸開始</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YMD</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（始期年月日）」項目名２：土地の「転貸借受人」</a:t>
            </a:r>
          </a:p>
          <a:p>
            <a:pPr>
              <a:tabLst>
                <a:tab pos="628650" algn="l"/>
              </a:tabLst>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・項目名１：土地の「転貸終了</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YMD</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（終期年月日）」項目名２：土地の「転貸借受人」</a:t>
            </a:r>
          </a:p>
          <a:p>
            <a:pPr>
              <a:tabLst>
                <a:tab pos="628650" algn="l"/>
              </a:tabLst>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・項目名１：土地の「転貸終了</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YMD</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（終期年月日）」項目名２：土地の「転貸開始</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YMD</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（始期年月日）」</a:t>
            </a:r>
          </a:p>
          <a:p>
            <a:pPr>
              <a:tabLst>
                <a:tab pos="628650" algn="l"/>
              </a:tabLst>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・項目名１：土地の「転貸小作料」項目名２：土地の「転貸借受人」</a:t>
            </a:r>
          </a:p>
          <a:p>
            <a:pPr>
              <a:tabLst>
                <a:tab pos="628650" algn="l"/>
              </a:tabLst>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・項目名１：土地の「転貸小作料物納」項目名２：土地の「転貸借受人」</a:t>
            </a:r>
          </a:p>
          <a:p>
            <a:pPr>
              <a:tabLst>
                <a:tab pos="628650" algn="l"/>
              </a:tabLst>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・項目名１：土地の「転貸賃借料」項目名２：土地の「転貸借受人」</a:t>
            </a:r>
          </a:p>
          <a:p>
            <a:pPr>
              <a:tabLst>
                <a:tab pos="628650" algn="l"/>
              </a:tabLst>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・項目名１：土地の「転貸小作料単位コード」項目名２：土地の「転貸借受人」</a:t>
            </a:r>
          </a:p>
        </p:txBody>
      </p:sp>
      <p:sp>
        <p:nvSpPr>
          <p:cNvPr id="2" name="タイトル 1">
            <a:extLst>
              <a:ext uri="{FF2B5EF4-FFF2-40B4-BE49-F238E27FC236}">
                <a16:creationId xmlns:a16="http://schemas.microsoft.com/office/drawing/2014/main" id="{AC1BC45D-32F0-4AA4-9559-C70919F32B3E}"/>
              </a:ext>
            </a:extLst>
          </p:cNvPr>
          <p:cNvSpPr>
            <a:spLocks noGrp="1"/>
          </p:cNvSpPr>
          <p:nvPr>
            <p:ph type="title"/>
          </p:nvPr>
        </p:nvSpPr>
        <p:spPr/>
        <p:txBody>
          <a:bodyPr/>
          <a:lstStyle/>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3-4-10</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CSV</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一括更新の相関性エラー　</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留意点</a:t>
            </a:r>
            <a:endParaRPr lang="ja-JP" altLang="en-US" dirty="0"/>
          </a:p>
        </p:txBody>
      </p:sp>
    </p:spTree>
    <p:extLst>
      <p:ext uri="{BB962C8B-B14F-4D97-AF65-F5344CB8AC3E}">
        <p14:creationId xmlns:p14="http://schemas.microsoft.com/office/powerpoint/2010/main" val="42855114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2FD03D-796E-4DE1-B25F-2A8C298BA7F3}"/>
              </a:ext>
            </a:extLst>
          </p:cNvPr>
          <p:cNvSpPr>
            <a:spLocks noGrp="1"/>
          </p:cNvSpPr>
          <p:nvPr>
            <p:ph type="title"/>
          </p:nvPr>
        </p:nvSpPr>
        <p:spPr/>
        <p:txBody>
          <a:bodyPr/>
          <a:lstStyle/>
          <a:p>
            <a:r>
              <a:rPr kumimoji="1" lang="en-US" altLang="ja-JP" sz="200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3-5</a:t>
            </a:r>
            <a:r>
              <a:rPr kumimoji="1" lang="ja-JP" altLang="en-US" sz="200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．土地を一括で登録する</a:t>
            </a:r>
            <a:endParaRPr lang="ja-JP" altLang="en-US" dirty="0"/>
          </a:p>
        </p:txBody>
      </p:sp>
      <p:sp>
        <p:nvSpPr>
          <p:cNvPr id="7" name="コンテンツ プレースホルダー 2">
            <a:extLst>
              <a:ext uri="{FF2B5EF4-FFF2-40B4-BE49-F238E27FC236}">
                <a16:creationId xmlns:a16="http://schemas.microsoft.com/office/drawing/2014/main" id="{B316E1A0-D6B0-45F5-8623-2548B84AA34C}"/>
              </a:ext>
            </a:extLst>
          </p:cNvPr>
          <p:cNvSpPr>
            <a:spLocks noGrp="1"/>
          </p:cNvSpPr>
          <p:nvPr>
            <p:ph idx="4294967295"/>
          </p:nvPr>
        </p:nvSpPr>
        <p:spPr>
          <a:xfrm>
            <a:off x="417898" y="615950"/>
            <a:ext cx="10458065" cy="5410200"/>
          </a:xfrm>
        </p:spPr>
        <p:txBody>
          <a:bodyPr>
            <a:noAutofit/>
          </a:bodyPr>
          <a:lstStyle/>
          <a:p>
            <a:pPr marL="0" indent="0">
              <a:buNone/>
            </a:pPr>
            <a:r>
              <a:rPr lang="ja-JP" altLang="en-US" sz="1800" dirty="0">
                <a:latin typeface="メイリオ" panose="020B0604030504040204" pitchFamily="50" charset="-128"/>
                <a:ea typeface="メイリオ" panose="020B0604030504040204" pitchFamily="50" charset="-128"/>
              </a:rPr>
              <a:t>④土地一括登録　</a:t>
            </a:r>
            <a:r>
              <a:rPr lang="ja-JP" altLang="en-US" sz="1600" dirty="0">
                <a:solidFill>
                  <a:srgbClr val="FF0000"/>
                </a:solidFill>
                <a:latin typeface="メイリオ" panose="020B0604030504040204" pitchFamily="50" charset="-128"/>
                <a:ea typeface="メイリオ" panose="020B0604030504040204" pitchFamily="50" charset="-128"/>
              </a:rPr>
              <a:t>一括更新の手引き</a:t>
            </a:r>
            <a:r>
              <a:rPr kumimoji="1" lang="ja-JP" altLang="en-US" sz="160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a:t>
            </a:r>
            <a:r>
              <a:rPr kumimoji="1" lang="en-US" altLang="ja-JP" sz="160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P</a:t>
            </a:r>
            <a:r>
              <a:rPr lang="en-US" altLang="ja-JP" sz="1600" dirty="0">
                <a:solidFill>
                  <a:srgbClr val="FF0000"/>
                </a:solidFill>
                <a:latin typeface="メイリオ" panose="020B0604030504040204" pitchFamily="50" charset="-128"/>
                <a:ea typeface="メイリオ" panose="020B0604030504040204" pitchFamily="50" charset="-128"/>
              </a:rPr>
              <a:t>17</a:t>
            </a:r>
            <a:r>
              <a:rPr kumimoji="1" lang="ja-JP" altLang="en-US" sz="160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a:t>
            </a:r>
            <a:r>
              <a:rPr lang="en-US" altLang="ja-JP" sz="1600" dirty="0">
                <a:solidFill>
                  <a:srgbClr val="FF0000"/>
                </a:solidFill>
                <a:latin typeface="メイリオ" panose="020B0604030504040204" pitchFamily="50" charset="-128"/>
                <a:ea typeface="メイリオ" panose="020B0604030504040204" pitchFamily="50" charset="-128"/>
              </a:rPr>
              <a:t>18</a:t>
            </a:r>
            <a:endParaRPr kumimoji="1" lang="en-US" altLang="ja-JP" sz="160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indent="0">
              <a:buNone/>
            </a:pPr>
            <a:r>
              <a:rPr lang="ja-JP" altLang="en-US" sz="1800" dirty="0">
                <a:latin typeface="メイリオ" panose="020B0604030504040204" pitchFamily="50" charset="-128"/>
                <a:ea typeface="メイリオ" panose="020B0604030504040204" pitchFamily="50" charset="-128"/>
              </a:rPr>
              <a:t>　〇利用用途：農業委員会サポートシステムに登録されていない土地を一括・部分的に更新する。</a:t>
            </a:r>
            <a:endParaRPr lang="en-US" altLang="ja-JP" sz="1800" dirty="0">
              <a:latin typeface="メイリオ" panose="020B0604030504040204" pitchFamily="50" charset="-128"/>
              <a:ea typeface="メイリオ" panose="020B0604030504040204" pitchFamily="50" charset="-128"/>
            </a:endParaRPr>
          </a:p>
          <a:p>
            <a:pPr marL="0" indent="0">
              <a:buNone/>
            </a:pPr>
            <a:endParaRPr lang="en-US" altLang="ja-JP" sz="1600" dirty="0">
              <a:solidFill>
                <a:srgbClr val="FF0000"/>
              </a:solidFill>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81DB63C5-F9A6-4B92-B4DD-58EF06943062}"/>
              </a:ext>
            </a:extLst>
          </p:cNvPr>
          <p:cNvPicPr>
            <a:picLocks noChangeAspect="1"/>
          </p:cNvPicPr>
          <p:nvPr/>
        </p:nvPicPr>
        <p:blipFill>
          <a:blip r:embed="rId2"/>
          <a:stretch>
            <a:fillRect/>
          </a:stretch>
        </p:blipFill>
        <p:spPr>
          <a:xfrm>
            <a:off x="1293362" y="1538791"/>
            <a:ext cx="8695765" cy="5000121"/>
          </a:xfrm>
          <a:prstGeom prst="rect">
            <a:avLst/>
          </a:prstGeom>
        </p:spPr>
      </p:pic>
      <p:sp>
        <p:nvSpPr>
          <p:cNvPr id="10" name="正方形/長方形 9">
            <a:extLst>
              <a:ext uri="{FF2B5EF4-FFF2-40B4-BE49-F238E27FC236}">
                <a16:creationId xmlns:a16="http://schemas.microsoft.com/office/drawing/2014/main" id="{5C406C8D-1375-4107-B9A4-0F7CE2D271AB}"/>
              </a:ext>
            </a:extLst>
          </p:cNvPr>
          <p:cNvSpPr/>
          <p:nvPr/>
        </p:nvSpPr>
        <p:spPr>
          <a:xfrm>
            <a:off x="1380566" y="3642810"/>
            <a:ext cx="5952564" cy="16763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吹き出し: 円形 10">
            <a:extLst>
              <a:ext uri="{FF2B5EF4-FFF2-40B4-BE49-F238E27FC236}">
                <a16:creationId xmlns:a16="http://schemas.microsoft.com/office/drawing/2014/main" id="{532F35D7-D2F1-4B44-8D75-7C23F2802083}"/>
              </a:ext>
            </a:extLst>
          </p:cNvPr>
          <p:cNvSpPr/>
          <p:nvPr/>
        </p:nvSpPr>
        <p:spPr>
          <a:xfrm>
            <a:off x="7333130" y="2263839"/>
            <a:ext cx="2628932" cy="1775012"/>
          </a:xfrm>
          <a:prstGeom prst="wedgeEllipseCallout">
            <a:avLst>
              <a:gd name="adj1" fmla="val -48795"/>
              <a:gd name="adj2" fmla="val 5593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F6EAF3F1-E88C-4678-B4C7-AFAD5DE5CD08}"/>
              </a:ext>
            </a:extLst>
          </p:cNvPr>
          <p:cNvSpPr txBox="1"/>
          <p:nvPr/>
        </p:nvSpPr>
        <p:spPr>
          <a:xfrm>
            <a:off x="7557280" y="2889735"/>
            <a:ext cx="2180632" cy="523220"/>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土地を追加したい大字等の地番や所有者を抽出。</a:t>
            </a:r>
          </a:p>
        </p:txBody>
      </p:sp>
      <p:pic>
        <p:nvPicPr>
          <p:cNvPr id="8" name="図 7">
            <a:extLst>
              <a:ext uri="{FF2B5EF4-FFF2-40B4-BE49-F238E27FC236}">
                <a16:creationId xmlns:a16="http://schemas.microsoft.com/office/drawing/2014/main" id="{4FBE48AC-9DCA-4D34-843D-9947684180B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
          <a:stretch/>
        </p:blipFill>
        <p:spPr>
          <a:xfrm>
            <a:off x="1293363" y="1538791"/>
            <a:ext cx="7682958" cy="437854"/>
          </a:xfrm>
          <a:prstGeom prst="rect">
            <a:avLst/>
          </a:prstGeom>
        </p:spPr>
      </p:pic>
    </p:spTree>
    <p:extLst>
      <p:ext uri="{BB962C8B-B14F-4D97-AF65-F5344CB8AC3E}">
        <p14:creationId xmlns:p14="http://schemas.microsoft.com/office/powerpoint/2010/main" val="3457801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テキスト ボックス 87"/>
          <p:cNvSpPr txBox="1"/>
          <p:nvPr/>
        </p:nvSpPr>
        <p:spPr>
          <a:xfrm>
            <a:off x="9236842" y="2013956"/>
            <a:ext cx="2882883" cy="353943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①新しい色分けや模様分けする条件を作成する場合、は　　をクリック。</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②「色分け」や「形状」の基準となる項目を選択。</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③地図上に表示する条件の項目設定を行う。項目を追加する場合は　　をクリック。</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➃設定を完了後、「適用」ボタンをクリック。</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 name="テキスト プレースホルダー 1"/>
          <p:cNvSpPr>
            <a:spLocks noGrp="1"/>
          </p:cNvSpPr>
          <p:nvPr>
            <p:ph type="body" sz="quarter" idx="4294967295"/>
          </p:nvPr>
        </p:nvSpPr>
        <p:spPr>
          <a:xfrm>
            <a:off x="411582" y="659190"/>
            <a:ext cx="8808712" cy="331141"/>
          </a:xfrm>
          <a:prstGeom prst="rect">
            <a:avLst/>
          </a:prstGeom>
        </p:spPr>
        <p:txBody>
          <a:bodyPr>
            <a:noAutofit/>
          </a:bodyPr>
          <a:lstStyle/>
          <a:p>
            <a:pPr marL="0" indent="0">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条件ごとの地図の色分け、模様を表示するための設定方法を説明します。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テキスト ボックス 46">
            <a:extLst>
              <a:ext uri="{FF2B5EF4-FFF2-40B4-BE49-F238E27FC236}">
                <a16:creationId xmlns:a16="http://schemas.microsoft.com/office/drawing/2014/main" id="{BFF9EA78-C1E3-4FDD-B9AA-B80F3429EE52}"/>
              </a:ext>
            </a:extLst>
          </p:cNvPr>
          <p:cNvSpPr txBox="1"/>
          <p:nvPr/>
        </p:nvSpPr>
        <p:spPr>
          <a:xfrm>
            <a:off x="313389" y="996871"/>
            <a:ext cx="7003182" cy="83099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地図管理</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 管理 － スタイル設定（農地区画）で行います。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en-US" altLang="ja-JP" sz="1600"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rPr>
              <a:t>ピンでの色分け、形状変更はピン情報のみの農業委員会等で可能。</a:t>
            </a:r>
            <a:endParaRPr lang="en-US" altLang="ja-JP" sz="1600"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pic>
        <p:nvPicPr>
          <p:cNvPr id="11" name="図 10">
            <a:extLst>
              <a:ext uri="{FF2B5EF4-FFF2-40B4-BE49-F238E27FC236}">
                <a16:creationId xmlns:a16="http://schemas.microsoft.com/office/drawing/2014/main" id="{7364A136-1C73-4BD0-B66F-9CC29AA7121C}"/>
              </a:ext>
            </a:extLst>
          </p:cNvPr>
          <p:cNvPicPr>
            <a:picLocks noChangeAspect="1"/>
          </p:cNvPicPr>
          <p:nvPr/>
        </p:nvPicPr>
        <p:blipFill>
          <a:blip r:embed="rId3" cstate="print"/>
          <a:stretch>
            <a:fillRect/>
          </a:stretch>
        </p:blipFill>
        <p:spPr>
          <a:xfrm>
            <a:off x="11805400" y="2286979"/>
            <a:ext cx="314325" cy="242918"/>
          </a:xfrm>
          <a:prstGeom prst="rect">
            <a:avLst/>
          </a:prstGeom>
        </p:spPr>
      </p:pic>
      <p:pic>
        <p:nvPicPr>
          <p:cNvPr id="56" name="図 55">
            <a:extLst>
              <a:ext uri="{FF2B5EF4-FFF2-40B4-BE49-F238E27FC236}">
                <a16:creationId xmlns:a16="http://schemas.microsoft.com/office/drawing/2014/main" id="{8BFDF0B4-AC1F-468C-A904-B94924DC18F0}"/>
              </a:ext>
            </a:extLst>
          </p:cNvPr>
          <p:cNvPicPr>
            <a:picLocks noChangeAspect="1"/>
          </p:cNvPicPr>
          <p:nvPr/>
        </p:nvPicPr>
        <p:blipFill>
          <a:blip r:embed="rId3" cstate="print"/>
          <a:stretch>
            <a:fillRect/>
          </a:stretch>
        </p:blipFill>
        <p:spPr>
          <a:xfrm>
            <a:off x="10184467" y="4293096"/>
            <a:ext cx="314325" cy="242918"/>
          </a:xfrm>
          <a:prstGeom prst="rect">
            <a:avLst/>
          </a:prstGeom>
        </p:spPr>
      </p:pic>
      <p:grpSp>
        <p:nvGrpSpPr>
          <p:cNvPr id="5" name="グループ化 7">
            <a:extLst>
              <a:ext uri="{FF2B5EF4-FFF2-40B4-BE49-F238E27FC236}">
                <a16:creationId xmlns:a16="http://schemas.microsoft.com/office/drawing/2014/main" id="{13578EAF-2084-4BEB-B1A1-7A15C3A291D8}"/>
              </a:ext>
            </a:extLst>
          </p:cNvPr>
          <p:cNvGrpSpPr/>
          <p:nvPr/>
        </p:nvGrpSpPr>
        <p:grpSpPr>
          <a:xfrm>
            <a:off x="191344" y="1919852"/>
            <a:ext cx="8963559" cy="4370834"/>
            <a:chOff x="237125" y="1558483"/>
            <a:chExt cx="8963559" cy="4370834"/>
          </a:xfrm>
        </p:grpSpPr>
        <p:pic>
          <p:nvPicPr>
            <p:cNvPr id="4" name="図 3">
              <a:extLst>
                <a:ext uri="{FF2B5EF4-FFF2-40B4-BE49-F238E27FC236}">
                  <a16:creationId xmlns:a16="http://schemas.microsoft.com/office/drawing/2014/main" id="{DE11CA9A-2500-4585-98BB-5E61A995BDCA}"/>
                </a:ext>
              </a:extLst>
            </p:cNvPr>
            <p:cNvPicPr>
              <a:picLocks noChangeAspect="1"/>
            </p:cNvPicPr>
            <p:nvPr/>
          </p:nvPicPr>
          <p:blipFill>
            <a:blip r:embed="rId4" cstate="print"/>
            <a:stretch>
              <a:fillRect/>
            </a:stretch>
          </p:blipFill>
          <p:spPr>
            <a:xfrm>
              <a:off x="4726644" y="1585301"/>
              <a:ext cx="4474040" cy="3737381"/>
            </a:xfrm>
            <a:prstGeom prst="rect">
              <a:avLst/>
            </a:prstGeom>
          </p:spPr>
        </p:pic>
        <p:pic>
          <p:nvPicPr>
            <p:cNvPr id="3" name="図 2">
              <a:extLst>
                <a:ext uri="{FF2B5EF4-FFF2-40B4-BE49-F238E27FC236}">
                  <a16:creationId xmlns:a16="http://schemas.microsoft.com/office/drawing/2014/main" id="{0594357F-1DA6-4ED3-BFC9-5B24EE04A950}"/>
                </a:ext>
              </a:extLst>
            </p:cNvPr>
            <p:cNvPicPr>
              <a:picLocks noChangeAspect="1"/>
            </p:cNvPicPr>
            <p:nvPr/>
          </p:nvPicPr>
          <p:blipFill>
            <a:blip r:embed="rId5" cstate="print"/>
            <a:stretch>
              <a:fillRect/>
            </a:stretch>
          </p:blipFill>
          <p:spPr>
            <a:xfrm>
              <a:off x="237125" y="1558483"/>
              <a:ext cx="4546831" cy="3727639"/>
            </a:xfrm>
            <a:prstGeom prst="rect">
              <a:avLst/>
            </a:prstGeom>
          </p:spPr>
        </p:pic>
        <p:grpSp>
          <p:nvGrpSpPr>
            <p:cNvPr id="6" name="グループ化 8">
              <a:extLst>
                <a:ext uri="{FF2B5EF4-FFF2-40B4-BE49-F238E27FC236}">
                  <a16:creationId xmlns:a16="http://schemas.microsoft.com/office/drawing/2014/main" id="{C1240464-1E3B-4808-859C-69B85B862ECD}"/>
                </a:ext>
              </a:extLst>
            </p:cNvPr>
            <p:cNvGrpSpPr/>
            <p:nvPr/>
          </p:nvGrpSpPr>
          <p:grpSpPr>
            <a:xfrm>
              <a:off x="5009792" y="2195483"/>
              <a:ext cx="3995009" cy="3733834"/>
              <a:chOff x="6163848" y="2665580"/>
              <a:chExt cx="4774925" cy="4084962"/>
            </a:xfrm>
          </p:grpSpPr>
          <p:sp>
            <p:nvSpPr>
              <p:cNvPr id="32" name="正方形/長方形 31">
                <a:extLst>
                  <a:ext uri="{FF2B5EF4-FFF2-40B4-BE49-F238E27FC236}">
                    <a16:creationId xmlns:a16="http://schemas.microsoft.com/office/drawing/2014/main" id="{DA436E34-CFD3-4E16-B678-B275AC3D2201}"/>
                  </a:ext>
                </a:extLst>
              </p:cNvPr>
              <p:cNvSpPr/>
              <p:nvPr/>
            </p:nvSpPr>
            <p:spPr>
              <a:xfrm>
                <a:off x="6896767" y="2718723"/>
                <a:ext cx="288690" cy="239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34" name="正方形/長方形 33">
                <a:extLst>
                  <a:ext uri="{FF2B5EF4-FFF2-40B4-BE49-F238E27FC236}">
                    <a16:creationId xmlns:a16="http://schemas.microsoft.com/office/drawing/2014/main" id="{C739218E-3D4D-45E2-9FD0-231150D9856B}"/>
                  </a:ext>
                </a:extLst>
              </p:cNvPr>
              <p:cNvSpPr/>
              <p:nvPr/>
            </p:nvSpPr>
            <p:spPr>
              <a:xfrm>
                <a:off x="6163848" y="3020423"/>
                <a:ext cx="1219922" cy="239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35" name="正方形/長方形 34">
                <a:extLst>
                  <a:ext uri="{FF2B5EF4-FFF2-40B4-BE49-F238E27FC236}">
                    <a16:creationId xmlns:a16="http://schemas.microsoft.com/office/drawing/2014/main" id="{C811E92E-FF24-4930-8224-1F2D98126840}"/>
                  </a:ext>
                </a:extLst>
              </p:cNvPr>
              <p:cNvSpPr/>
              <p:nvPr/>
            </p:nvSpPr>
            <p:spPr>
              <a:xfrm>
                <a:off x="9718851" y="2665580"/>
                <a:ext cx="1219922" cy="239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36" name="正方形/長方形 35">
                <a:extLst>
                  <a:ext uri="{FF2B5EF4-FFF2-40B4-BE49-F238E27FC236}">
                    <a16:creationId xmlns:a16="http://schemas.microsoft.com/office/drawing/2014/main" id="{B4E1AE70-E47F-4350-8763-00CA51063CE8}"/>
                  </a:ext>
                </a:extLst>
              </p:cNvPr>
              <p:cNvSpPr/>
              <p:nvPr/>
            </p:nvSpPr>
            <p:spPr>
              <a:xfrm>
                <a:off x="7474453" y="3250864"/>
                <a:ext cx="2110700" cy="19318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38" name="正方形/長方形 37">
                <a:extLst>
                  <a:ext uri="{FF2B5EF4-FFF2-40B4-BE49-F238E27FC236}">
                    <a16:creationId xmlns:a16="http://schemas.microsoft.com/office/drawing/2014/main" id="{96FEB78F-4912-4882-887C-0A660E094D9E}"/>
                  </a:ext>
                </a:extLst>
              </p:cNvPr>
              <p:cNvSpPr/>
              <p:nvPr/>
            </p:nvSpPr>
            <p:spPr>
              <a:xfrm>
                <a:off x="9969595" y="5769589"/>
                <a:ext cx="509987" cy="239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42" name="正方形/長方形 41">
                <a:extLst>
                  <a:ext uri="{FF2B5EF4-FFF2-40B4-BE49-F238E27FC236}">
                    <a16:creationId xmlns:a16="http://schemas.microsoft.com/office/drawing/2014/main" id="{BFF9E4BC-B8E5-497C-8B89-49C24C7095DC}"/>
                  </a:ext>
                </a:extLst>
              </p:cNvPr>
              <p:cNvSpPr/>
              <p:nvPr/>
            </p:nvSpPr>
            <p:spPr>
              <a:xfrm>
                <a:off x="10632718" y="2986797"/>
                <a:ext cx="288691" cy="239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cxnSp>
            <p:nvCxnSpPr>
              <p:cNvPr id="45" name="直線矢印コネクタ 44">
                <a:extLst>
                  <a:ext uri="{FF2B5EF4-FFF2-40B4-BE49-F238E27FC236}">
                    <a16:creationId xmlns:a16="http://schemas.microsoft.com/office/drawing/2014/main" id="{E032F68A-A73C-4CA6-9638-D7C74299AA9C}"/>
                  </a:ext>
                </a:extLst>
              </p:cNvPr>
              <p:cNvCxnSpPr>
                <a:cxnSpLocks/>
              </p:cNvCxnSpPr>
              <p:nvPr/>
            </p:nvCxnSpPr>
            <p:spPr>
              <a:xfrm flipV="1">
                <a:off x="7891906" y="5274116"/>
                <a:ext cx="509987" cy="109970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テキスト ボックス 8">
                <a:extLst>
                  <a:ext uri="{FF2B5EF4-FFF2-40B4-BE49-F238E27FC236}">
                    <a16:creationId xmlns:a16="http://schemas.microsoft.com/office/drawing/2014/main" id="{670FCF45-1DF6-41DE-B61E-AF4602B7F584}"/>
                  </a:ext>
                </a:extLst>
              </p:cNvPr>
              <p:cNvSpPr txBox="1"/>
              <p:nvPr/>
            </p:nvSpPr>
            <p:spPr>
              <a:xfrm>
                <a:off x="6443873" y="6413822"/>
                <a:ext cx="3686269" cy="336720"/>
              </a:xfrm>
              <a:prstGeom prst="rect">
                <a:avLst/>
              </a:prstGeom>
              <a:solidFill>
                <a:schemeClr val="bg1"/>
              </a:solidFill>
              <a:ln>
                <a:solidFill>
                  <a:schemeClr val="tx1"/>
                </a:solid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rPr>
                  <a:t>条件の項目毎に任意</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の模様を選択</a:t>
                </a:r>
                <a:r>
                  <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rPr>
                  <a:t>。</a:t>
                </a:r>
              </a:p>
            </p:txBody>
          </p:sp>
        </p:grpSp>
        <p:sp>
          <p:nvSpPr>
            <p:cNvPr id="16" name="円/楕円 40"/>
            <p:cNvSpPr/>
            <p:nvPr/>
          </p:nvSpPr>
          <p:spPr>
            <a:xfrm>
              <a:off x="5420893" y="2206580"/>
              <a:ext cx="183773" cy="24503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円/楕円 40">
              <a:extLst>
                <a:ext uri="{FF2B5EF4-FFF2-40B4-BE49-F238E27FC236}">
                  <a16:creationId xmlns:a16="http://schemas.microsoft.com/office/drawing/2014/main" id="{DCA75043-1CAA-45F6-802B-942C618732B1}"/>
                </a:ext>
              </a:extLst>
            </p:cNvPr>
            <p:cNvSpPr/>
            <p:nvPr/>
          </p:nvSpPr>
          <p:spPr>
            <a:xfrm>
              <a:off x="887696" y="2244058"/>
              <a:ext cx="183773" cy="24503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円/楕円 40">
              <a:extLst>
                <a:ext uri="{FF2B5EF4-FFF2-40B4-BE49-F238E27FC236}">
                  <a16:creationId xmlns:a16="http://schemas.microsoft.com/office/drawing/2014/main" id="{0B161D96-367B-4162-973D-3793B992DA99}"/>
                </a:ext>
              </a:extLst>
            </p:cNvPr>
            <p:cNvSpPr/>
            <p:nvPr/>
          </p:nvSpPr>
          <p:spPr>
            <a:xfrm>
              <a:off x="3581346" y="2475836"/>
              <a:ext cx="183773" cy="24503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p>
          </p:txBody>
        </p:sp>
        <p:sp>
          <p:nvSpPr>
            <p:cNvPr id="52" name="円/楕円 40">
              <a:extLst>
                <a:ext uri="{FF2B5EF4-FFF2-40B4-BE49-F238E27FC236}">
                  <a16:creationId xmlns:a16="http://schemas.microsoft.com/office/drawing/2014/main" id="{106E9B3C-9F0B-4327-9181-A331199FDAC5}"/>
                </a:ext>
              </a:extLst>
            </p:cNvPr>
            <p:cNvSpPr/>
            <p:nvPr/>
          </p:nvSpPr>
          <p:spPr>
            <a:xfrm>
              <a:off x="7768641" y="2168528"/>
              <a:ext cx="183773" cy="24503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p>
          </p:txBody>
        </p:sp>
        <p:sp>
          <p:nvSpPr>
            <p:cNvPr id="53" name="正方形/長方形 52">
              <a:extLst>
                <a:ext uri="{FF2B5EF4-FFF2-40B4-BE49-F238E27FC236}">
                  <a16:creationId xmlns:a16="http://schemas.microsoft.com/office/drawing/2014/main" id="{BE241C15-8036-4509-9204-FA3DE34FD2CE}"/>
                </a:ext>
              </a:extLst>
            </p:cNvPr>
            <p:cNvSpPr/>
            <p:nvPr/>
          </p:nvSpPr>
          <p:spPr>
            <a:xfrm>
              <a:off x="3527557" y="2213985"/>
              <a:ext cx="1020665" cy="2185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54" name="円/楕円 40">
              <a:extLst>
                <a:ext uri="{FF2B5EF4-FFF2-40B4-BE49-F238E27FC236}">
                  <a16:creationId xmlns:a16="http://schemas.microsoft.com/office/drawing/2014/main" id="{AABAA3ED-8B64-4BE9-BC68-204B45980EE7}"/>
                </a:ext>
              </a:extLst>
            </p:cNvPr>
            <p:cNvSpPr/>
            <p:nvPr/>
          </p:nvSpPr>
          <p:spPr>
            <a:xfrm>
              <a:off x="3301293" y="2198568"/>
              <a:ext cx="183773" cy="24503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p>
          </p:txBody>
        </p:sp>
        <p:sp>
          <p:nvSpPr>
            <p:cNvPr id="55" name="円/楕円 40">
              <a:extLst>
                <a:ext uri="{FF2B5EF4-FFF2-40B4-BE49-F238E27FC236}">
                  <a16:creationId xmlns:a16="http://schemas.microsoft.com/office/drawing/2014/main" id="{8D6B7EEE-8FBE-42B9-BBC7-0D95B40D6042}"/>
                </a:ext>
              </a:extLst>
            </p:cNvPr>
            <p:cNvSpPr/>
            <p:nvPr/>
          </p:nvSpPr>
          <p:spPr>
            <a:xfrm>
              <a:off x="8281133" y="2764188"/>
              <a:ext cx="183773" cy="24503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p>
          </p:txBody>
        </p:sp>
        <p:sp>
          <p:nvSpPr>
            <p:cNvPr id="57" name="円/楕円 40">
              <a:extLst>
                <a:ext uri="{FF2B5EF4-FFF2-40B4-BE49-F238E27FC236}">
                  <a16:creationId xmlns:a16="http://schemas.microsoft.com/office/drawing/2014/main" id="{870BED51-FF23-4076-9CC0-5EB61A808328}"/>
                </a:ext>
              </a:extLst>
            </p:cNvPr>
            <p:cNvSpPr/>
            <p:nvPr/>
          </p:nvSpPr>
          <p:spPr>
            <a:xfrm>
              <a:off x="7982949" y="5049278"/>
              <a:ext cx="183773" cy="24503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p>
          </p:txBody>
        </p:sp>
        <p:sp>
          <p:nvSpPr>
            <p:cNvPr id="58" name="円/楕円 40">
              <a:extLst>
                <a:ext uri="{FF2B5EF4-FFF2-40B4-BE49-F238E27FC236}">
                  <a16:creationId xmlns:a16="http://schemas.microsoft.com/office/drawing/2014/main" id="{2EB51F22-1063-48A4-AE41-0BDA41F31D07}"/>
                </a:ext>
              </a:extLst>
            </p:cNvPr>
            <p:cNvSpPr/>
            <p:nvPr/>
          </p:nvSpPr>
          <p:spPr>
            <a:xfrm>
              <a:off x="3435670" y="5041091"/>
              <a:ext cx="183773" cy="24503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p>
          </p:txBody>
        </p:sp>
        <p:sp>
          <p:nvSpPr>
            <p:cNvPr id="41" name="正方形/長方形 40">
              <a:extLst>
                <a:ext uri="{FF2B5EF4-FFF2-40B4-BE49-F238E27FC236}">
                  <a16:creationId xmlns:a16="http://schemas.microsoft.com/office/drawing/2014/main" id="{217AE10C-7199-4199-8731-048DC1936938}"/>
                </a:ext>
              </a:extLst>
            </p:cNvPr>
            <p:cNvSpPr/>
            <p:nvPr/>
          </p:nvSpPr>
          <p:spPr>
            <a:xfrm>
              <a:off x="4195700" y="2489089"/>
              <a:ext cx="241537" cy="2185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48" name="正方形/長方形 47">
              <a:extLst>
                <a:ext uri="{FF2B5EF4-FFF2-40B4-BE49-F238E27FC236}">
                  <a16:creationId xmlns:a16="http://schemas.microsoft.com/office/drawing/2014/main" id="{3B861D39-D4A7-455F-9503-BD2FE85257C2}"/>
                </a:ext>
              </a:extLst>
            </p:cNvPr>
            <p:cNvSpPr/>
            <p:nvPr/>
          </p:nvSpPr>
          <p:spPr>
            <a:xfrm>
              <a:off x="1135889" y="2257306"/>
              <a:ext cx="241537" cy="2185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49" name="正方形/長方形 48">
              <a:extLst>
                <a:ext uri="{FF2B5EF4-FFF2-40B4-BE49-F238E27FC236}">
                  <a16:creationId xmlns:a16="http://schemas.microsoft.com/office/drawing/2014/main" id="{6475916A-AF59-46B9-AAC4-3B917EBDB37F}"/>
                </a:ext>
              </a:extLst>
            </p:cNvPr>
            <p:cNvSpPr/>
            <p:nvPr/>
          </p:nvSpPr>
          <p:spPr>
            <a:xfrm>
              <a:off x="1559497" y="2738355"/>
              <a:ext cx="1823258" cy="16760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59" name="正方形/長方形 58">
              <a:extLst>
                <a:ext uri="{FF2B5EF4-FFF2-40B4-BE49-F238E27FC236}">
                  <a16:creationId xmlns:a16="http://schemas.microsoft.com/office/drawing/2014/main" id="{06D1BA47-BC79-4BD1-95AA-074FC3A0F126}"/>
                </a:ext>
              </a:extLst>
            </p:cNvPr>
            <p:cNvSpPr/>
            <p:nvPr/>
          </p:nvSpPr>
          <p:spPr>
            <a:xfrm>
              <a:off x="3673232" y="5007369"/>
              <a:ext cx="426688" cy="2185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cxnSp>
          <p:nvCxnSpPr>
            <p:cNvPr id="60" name="直線矢印コネクタ 59">
              <a:extLst>
                <a:ext uri="{FF2B5EF4-FFF2-40B4-BE49-F238E27FC236}">
                  <a16:creationId xmlns:a16="http://schemas.microsoft.com/office/drawing/2014/main" id="{189E6D4A-9BC6-46FF-A475-E0B37E5EA0EE}"/>
                </a:ext>
              </a:extLst>
            </p:cNvPr>
            <p:cNvCxnSpPr>
              <a:cxnSpLocks/>
            </p:cNvCxnSpPr>
            <p:nvPr/>
          </p:nvCxnSpPr>
          <p:spPr>
            <a:xfrm flipV="1">
              <a:off x="1703512" y="4496269"/>
              <a:ext cx="444736" cy="108871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1" name="テキスト ボックス 8">
              <a:extLst>
                <a:ext uri="{FF2B5EF4-FFF2-40B4-BE49-F238E27FC236}">
                  <a16:creationId xmlns:a16="http://schemas.microsoft.com/office/drawing/2014/main" id="{E6EE85F8-0FF0-4AE3-B356-4326371DBB1C}"/>
                </a:ext>
              </a:extLst>
            </p:cNvPr>
            <p:cNvSpPr txBox="1"/>
            <p:nvPr/>
          </p:nvSpPr>
          <p:spPr>
            <a:xfrm>
              <a:off x="674115" y="5648516"/>
              <a:ext cx="2719064" cy="277691"/>
            </a:xfrm>
            <a:prstGeom prst="rect">
              <a:avLst/>
            </a:prstGeom>
            <a:solidFill>
              <a:schemeClr val="bg1"/>
            </a:solidFill>
            <a:ln>
              <a:solidFill>
                <a:schemeClr val="tx1"/>
              </a:solid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rPr>
                <a:t>条件の項目毎に任意の色</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を選択</a:t>
              </a:r>
              <a:r>
                <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rPr>
                <a:t>。</a:t>
              </a:r>
            </a:p>
          </p:txBody>
        </p:sp>
      </p:grpSp>
      <p:sp>
        <p:nvSpPr>
          <p:cNvPr id="37" name="タイトル 2">
            <a:extLst>
              <a:ext uri="{FF2B5EF4-FFF2-40B4-BE49-F238E27FC236}">
                <a16:creationId xmlns:a16="http://schemas.microsoft.com/office/drawing/2014/main" id="{FAE11225-BD52-41FD-89E9-A66C7622B716}"/>
              </a:ext>
            </a:extLst>
          </p:cNvPr>
          <p:cNvSpPr txBox="1">
            <a:spLocks/>
          </p:cNvSpPr>
          <p:nvPr/>
        </p:nvSpPr>
        <p:spPr>
          <a:xfrm>
            <a:off x="335360" y="145008"/>
            <a:ext cx="10220922" cy="547688"/>
          </a:xfrm>
          <a:prstGeom prst="rect">
            <a:avLst/>
          </a:prstGeom>
          <a:noFill/>
        </p:spPr>
        <p:txBody>
          <a:bodyPr lIns="108000" tIns="0" rIns="0" bIns="0" anchor="ctr">
            <a:noAutofit/>
          </a:bodyPr>
          <a:lstStyle>
            <a:lvl1pPr algn="l" defTabSz="914411" rtl="0" eaLnBrk="1" latinLnBrk="0" hangingPunct="1">
              <a:spcBef>
                <a:spcPct val="0"/>
              </a:spcBef>
              <a:buNone/>
              <a:defRPr kumimoji="1" lang="ja-JP" altLang="en-US" sz="2000" b="0" kern="120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r>
              <a:rPr lang="en-US" altLang="ja-JP" dirty="0"/>
              <a:t>1-1. </a:t>
            </a:r>
            <a:r>
              <a:rPr lang="ja-JP" altLang="en-US" dirty="0"/>
              <a:t>農業委員会サポートシステムでの地図の活用方法①（地図の色分け、模様の設定）</a:t>
            </a:r>
          </a:p>
        </p:txBody>
      </p:sp>
    </p:spTree>
    <p:extLst>
      <p:ext uri="{BB962C8B-B14F-4D97-AF65-F5344CB8AC3E}">
        <p14:creationId xmlns:p14="http://schemas.microsoft.com/office/powerpoint/2010/main" val="3307025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E7DBDFF-EEF1-49E5-8311-73055D57AD56}"/>
              </a:ext>
            </a:extLst>
          </p:cNvPr>
          <p:cNvSpPr>
            <a:spLocks noGrp="1"/>
          </p:cNvSpPr>
          <p:nvPr>
            <p:ph type="title"/>
          </p:nvPr>
        </p:nvSpPr>
        <p:spPr/>
        <p:txBody>
          <a:bodyPr/>
          <a:lstStyle/>
          <a:p>
            <a:r>
              <a:rPr kumimoji="1" lang="en-US" altLang="ja-JP" sz="200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3-6</a:t>
            </a:r>
            <a:r>
              <a:rPr kumimoji="1" lang="ja-JP" altLang="en-US" sz="200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．土地を一括で削除する</a:t>
            </a:r>
            <a:endParaRPr lang="ja-JP" altLang="en-US" dirty="0"/>
          </a:p>
        </p:txBody>
      </p:sp>
      <p:pic>
        <p:nvPicPr>
          <p:cNvPr id="7" name="図 6">
            <a:extLst>
              <a:ext uri="{FF2B5EF4-FFF2-40B4-BE49-F238E27FC236}">
                <a16:creationId xmlns:a16="http://schemas.microsoft.com/office/drawing/2014/main" id="{739A2AA5-F493-4904-8DB3-66E50CE215F8}"/>
              </a:ext>
            </a:extLst>
          </p:cNvPr>
          <p:cNvPicPr>
            <a:picLocks noChangeAspect="1"/>
          </p:cNvPicPr>
          <p:nvPr/>
        </p:nvPicPr>
        <p:blipFill>
          <a:blip r:embed="rId2"/>
          <a:stretch>
            <a:fillRect/>
          </a:stretch>
        </p:blipFill>
        <p:spPr>
          <a:xfrm>
            <a:off x="817458" y="1496616"/>
            <a:ext cx="10157011" cy="5224862"/>
          </a:xfrm>
          <a:prstGeom prst="rect">
            <a:avLst/>
          </a:prstGeom>
        </p:spPr>
      </p:pic>
      <p:sp>
        <p:nvSpPr>
          <p:cNvPr id="8" name="コンテンツ プレースホルダー 2">
            <a:extLst>
              <a:ext uri="{FF2B5EF4-FFF2-40B4-BE49-F238E27FC236}">
                <a16:creationId xmlns:a16="http://schemas.microsoft.com/office/drawing/2014/main" id="{02E37F38-788C-4ADF-97B3-F21E6C9A3813}"/>
              </a:ext>
            </a:extLst>
          </p:cNvPr>
          <p:cNvSpPr txBox="1">
            <a:spLocks/>
          </p:cNvSpPr>
          <p:nvPr/>
        </p:nvSpPr>
        <p:spPr>
          <a:xfrm>
            <a:off x="207086" y="616329"/>
            <a:ext cx="10875735" cy="541019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latin typeface="メイリオ" panose="020B0604030504040204" pitchFamily="50" charset="-128"/>
                <a:ea typeface="メイリオ" panose="020B0604030504040204" pitchFamily="50" charset="-128"/>
              </a:rPr>
              <a:t>⑤土地一括削除　</a:t>
            </a:r>
            <a:r>
              <a:rPr lang="ja-JP" altLang="en-US" sz="1600" dirty="0">
                <a:solidFill>
                  <a:srgbClr val="FF0000"/>
                </a:solidFill>
                <a:latin typeface="メイリオ" panose="020B0604030504040204" pitchFamily="50" charset="-128"/>
                <a:ea typeface="メイリオ" panose="020B0604030504040204" pitchFamily="50" charset="-128"/>
              </a:rPr>
              <a:t>一括更新の手引き：</a:t>
            </a:r>
            <a:r>
              <a:rPr lang="en-US" altLang="ja-JP" sz="1600" dirty="0">
                <a:solidFill>
                  <a:srgbClr val="FF0000"/>
                </a:solidFill>
                <a:latin typeface="メイリオ" panose="020B0604030504040204" pitchFamily="50" charset="-128"/>
                <a:ea typeface="メイリオ" panose="020B0604030504040204" pitchFamily="50" charset="-128"/>
              </a:rPr>
              <a:t>P23</a:t>
            </a:r>
            <a:r>
              <a:rPr lang="ja-JP" altLang="en-US" sz="1600" dirty="0">
                <a:solidFill>
                  <a:srgbClr val="FF0000"/>
                </a:solidFill>
                <a:latin typeface="メイリオ" panose="020B0604030504040204" pitchFamily="50" charset="-128"/>
                <a:ea typeface="メイリオ" panose="020B0604030504040204" pitchFamily="50" charset="-128"/>
              </a:rPr>
              <a:t>～</a:t>
            </a:r>
            <a:r>
              <a:rPr lang="en-US" altLang="ja-JP" sz="1600" dirty="0">
                <a:solidFill>
                  <a:srgbClr val="FF0000"/>
                </a:solidFill>
                <a:latin typeface="メイリオ" panose="020B0604030504040204" pitchFamily="50" charset="-128"/>
                <a:ea typeface="メイリオ" panose="020B0604030504040204" pitchFamily="50" charset="-128"/>
              </a:rPr>
              <a:t>26</a:t>
            </a:r>
          </a:p>
          <a:p>
            <a:pPr marL="0" indent="0">
              <a:buNone/>
            </a:pPr>
            <a:r>
              <a:rPr lang="ja-JP" altLang="en-US" sz="1800" dirty="0">
                <a:latin typeface="メイリオ" panose="020B0604030504040204" pitchFamily="50" charset="-128"/>
                <a:ea typeface="メイリオ" panose="020B0604030504040204" pitchFamily="50" charset="-128"/>
              </a:rPr>
              <a:t>〇利用用途：農業委員会サポートシステムに登録されている不要な土地や重複している土地を削除する。</a:t>
            </a:r>
            <a:endParaRPr lang="en-US" altLang="ja-JP" sz="1800" dirty="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endParaRPr lang="en-US" altLang="ja-JP" sz="1800" dirty="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endParaRPr lang="en-US" altLang="ja-JP" sz="1600" dirty="0">
              <a:solidFill>
                <a:srgbClr val="FF0000"/>
              </a:solidFill>
              <a:latin typeface="メイリオ" panose="020B0604030504040204" pitchFamily="50" charset="-128"/>
              <a:ea typeface="メイリオ" panose="020B0604030504040204" pitchFamily="50" charset="-128"/>
            </a:endParaRPr>
          </a:p>
        </p:txBody>
      </p:sp>
      <p:sp>
        <p:nvSpPr>
          <p:cNvPr id="9" name="正方形/長方形 8">
            <a:extLst>
              <a:ext uri="{FF2B5EF4-FFF2-40B4-BE49-F238E27FC236}">
                <a16:creationId xmlns:a16="http://schemas.microsoft.com/office/drawing/2014/main" id="{D95D4814-46F8-4631-8933-8C9ED46BA7B2}"/>
              </a:ext>
            </a:extLst>
          </p:cNvPr>
          <p:cNvSpPr/>
          <p:nvPr/>
        </p:nvSpPr>
        <p:spPr>
          <a:xfrm>
            <a:off x="923365" y="3429000"/>
            <a:ext cx="6562163" cy="20842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吹き出し: 円形 9">
            <a:extLst>
              <a:ext uri="{FF2B5EF4-FFF2-40B4-BE49-F238E27FC236}">
                <a16:creationId xmlns:a16="http://schemas.microsoft.com/office/drawing/2014/main" id="{BFD560E3-084C-498D-899A-73A62C44BF62}"/>
              </a:ext>
            </a:extLst>
          </p:cNvPr>
          <p:cNvSpPr/>
          <p:nvPr/>
        </p:nvSpPr>
        <p:spPr>
          <a:xfrm>
            <a:off x="7591435" y="2263839"/>
            <a:ext cx="2628932" cy="1775012"/>
          </a:xfrm>
          <a:prstGeom prst="wedgeEllipseCallout">
            <a:avLst>
              <a:gd name="adj1" fmla="val -48795"/>
              <a:gd name="adj2" fmla="val 5593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57DD07D4-31DF-44E1-A147-81B7D49356BC}"/>
              </a:ext>
            </a:extLst>
          </p:cNvPr>
          <p:cNvSpPr txBox="1"/>
          <p:nvPr/>
        </p:nvSpPr>
        <p:spPr>
          <a:xfrm>
            <a:off x="7815585" y="2889735"/>
            <a:ext cx="2180632" cy="523220"/>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土地を削除したい大字等の地番や所有者を抽出。</a:t>
            </a:r>
          </a:p>
        </p:txBody>
      </p:sp>
      <p:pic>
        <p:nvPicPr>
          <p:cNvPr id="12" name="図 11">
            <a:extLst>
              <a:ext uri="{FF2B5EF4-FFF2-40B4-BE49-F238E27FC236}">
                <a16:creationId xmlns:a16="http://schemas.microsoft.com/office/drawing/2014/main" id="{B9F3CDC7-AEC2-41A2-9ADB-0EC1328CD40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
          <a:stretch/>
        </p:blipFill>
        <p:spPr>
          <a:xfrm>
            <a:off x="817459" y="1493734"/>
            <a:ext cx="7510790" cy="486774"/>
          </a:xfrm>
          <a:prstGeom prst="rect">
            <a:avLst/>
          </a:prstGeom>
        </p:spPr>
      </p:pic>
    </p:spTree>
    <p:extLst>
      <p:ext uri="{BB962C8B-B14F-4D97-AF65-F5344CB8AC3E}">
        <p14:creationId xmlns:p14="http://schemas.microsoft.com/office/powerpoint/2010/main" val="2594202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65B7357-00DC-4215-9945-F65A4B8840E3}"/>
              </a:ext>
            </a:extLst>
          </p:cNvPr>
          <p:cNvSpPr>
            <a:spLocks noGrp="1"/>
          </p:cNvSpPr>
          <p:nvPr>
            <p:ph type="title"/>
          </p:nvPr>
        </p:nvSpPr>
        <p:spPr/>
        <p:txBody>
          <a:bodyPr/>
          <a:lstStyle/>
          <a:p>
            <a:r>
              <a:rPr kumimoji="1" lang="en-US" altLang="ja-JP" sz="200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3-7</a:t>
            </a:r>
            <a:r>
              <a:rPr kumimoji="1" lang="ja-JP" altLang="en-US" sz="200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．世帯員と経営体を一括で登録する</a:t>
            </a:r>
            <a:endParaRPr lang="ja-JP" altLang="en-US" dirty="0"/>
          </a:p>
        </p:txBody>
      </p:sp>
      <p:sp>
        <p:nvSpPr>
          <p:cNvPr id="8" name="コンテンツ プレースホルダー 2">
            <a:extLst>
              <a:ext uri="{FF2B5EF4-FFF2-40B4-BE49-F238E27FC236}">
                <a16:creationId xmlns:a16="http://schemas.microsoft.com/office/drawing/2014/main" id="{02E37F38-788C-4ADF-97B3-F21E6C9A3813}"/>
              </a:ext>
            </a:extLst>
          </p:cNvPr>
          <p:cNvSpPr txBox="1">
            <a:spLocks/>
          </p:cNvSpPr>
          <p:nvPr/>
        </p:nvSpPr>
        <p:spPr>
          <a:xfrm>
            <a:off x="207086" y="616329"/>
            <a:ext cx="10875735" cy="541019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zh-TW" altLang="en-US" sz="1800" dirty="0">
                <a:latin typeface="メイリオ" panose="020B0604030504040204" pitchFamily="50" charset="-128"/>
                <a:ea typeface="メイリオ" panose="020B0604030504040204" pitchFamily="50" charset="-128"/>
              </a:rPr>
              <a:t>⑥農家法人世帯員一括登録</a:t>
            </a:r>
            <a:r>
              <a:rPr lang="ja-JP" altLang="en-US" sz="1800" dirty="0">
                <a:latin typeface="メイリオ" panose="020B0604030504040204" pitchFamily="50" charset="-128"/>
                <a:ea typeface="メイリオ" panose="020B0604030504040204" pitchFamily="50" charset="-128"/>
              </a:rPr>
              <a:t>　</a:t>
            </a:r>
            <a:r>
              <a:rPr lang="ja-JP" altLang="en-US" sz="1600" dirty="0">
                <a:solidFill>
                  <a:srgbClr val="FF0000"/>
                </a:solidFill>
                <a:latin typeface="メイリオ" panose="020B0604030504040204" pitchFamily="50" charset="-128"/>
                <a:ea typeface="メイリオ" panose="020B0604030504040204" pitchFamily="50" charset="-128"/>
              </a:rPr>
              <a:t>一括更新の手引き：</a:t>
            </a:r>
            <a:r>
              <a:rPr lang="en-US" altLang="ja-JP" sz="1600" dirty="0">
                <a:solidFill>
                  <a:srgbClr val="FF0000"/>
                </a:solidFill>
                <a:latin typeface="メイリオ" panose="020B0604030504040204" pitchFamily="50" charset="-128"/>
                <a:ea typeface="メイリオ" panose="020B0604030504040204" pitchFamily="50" charset="-128"/>
              </a:rPr>
              <a:t>P19</a:t>
            </a:r>
            <a:r>
              <a:rPr lang="ja-JP" altLang="en-US" sz="1600" dirty="0">
                <a:solidFill>
                  <a:srgbClr val="FF0000"/>
                </a:solidFill>
                <a:latin typeface="メイリオ" panose="020B0604030504040204" pitchFamily="50" charset="-128"/>
                <a:ea typeface="メイリオ" panose="020B0604030504040204" pitchFamily="50" charset="-128"/>
              </a:rPr>
              <a:t>～</a:t>
            </a:r>
            <a:r>
              <a:rPr lang="en-US" altLang="ja-JP" sz="1600" dirty="0">
                <a:solidFill>
                  <a:srgbClr val="FF0000"/>
                </a:solidFill>
                <a:latin typeface="メイリオ" panose="020B0604030504040204" pitchFamily="50" charset="-128"/>
                <a:ea typeface="メイリオ" panose="020B0604030504040204" pitchFamily="50" charset="-128"/>
              </a:rPr>
              <a:t>22</a:t>
            </a:r>
          </a:p>
          <a:p>
            <a:pPr marL="0" indent="0">
              <a:buNone/>
            </a:pPr>
            <a:r>
              <a:rPr lang="ja-JP" altLang="en-US" sz="1800" dirty="0">
                <a:latin typeface="メイリオ" panose="020B0604030504040204" pitchFamily="50" charset="-128"/>
                <a:ea typeface="メイリオ" panose="020B0604030504040204" pitchFamily="50" charset="-128"/>
              </a:rPr>
              <a:t>〇利用用途：農業委員会サポートシステムに登録されていない世帯員</a:t>
            </a:r>
            <a:r>
              <a:rPr lang="en-US" altLang="ja-JP" sz="1800" dirty="0">
                <a:latin typeface="メイリオ" panose="020B0604030504040204" pitchFamily="50" charset="-128"/>
                <a:ea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rPr>
              <a:t>経営体を一括で登録する。</a:t>
            </a:r>
            <a:endParaRPr lang="en-US" altLang="ja-JP" sz="1800" dirty="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ja-JP" altLang="en-US" sz="1800" dirty="0">
                <a:latin typeface="メイリオ" panose="020B0604030504040204" pitchFamily="50" charset="-128"/>
                <a:ea typeface="メイリオ" panose="020B0604030504040204" pitchFamily="50" charset="-128"/>
              </a:rPr>
              <a:t>　　　　　   固定台帳との照合により発生した「所有者未登録エラー」を解消する。</a:t>
            </a:r>
            <a:endParaRPr lang="en-US" altLang="ja-JP" sz="1800" dirty="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endParaRPr lang="en-US" altLang="ja-JP" sz="1800" dirty="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endParaRPr lang="en-US" altLang="ja-JP" sz="1600" dirty="0">
              <a:solidFill>
                <a:srgbClr val="FF0000"/>
              </a:solidFill>
              <a:latin typeface="メイリオ" panose="020B0604030504040204" pitchFamily="50" charset="-128"/>
              <a:ea typeface="メイリオ" panose="020B0604030504040204" pitchFamily="50" charset="-128"/>
            </a:endParaRPr>
          </a:p>
        </p:txBody>
      </p:sp>
      <p:pic>
        <p:nvPicPr>
          <p:cNvPr id="5" name="図 4">
            <a:extLst>
              <a:ext uri="{FF2B5EF4-FFF2-40B4-BE49-F238E27FC236}">
                <a16:creationId xmlns:a16="http://schemas.microsoft.com/office/drawing/2014/main" id="{B5EA5F37-7BAE-4179-8704-2A3B54CB32BD}"/>
              </a:ext>
            </a:extLst>
          </p:cNvPr>
          <p:cNvPicPr>
            <a:picLocks noChangeAspect="1"/>
          </p:cNvPicPr>
          <p:nvPr/>
        </p:nvPicPr>
        <p:blipFill>
          <a:blip r:embed="rId2"/>
          <a:stretch>
            <a:fillRect/>
          </a:stretch>
        </p:blipFill>
        <p:spPr>
          <a:xfrm>
            <a:off x="661168" y="1773938"/>
            <a:ext cx="9967569" cy="4835287"/>
          </a:xfrm>
          <a:prstGeom prst="rect">
            <a:avLst/>
          </a:prstGeom>
        </p:spPr>
      </p:pic>
      <p:sp>
        <p:nvSpPr>
          <p:cNvPr id="10" name="正方形/長方形 9">
            <a:extLst>
              <a:ext uri="{FF2B5EF4-FFF2-40B4-BE49-F238E27FC236}">
                <a16:creationId xmlns:a16="http://schemas.microsoft.com/office/drawing/2014/main" id="{625428A3-ED80-47C8-B0C8-E5F9D769AB86}"/>
              </a:ext>
            </a:extLst>
          </p:cNvPr>
          <p:cNvSpPr/>
          <p:nvPr/>
        </p:nvSpPr>
        <p:spPr>
          <a:xfrm>
            <a:off x="744071" y="3561323"/>
            <a:ext cx="6562163" cy="20842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吹き出し: 円形 10">
            <a:extLst>
              <a:ext uri="{FF2B5EF4-FFF2-40B4-BE49-F238E27FC236}">
                <a16:creationId xmlns:a16="http://schemas.microsoft.com/office/drawing/2014/main" id="{4437A03E-E9BE-4921-9D83-B4586DC6BD48}"/>
              </a:ext>
            </a:extLst>
          </p:cNvPr>
          <p:cNvSpPr/>
          <p:nvPr/>
        </p:nvSpPr>
        <p:spPr>
          <a:xfrm>
            <a:off x="7389137" y="2828458"/>
            <a:ext cx="2628932" cy="1775012"/>
          </a:xfrm>
          <a:prstGeom prst="wedgeEllipseCallout">
            <a:avLst>
              <a:gd name="adj1" fmla="val -48795"/>
              <a:gd name="adj2" fmla="val 5593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3DA8B204-C9EC-4E08-B81B-5685D4FBB046}"/>
              </a:ext>
            </a:extLst>
          </p:cNvPr>
          <p:cNvSpPr txBox="1"/>
          <p:nvPr/>
        </p:nvSpPr>
        <p:spPr>
          <a:xfrm>
            <a:off x="7647284" y="3454354"/>
            <a:ext cx="2180632" cy="523220"/>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登録したい世帯員の属する世帯等を抽出。</a:t>
            </a:r>
          </a:p>
        </p:txBody>
      </p:sp>
      <p:pic>
        <p:nvPicPr>
          <p:cNvPr id="9" name="図 8">
            <a:extLst>
              <a:ext uri="{FF2B5EF4-FFF2-40B4-BE49-F238E27FC236}">
                <a16:creationId xmlns:a16="http://schemas.microsoft.com/office/drawing/2014/main" id="{92463E9A-1148-4A9B-9FA7-6A7FA016F44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
          <a:stretch/>
        </p:blipFill>
        <p:spPr>
          <a:xfrm>
            <a:off x="665292" y="1770390"/>
            <a:ext cx="6723845" cy="435772"/>
          </a:xfrm>
          <a:prstGeom prst="rect">
            <a:avLst/>
          </a:prstGeom>
        </p:spPr>
      </p:pic>
    </p:spTree>
    <p:extLst>
      <p:ext uri="{BB962C8B-B14F-4D97-AF65-F5344CB8AC3E}">
        <p14:creationId xmlns:p14="http://schemas.microsoft.com/office/powerpoint/2010/main" val="29059152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5917A9B0-0678-4F68-9E20-6F814A598241}"/>
              </a:ext>
            </a:extLst>
          </p:cNvPr>
          <p:cNvSpPr>
            <a:spLocks noGrp="1"/>
          </p:cNvSpPr>
          <p:nvPr>
            <p:ph type="title"/>
          </p:nvPr>
        </p:nvSpPr>
        <p:spPr/>
        <p:txBody>
          <a:bodyPr/>
          <a:lstStyle/>
          <a:p>
            <a:r>
              <a:rPr kumimoji="1" lang="en-US" altLang="ja-JP" sz="200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3-8</a:t>
            </a:r>
            <a:r>
              <a:rPr kumimoji="1" lang="ja-JP" altLang="en-US" sz="200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．世帯員と経営体を一括で削除する</a:t>
            </a:r>
            <a:endParaRPr lang="ja-JP" altLang="en-US" dirty="0"/>
          </a:p>
        </p:txBody>
      </p:sp>
      <p:sp>
        <p:nvSpPr>
          <p:cNvPr id="8" name="コンテンツ プレースホルダー 2">
            <a:extLst>
              <a:ext uri="{FF2B5EF4-FFF2-40B4-BE49-F238E27FC236}">
                <a16:creationId xmlns:a16="http://schemas.microsoft.com/office/drawing/2014/main" id="{02E37F38-788C-4ADF-97B3-F21E6C9A3813}"/>
              </a:ext>
            </a:extLst>
          </p:cNvPr>
          <p:cNvSpPr txBox="1">
            <a:spLocks/>
          </p:cNvSpPr>
          <p:nvPr/>
        </p:nvSpPr>
        <p:spPr>
          <a:xfrm>
            <a:off x="58719" y="616329"/>
            <a:ext cx="12074561" cy="541019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zh-TW" altLang="en-US" sz="1800" dirty="0">
                <a:latin typeface="メイリオ" panose="020B0604030504040204" pitchFamily="50" charset="-128"/>
                <a:ea typeface="メイリオ" panose="020B0604030504040204" pitchFamily="50" charset="-128"/>
              </a:rPr>
              <a:t>⑦農家法人世帯員一括削除</a:t>
            </a:r>
            <a:r>
              <a:rPr lang="ja-JP" altLang="en-US" sz="1800" dirty="0">
                <a:latin typeface="メイリオ" panose="020B0604030504040204" pitchFamily="50" charset="-128"/>
                <a:ea typeface="メイリオ" panose="020B0604030504040204" pitchFamily="50" charset="-128"/>
              </a:rPr>
              <a:t>　</a:t>
            </a:r>
            <a:r>
              <a:rPr lang="ja-JP" altLang="en-US" sz="1600" dirty="0">
                <a:solidFill>
                  <a:srgbClr val="FF0000"/>
                </a:solidFill>
                <a:latin typeface="メイリオ" panose="020B0604030504040204" pitchFamily="50" charset="-128"/>
                <a:ea typeface="メイリオ" panose="020B0604030504040204" pitchFamily="50" charset="-128"/>
              </a:rPr>
              <a:t>一括更新の手引き：</a:t>
            </a:r>
            <a:r>
              <a:rPr lang="en-US" altLang="ja-JP" sz="1600" dirty="0">
                <a:solidFill>
                  <a:srgbClr val="FF0000"/>
                </a:solidFill>
                <a:latin typeface="メイリオ" panose="020B0604030504040204" pitchFamily="50" charset="-128"/>
                <a:ea typeface="メイリオ" panose="020B0604030504040204" pitchFamily="50" charset="-128"/>
              </a:rPr>
              <a:t>P27</a:t>
            </a:r>
            <a:r>
              <a:rPr lang="ja-JP" altLang="en-US" sz="1600" dirty="0">
                <a:solidFill>
                  <a:srgbClr val="FF0000"/>
                </a:solidFill>
                <a:latin typeface="メイリオ" panose="020B0604030504040204" pitchFamily="50" charset="-128"/>
                <a:ea typeface="メイリオ" panose="020B0604030504040204" pitchFamily="50" charset="-128"/>
              </a:rPr>
              <a:t>～</a:t>
            </a:r>
            <a:r>
              <a:rPr lang="en-US" altLang="ja-JP" sz="1600" dirty="0">
                <a:solidFill>
                  <a:srgbClr val="FF0000"/>
                </a:solidFill>
                <a:latin typeface="メイリオ" panose="020B0604030504040204" pitchFamily="50" charset="-128"/>
                <a:ea typeface="メイリオ" panose="020B0604030504040204" pitchFamily="50" charset="-128"/>
              </a:rPr>
              <a:t>29</a:t>
            </a:r>
          </a:p>
          <a:p>
            <a:pPr marL="0" indent="0">
              <a:buNone/>
            </a:pPr>
            <a:r>
              <a:rPr lang="ja-JP" altLang="en-US" sz="1800" dirty="0">
                <a:latin typeface="メイリオ" panose="020B0604030504040204" pitchFamily="50" charset="-128"/>
                <a:ea typeface="メイリオ" panose="020B0604030504040204" pitchFamily="50" charset="-128"/>
              </a:rPr>
              <a:t>〇利用用途：農業委員会サポートシステムに登録されている不要な、重複している世帯員</a:t>
            </a:r>
            <a:r>
              <a:rPr lang="en-US" altLang="ja-JP" sz="1800" dirty="0">
                <a:latin typeface="メイリオ" panose="020B0604030504040204" pitchFamily="50" charset="-128"/>
                <a:ea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rPr>
              <a:t>経営体を一括で削除する。</a:t>
            </a:r>
            <a:endParaRPr lang="en-US" altLang="ja-JP" sz="1800" dirty="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endParaRPr lang="en-US" altLang="ja-JP" sz="1800" dirty="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endParaRPr lang="en-US" altLang="ja-JP" sz="1600" dirty="0">
              <a:solidFill>
                <a:srgbClr val="FF0000"/>
              </a:solidFill>
              <a:latin typeface="メイリオ" panose="020B0604030504040204" pitchFamily="50" charset="-128"/>
              <a:ea typeface="メイリオ" panose="020B0604030504040204" pitchFamily="50" charset="-128"/>
            </a:endParaRPr>
          </a:p>
        </p:txBody>
      </p:sp>
      <p:pic>
        <p:nvPicPr>
          <p:cNvPr id="6" name="図 5">
            <a:extLst>
              <a:ext uri="{FF2B5EF4-FFF2-40B4-BE49-F238E27FC236}">
                <a16:creationId xmlns:a16="http://schemas.microsoft.com/office/drawing/2014/main" id="{14604D62-D10F-4048-8095-E59C5E7434E0}"/>
              </a:ext>
            </a:extLst>
          </p:cNvPr>
          <p:cNvPicPr>
            <a:picLocks noChangeAspect="1"/>
          </p:cNvPicPr>
          <p:nvPr/>
        </p:nvPicPr>
        <p:blipFill>
          <a:blip r:embed="rId2"/>
          <a:stretch>
            <a:fillRect/>
          </a:stretch>
        </p:blipFill>
        <p:spPr>
          <a:xfrm>
            <a:off x="782374" y="1726834"/>
            <a:ext cx="10300447" cy="4994644"/>
          </a:xfrm>
          <a:prstGeom prst="rect">
            <a:avLst/>
          </a:prstGeom>
        </p:spPr>
      </p:pic>
      <p:sp>
        <p:nvSpPr>
          <p:cNvPr id="10" name="正方形/長方形 9">
            <a:extLst>
              <a:ext uri="{FF2B5EF4-FFF2-40B4-BE49-F238E27FC236}">
                <a16:creationId xmlns:a16="http://schemas.microsoft.com/office/drawing/2014/main" id="{2894720C-5939-4125-B6B2-41B95B6C7C57}"/>
              </a:ext>
            </a:extLst>
          </p:cNvPr>
          <p:cNvSpPr/>
          <p:nvPr/>
        </p:nvSpPr>
        <p:spPr>
          <a:xfrm>
            <a:off x="878542" y="3590364"/>
            <a:ext cx="6562163" cy="20842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吹き出し: 円形 10">
            <a:extLst>
              <a:ext uri="{FF2B5EF4-FFF2-40B4-BE49-F238E27FC236}">
                <a16:creationId xmlns:a16="http://schemas.microsoft.com/office/drawing/2014/main" id="{01AC93E7-D97E-41AB-A44A-7241495FEFBE}"/>
              </a:ext>
            </a:extLst>
          </p:cNvPr>
          <p:cNvSpPr/>
          <p:nvPr/>
        </p:nvSpPr>
        <p:spPr>
          <a:xfrm>
            <a:off x="7531068" y="2857499"/>
            <a:ext cx="2628932" cy="1775012"/>
          </a:xfrm>
          <a:prstGeom prst="wedgeEllipseCallout">
            <a:avLst>
              <a:gd name="adj1" fmla="val -48795"/>
              <a:gd name="adj2" fmla="val 5593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0D9E7067-511C-4342-82DA-3660B580DA33}"/>
              </a:ext>
            </a:extLst>
          </p:cNvPr>
          <p:cNvSpPr txBox="1"/>
          <p:nvPr/>
        </p:nvSpPr>
        <p:spPr>
          <a:xfrm>
            <a:off x="7857055" y="3483395"/>
            <a:ext cx="2180632" cy="523220"/>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削除したい世帯員の属する世帯等を抽出。</a:t>
            </a:r>
          </a:p>
        </p:txBody>
      </p:sp>
      <p:pic>
        <p:nvPicPr>
          <p:cNvPr id="9" name="図 8">
            <a:extLst>
              <a:ext uri="{FF2B5EF4-FFF2-40B4-BE49-F238E27FC236}">
                <a16:creationId xmlns:a16="http://schemas.microsoft.com/office/drawing/2014/main" id="{6FBBB2A3-FFE3-4779-9D13-88E53DC0C5B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
          <a:stretch/>
        </p:blipFill>
        <p:spPr>
          <a:xfrm>
            <a:off x="782375" y="1725156"/>
            <a:ext cx="6748694" cy="437383"/>
          </a:xfrm>
          <a:prstGeom prst="rect">
            <a:avLst/>
          </a:prstGeom>
        </p:spPr>
      </p:pic>
    </p:spTree>
    <p:extLst>
      <p:ext uri="{BB962C8B-B14F-4D97-AF65-F5344CB8AC3E}">
        <p14:creationId xmlns:p14="http://schemas.microsoft.com/office/powerpoint/2010/main" val="37672716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8742B85-4AB4-4E93-A92C-958EB9D584E5}"/>
              </a:ext>
            </a:extLst>
          </p:cNvPr>
          <p:cNvSpPr>
            <a:spLocks noGrp="1"/>
          </p:cNvSpPr>
          <p:nvPr>
            <p:ph type="title"/>
          </p:nvPr>
        </p:nvSpPr>
        <p:spPr/>
        <p:txBody>
          <a:bodyPr/>
          <a:lstStyle/>
          <a:p>
            <a:r>
              <a:rPr kumimoji="1" lang="en-US" altLang="ja-JP" sz="2000" dirty="0">
                <a:latin typeface="メイリオ" panose="020B0604030504040204" pitchFamily="50" charset="-128"/>
                <a:ea typeface="メイリオ" panose="020B0604030504040204" pitchFamily="50" charset="-128"/>
                <a:cs typeface="メイリオ" panose="020B0604030504040204" pitchFamily="50" charset="-128"/>
              </a:rPr>
              <a:t>3-9</a:t>
            </a:r>
            <a:r>
              <a:rPr kumimoji="1" lang="ja-JP" altLang="en-US" sz="2000" dirty="0">
                <a:latin typeface="メイリオ" panose="020B0604030504040204" pitchFamily="50" charset="-128"/>
                <a:ea typeface="メイリオ" panose="020B0604030504040204" pitchFamily="50" charset="-128"/>
                <a:cs typeface="メイリオ" panose="020B0604030504040204" pitchFamily="50" charset="-128"/>
              </a:rPr>
              <a:t>．地番情報を一括で更新する</a:t>
            </a:r>
            <a:endParaRPr lang="ja-JP" altLang="en-US" dirty="0"/>
          </a:p>
        </p:txBody>
      </p:sp>
      <p:pic>
        <p:nvPicPr>
          <p:cNvPr id="4" name="図 3">
            <a:extLst>
              <a:ext uri="{FF2B5EF4-FFF2-40B4-BE49-F238E27FC236}">
                <a16:creationId xmlns:a16="http://schemas.microsoft.com/office/drawing/2014/main" id="{E427B0B3-F75F-46B3-BBF7-8A8561E3A5C7}"/>
              </a:ext>
            </a:extLst>
          </p:cNvPr>
          <p:cNvPicPr>
            <a:picLocks noChangeAspect="1"/>
          </p:cNvPicPr>
          <p:nvPr/>
        </p:nvPicPr>
        <p:blipFill>
          <a:blip r:embed="rId2"/>
          <a:stretch>
            <a:fillRect/>
          </a:stretch>
        </p:blipFill>
        <p:spPr>
          <a:xfrm>
            <a:off x="717176" y="1674348"/>
            <a:ext cx="10130118" cy="4864567"/>
          </a:xfrm>
          <a:prstGeom prst="rect">
            <a:avLst/>
          </a:prstGeom>
        </p:spPr>
      </p:pic>
      <p:sp>
        <p:nvSpPr>
          <p:cNvPr id="5" name="コンテンツ プレースホルダー 2">
            <a:extLst>
              <a:ext uri="{FF2B5EF4-FFF2-40B4-BE49-F238E27FC236}">
                <a16:creationId xmlns:a16="http://schemas.microsoft.com/office/drawing/2014/main" id="{6FFB72B5-269F-42C2-AE5B-D3E7E5BCB0C7}"/>
              </a:ext>
            </a:extLst>
          </p:cNvPr>
          <p:cNvSpPr txBox="1">
            <a:spLocks/>
          </p:cNvSpPr>
          <p:nvPr/>
        </p:nvSpPr>
        <p:spPr>
          <a:xfrm>
            <a:off x="207086" y="616329"/>
            <a:ext cx="10875735" cy="541019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latin typeface="メイリオ" panose="020B0604030504040204" pitchFamily="50" charset="-128"/>
                <a:ea typeface="メイリオ" panose="020B0604030504040204" pitchFamily="50" charset="-128"/>
              </a:rPr>
              <a:t>⑧地番一括更新　</a:t>
            </a:r>
            <a:r>
              <a:rPr lang="ja-JP" altLang="en-US" sz="1600" dirty="0">
                <a:solidFill>
                  <a:srgbClr val="FF0000"/>
                </a:solidFill>
                <a:latin typeface="メイリオ" panose="020B0604030504040204" pitchFamily="50" charset="-128"/>
                <a:ea typeface="メイリオ" panose="020B0604030504040204" pitchFamily="50" charset="-128"/>
              </a:rPr>
              <a:t>一括更新の手引き：</a:t>
            </a:r>
            <a:r>
              <a:rPr lang="en-US" altLang="ja-JP" sz="1600" dirty="0">
                <a:solidFill>
                  <a:srgbClr val="FF0000"/>
                </a:solidFill>
                <a:latin typeface="メイリオ" panose="020B0604030504040204" pitchFamily="50" charset="-128"/>
                <a:ea typeface="メイリオ" panose="020B0604030504040204" pitchFamily="50" charset="-128"/>
              </a:rPr>
              <a:t>P30</a:t>
            </a:r>
            <a:r>
              <a:rPr lang="ja-JP" altLang="en-US" sz="1600" dirty="0">
                <a:solidFill>
                  <a:srgbClr val="FF0000"/>
                </a:solidFill>
                <a:latin typeface="メイリオ" panose="020B0604030504040204" pitchFamily="50" charset="-128"/>
                <a:ea typeface="メイリオ" panose="020B0604030504040204" pitchFamily="50" charset="-128"/>
              </a:rPr>
              <a:t>～</a:t>
            </a:r>
            <a:r>
              <a:rPr lang="en-US" altLang="ja-JP" sz="1600" dirty="0">
                <a:solidFill>
                  <a:srgbClr val="FF0000"/>
                </a:solidFill>
                <a:latin typeface="メイリオ" panose="020B0604030504040204" pitchFamily="50" charset="-128"/>
                <a:ea typeface="メイリオ" panose="020B0604030504040204" pitchFamily="50" charset="-128"/>
              </a:rPr>
              <a:t>33</a:t>
            </a:r>
          </a:p>
          <a:p>
            <a:pPr marL="0" indent="0">
              <a:buNone/>
            </a:pPr>
            <a:r>
              <a:rPr lang="ja-JP" altLang="en-US" sz="1800" dirty="0">
                <a:latin typeface="メイリオ" panose="020B0604030504040204" pitchFamily="50" charset="-128"/>
                <a:ea typeface="メイリオ" panose="020B0604030504040204" pitchFamily="50" charset="-128"/>
              </a:rPr>
              <a:t>〇利用用途：地籍調査等で変更となった大字等の地番情報を一括で更新する。</a:t>
            </a:r>
            <a:endParaRPr lang="en-US" altLang="ja-JP" sz="1600" dirty="0">
              <a:solidFill>
                <a:srgbClr val="FF0000"/>
              </a:solidFill>
              <a:latin typeface="メイリオ" panose="020B0604030504040204" pitchFamily="50" charset="-128"/>
              <a:ea typeface="メイリオ" panose="020B0604030504040204" pitchFamily="50" charset="-128"/>
            </a:endParaRPr>
          </a:p>
          <a:p>
            <a:pPr marL="0" indent="0">
              <a:buNone/>
            </a:pPr>
            <a:r>
              <a:rPr lang="ja-JP" altLang="en-US" sz="1800" dirty="0">
                <a:latin typeface="メイリオ" panose="020B0604030504040204" pitchFamily="50" charset="-128"/>
                <a:ea typeface="メイリオ" panose="020B0604030504040204" pitchFamily="50" charset="-128"/>
              </a:rPr>
              <a:t>　　　　　　固定台帳との照合作業大字コード</a:t>
            </a:r>
            <a:r>
              <a:rPr lang="en-US" altLang="ja-JP" sz="1800" dirty="0">
                <a:latin typeface="メイリオ" panose="020B0604030504040204" pitchFamily="50" charset="-128"/>
                <a:ea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rPr>
              <a:t>小字コードを一括で更新する。</a:t>
            </a:r>
            <a:endParaRPr lang="en-US" altLang="ja-JP" sz="1800" dirty="0">
              <a:latin typeface="メイリオ" panose="020B0604030504040204" pitchFamily="50" charset="-128"/>
              <a:ea typeface="メイリオ" panose="020B0604030504040204" pitchFamily="50" charset="-128"/>
            </a:endParaRPr>
          </a:p>
        </p:txBody>
      </p:sp>
      <p:sp>
        <p:nvSpPr>
          <p:cNvPr id="7" name="吹き出し: 円形 6">
            <a:extLst>
              <a:ext uri="{FF2B5EF4-FFF2-40B4-BE49-F238E27FC236}">
                <a16:creationId xmlns:a16="http://schemas.microsoft.com/office/drawing/2014/main" id="{637DA02E-67FA-4B7B-9169-27E13688333F}"/>
              </a:ext>
            </a:extLst>
          </p:cNvPr>
          <p:cNvSpPr/>
          <p:nvPr/>
        </p:nvSpPr>
        <p:spPr>
          <a:xfrm>
            <a:off x="7591435" y="2263839"/>
            <a:ext cx="2628932" cy="1775012"/>
          </a:xfrm>
          <a:prstGeom prst="wedgeEllipseCallout">
            <a:avLst>
              <a:gd name="adj1" fmla="val -48795"/>
              <a:gd name="adj2" fmla="val 5593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1B4A58F6-4691-424A-B161-D3634B98F781}"/>
              </a:ext>
            </a:extLst>
          </p:cNvPr>
          <p:cNvSpPr/>
          <p:nvPr/>
        </p:nvSpPr>
        <p:spPr>
          <a:xfrm>
            <a:off x="774227" y="3429000"/>
            <a:ext cx="6562163" cy="20842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a:extLst>
              <a:ext uri="{FF2B5EF4-FFF2-40B4-BE49-F238E27FC236}">
                <a16:creationId xmlns:a16="http://schemas.microsoft.com/office/drawing/2014/main" id="{739C482A-B2E5-48FE-B3FB-1BAE07FCACBD}"/>
              </a:ext>
            </a:extLst>
          </p:cNvPr>
          <p:cNvSpPr txBox="1"/>
          <p:nvPr/>
        </p:nvSpPr>
        <p:spPr>
          <a:xfrm>
            <a:off x="7815585" y="2889735"/>
            <a:ext cx="2180632" cy="523220"/>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地番を変更したい大字等を範囲抽出。</a:t>
            </a:r>
          </a:p>
        </p:txBody>
      </p:sp>
      <p:pic>
        <p:nvPicPr>
          <p:cNvPr id="10" name="図 9">
            <a:extLst>
              <a:ext uri="{FF2B5EF4-FFF2-40B4-BE49-F238E27FC236}">
                <a16:creationId xmlns:a16="http://schemas.microsoft.com/office/drawing/2014/main" id="{B687AFCB-FD23-425F-9393-3E28AAAAA05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
          <a:stretch/>
        </p:blipFill>
        <p:spPr>
          <a:xfrm>
            <a:off x="717176" y="1674348"/>
            <a:ext cx="6026896" cy="422809"/>
          </a:xfrm>
          <a:prstGeom prst="rect">
            <a:avLst/>
          </a:prstGeom>
        </p:spPr>
      </p:pic>
    </p:spTree>
    <p:extLst>
      <p:ext uri="{BB962C8B-B14F-4D97-AF65-F5344CB8AC3E}">
        <p14:creationId xmlns:p14="http://schemas.microsoft.com/office/powerpoint/2010/main" val="36273702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E34B2C64-201E-4FC5-924E-FD169E80DB0D}"/>
              </a:ext>
            </a:extLst>
          </p:cNvPr>
          <p:cNvSpPr txBox="1"/>
          <p:nvPr/>
        </p:nvSpPr>
        <p:spPr>
          <a:xfrm>
            <a:off x="239350" y="607368"/>
            <a:ext cx="10233185" cy="584775"/>
          </a:xfrm>
          <a:prstGeom prst="rect">
            <a:avLst/>
          </a:prstGeom>
          <a:noFill/>
        </p:spPr>
        <p:txBody>
          <a:bodyPr wrap="square" rtlCol="0">
            <a:spAutoFit/>
          </a:bodyPr>
          <a:lstStyle/>
          <a:p>
            <a:pPr>
              <a:tabLst>
                <a:tab pos="628650" algn="l"/>
              </a:tabLst>
            </a:pP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九州（大字コード：</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557</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小字コード：</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という土地の地番が</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会議所　１丁目（大字コード：</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564</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小字コード：</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に変わったとき、一括で変更する方法を説明します。</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3" name="図 12">
            <a:extLst>
              <a:ext uri="{FF2B5EF4-FFF2-40B4-BE49-F238E27FC236}">
                <a16:creationId xmlns:a16="http://schemas.microsoft.com/office/drawing/2014/main" id="{DCD17EF4-3ABC-4F0A-A85E-21E719A7FC2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7700" y="1368017"/>
            <a:ext cx="11496600" cy="3069095"/>
          </a:xfrm>
          <a:prstGeom prst="rect">
            <a:avLst/>
          </a:prstGeom>
        </p:spPr>
      </p:pic>
      <p:sp>
        <p:nvSpPr>
          <p:cNvPr id="14" name="正方形/長方形 13">
            <a:extLst>
              <a:ext uri="{FF2B5EF4-FFF2-40B4-BE49-F238E27FC236}">
                <a16:creationId xmlns:a16="http://schemas.microsoft.com/office/drawing/2014/main" id="{6C3D8778-8478-455D-801C-90BAC87E5CB9}"/>
              </a:ext>
            </a:extLst>
          </p:cNvPr>
          <p:cNvSpPr/>
          <p:nvPr/>
        </p:nvSpPr>
        <p:spPr>
          <a:xfrm>
            <a:off x="1487489" y="3588258"/>
            <a:ext cx="1944216" cy="102472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矢印コネクタ 14">
            <a:extLst>
              <a:ext uri="{FF2B5EF4-FFF2-40B4-BE49-F238E27FC236}">
                <a16:creationId xmlns:a16="http://schemas.microsoft.com/office/drawing/2014/main" id="{2EE9D1F6-9F1A-470D-B1A7-1F43B0220073}"/>
              </a:ext>
            </a:extLst>
          </p:cNvPr>
          <p:cNvCxnSpPr>
            <a:cxnSpLocks/>
          </p:cNvCxnSpPr>
          <p:nvPr/>
        </p:nvCxnSpPr>
        <p:spPr>
          <a:xfrm>
            <a:off x="2294760" y="4612986"/>
            <a:ext cx="0" cy="87699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6CFECEB1-0B49-4F6D-B012-2A54CB947CC9}"/>
              </a:ext>
            </a:extLst>
          </p:cNvPr>
          <p:cNvSpPr txBox="1"/>
          <p:nvPr/>
        </p:nvSpPr>
        <p:spPr>
          <a:xfrm>
            <a:off x="1055440" y="5608480"/>
            <a:ext cx="10233185" cy="584775"/>
          </a:xfrm>
          <a:prstGeom prst="rect">
            <a:avLst/>
          </a:prstGeom>
          <a:noFill/>
        </p:spPr>
        <p:txBody>
          <a:bodyPr wrap="square" rtlCol="0">
            <a:spAutoFit/>
          </a:bodyPr>
          <a:lstStyle/>
          <a:p>
            <a:pPr>
              <a:tabLst>
                <a:tab pos="628650" algn="l"/>
              </a:tabLst>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大字：会議所（大字コード：</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564</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tabLst>
                <a:tab pos="628650" algn="l"/>
              </a:tabLst>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小字：１丁目（小字コード：</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）に変更する</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タイトル 1">
            <a:extLst>
              <a:ext uri="{FF2B5EF4-FFF2-40B4-BE49-F238E27FC236}">
                <a16:creationId xmlns:a16="http://schemas.microsoft.com/office/drawing/2014/main" id="{3FDBB870-1256-4BA9-896C-FCE6B1F01784}"/>
              </a:ext>
            </a:extLst>
          </p:cNvPr>
          <p:cNvSpPr>
            <a:spLocks noGrp="1"/>
          </p:cNvSpPr>
          <p:nvPr>
            <p:ph type="title"/>
          </p:nvPr>
        </p:nvSpPr>
        <p:spPr/>
        <p:txBody>
          <a:bodyPr/>
          <a:lstStyle/>
          <a:p>
            <a:r>
              <a:rPr kumimoji="1" lang="en-US" altLang="ja-JP" sz="2000" dirty="0">
                <a:latin typeface="メイリオ" panose="020B0604030504040204" pitchFamily="50" charset="-128"/>
                <a:ea typeface="メイリオ" panose="020B0604030504040204" pitchFamily="50" charset="-128"/>
                <a:cs typeface="メイリオ" panose="020B0604030504040204" pitchFamily="50" charset="-128"/>
              </a:rPr>
              <a:t>3-9</a:t>
            </a:r>
            <a:r>
              <a:rPr kumimoji="1" lang="ja-JP" altLang="en-US" sz="2000" dirty="0">
                <a:latin typeface="メイリオ" panose="020B0604030504040204" pitchFamily="50" charset="-128"/>
                <a:ea typeface="メイリオ" panose="020B0604030504040204" pitchFamily="50" charset="-128"/>
                <a:cs typeface="メイリオ" panose="020B0604030504040204" pitchFamily="50" charset="-128"/>
              </a:rPr>
              <a:t>．地番情報を一括で更新する</a:t>
            </a:r>
            <a:endParaRPr lang="ja-JP" altLang="en-US" dirty="0"/>
          </a:p>
        </p:txBody>
      </p:sp>
      <p:pic>
        <p:nvPicPr>
          <p:cNvPr id="9" name="図 8">
            <a:extLst>
              <a:ext uri="{FF2B5EF4-FFF2-40B4-BE49-F238E27FC236}">
                <a16:creationId xmlns:a16="http://schemas.microsoft.com/office/drawing/2014/main" id="{77E13427-C6C1-48FB-926A-273B2FD55B8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
          <a:stretch/>
        </p:blipFill>
        <p:spPr>
          <a:xfrm>
            <a:off x="347700" y="1339240"/>
            <a:ext cx="7936007" cy="673230"/>
          </a:xfrm>
          <a:prstGeom prst="rect">
            <a:avLst/>
          </a:prstGeom>
        </p:spPr>
      </p:pic>
    </p:spTree>
    <p:extLst>
      <p:ext uri="{BB962C8B-B14F-4D97-AF65-F5344CB8AC3E}">
        <p14:creationId xmlns:p14="http://schemas.microsoft.com/office/powerpoint/2010/main" val="10448550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B3A930C0-3EA9-42F0-92FC-81B0C17C5BE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75089" y="2042378"/>
            <a:ext cx="9086800" cy="4439010"/>
          </a:xfrm>
          <a:prstGeom prst="rect">
            <a:avLst/>
          </a:prstGeom>
        </p:spPr>
      </p:pic>
      <p:pic>
        <p:nvPicPr>
          <p:cNvPr id="18" name="図 17">
            <a:extLst>
              <a:ext uri="{FF2B5EF4-FFF2-40B4-BE49-F238E27FC236}">
                <a16:creationId xmlns:a16="http://schemas.microsoft.com/office/drawing/2014/main" id="{8D356589-7BA2-4411-ACA7-A8181FA5DC8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79108" y="2066311"/>
            <a:ext cx="6805462" cy="495642"/>
          </a:xfrm>
          <a:prstGeom prst="rect">
            <a:avLst/>
          </a:prstGeom>
        </p:spPr>
      </p:pic>
      <p:sp>
        <p:nvSpPr>
          <p:cNvPr id="26" name="正方形/長方形 25">
            <a:extLst>
              <a:ext uri="{FF2B5EF4-FFF2-40B4-BE49-F238E27FC236}">
                <a16:creationId xmlns:a16="http://schemas.microsoft.com/office/drawing/2014/main" id="{BCF8029A-FE68-4187-939B-27D93324D9B8}"/>
              </a:ext>
            </a:extLst>
          </p:cNvPr>
          <p:cNvSpPr/>
          <p:nvPr/>
        </p:nvSpPr>
        <p:spPr>
          <a:xfrm>
            <a:off x="4223792" y="2014379"/>
            <a:ext cx="360039" cy="44696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91B20AF2-A8F4-47A3-91AD-E10F1885FD96}"/>
              </a:ext>
            </a:extLst>
          </p:cNvPr>
          <p:cNvSpPr txBox="1"/>
          <p:nvPr/>
        </p:nvSpPr>
        <p:spPr>
          <a:xfrm>
            <a:off x="239350" y="607368"/>
            <a:ext cx="10233185" cy="338554"/>
          </a:xfrm>
          <a:prstGeom prst="rect">
            <a:avLst/>
          </a:prstGeom>
          <a:noFill/>
        </p:spPr>
        <p:txBody>
          <a:bodyPr wrap="square" rtlCol="0">
            <a:spAutoFit/>
          </a:bodyPr>
          <a:lstStyle/>
          <a:p>
            <a:pPr>
              <a:tabLst>
                <a:tab pos="628650" algn="l"/>
              </a:tabLst>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（１）追加したい大字・小字をあらかじめ新規登録する</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a:extLst>
              <a:ext uri="{FF2B5EF4-FFF2-40B4-BE49-F238E27FC236}">
                <a16:creationId xmlns:a16="http://schemas.microsoft.com/office/drawing/2014/main" id="{8B542BE7-8120-43CD-AD8C-95DE8F91289B}"/>
              </a:ext>
            </a:extLst>
          </p:cNvPr>
          <p:cNvSpPr/>
          <p:nvPr/>
        </p:nvSpPr>
        <p:spPr>
          <a:xfrm>
            <a:off x="1391213" y="2389335"/>
            <a:ext cx="756084" cy="21602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CBB91EFC-B03E-4CAB-AB3B-08B46644C062}"/>
              </a:ext>
            </a:extLst>
          </p:cNvPr>
          <p:cNvSpPr/>
          <p:nvPr/>
        </p:nvSpPr>
        <p:spPr>
          <a:xfrm>
            <a:off x="1571233" y="6250449"/>
            <a:ext cx="576064" cy="23093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D2D4C068-8AE8-4F9D-AFDC-CD0F3E254F9D}"/>
              </a:ext>
            </a:extLst>
          </p:cNvPr>
          <p:cNvSpPr txBox="1"/>
          <p:nvPr/>
        </p:nvSpPr>
        <p:spPr>
          <a:xfrm>
            <a:off x="275089" y="908276"/>
            <a:ext cx="10233185" cy="954107"/>
          </a:xfrm>
          <a:prstGeom prst="rect">
            <a:avLst/>
          </a:prstGeom>
          <a:noFill/>
        </p:spPr>
        <p:txBody>
          <a:bodyPr wrap="square" rtlCol="0">
            <a:spAutoFit/>
          </a:bodyPr>
          <a:lstStyle/>
          <a:p>
            <a:pPr>
              <a:tabLst>
                <a:tab pos="628650" algn="l"/>
              </a:tabLst>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①「補助機能」＞「共通コード管理等」を押下</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a:tabLst>
                <a:tab pos="628650" algn="l"/>
              </a:tabLst>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②コード名「大字」を選択し、「追加」を押下</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a:tabLst>
                <a:tab pos="628650" algn="l"/>
              </a:tabLst>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③一番下に挿入された黄色の行に新しい字の情報を入力</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a:tabLst>
                <a:tab pos="628650" algn="l"/>
              </a:tabLst>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④小字についても同様に登録する</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テキスト ボックス 8">
            <a:extLst>
              <a:ext uri="{FF2B5EF4-FFF2-40B4-BE49-F238E27FC236}">
                <a16:creationId xmlns:a16="http://schemas.microsoft.com/office/drawing/2014/main" id="{87E87703-E96B-4546-A932-4137B40F1C16}"/>
              </a:ext>
            </a:extLst>
          </p:cNvPr>
          <p:cNvSpPr txBox="1"/>
          <p:nvPr/>
        </p:nvSpPr>
        <p:spPr>
          <a:xfrm>
            <a:off x="1319015" y="6334760"/>
            <a:ext cx="233084" cy="307777"/>
          </a:xfrm>
          <a:prstGeom prst="rect">
            <a:avLst/>
          </a:prstGeom>
          <a:solidFill>
            <a:schemeClr val="bg1"/>
          </a:solidFill>
        </p:spPr>
        <p:txBody>
          <a:bodyPr wrap="square" rtlCol="0">
            <a:spAutoFit/>
          </a:bodyPr>
          <a:lstStyle/>
          <a:p>
            <a:pPr algn="ctr"/>
            <a:r>
              <a:rPr lang="ja-JP" altLang="en-US" sz="1400" dirty="0"/>
              <a:t>②</a:t>
            </a:r>
            <a:endParaRPr kumimoji="1" lang="ja-JP" altLang="en-US" sz="1400" dirty="0"/>
          </a:p>
        </p:txBody>
      </p:sp>
      <p:sp>
        <p:nvSpPr>
          <p:cNvPr id="10" name="テキスト ボックス 9">
            <a:extLst>
              <a:ext uri="{FF2B5EF4-FFF2-40B4-BE49-F238E27FC236}">
                <a16:creationId xmlns:a16="http://schemas.microsoft.com/office/drawing/2014/main" id="{2B1530E4-E555-41D4-86DF-8DF555F1F3A8}"/>
              </a:ext>
            </a:extLst>
          </p:cNvPr>
          <p:cNvSpPr txBox="1"/>
          <p:nvPr/>
        </p:nvSpPr>
        <p:spPr>
          <a:xfrm>
            <a:off x="2171572" y="2461342"/>
            <a:ext cx="233084" cy="307777"/>
          </a:xfrm>
          <a:prstGeom prst="rect">
            <a:avLst/>
          </a:prstGeom>
          <a:solidFill>
            <a:schemeClr val="bg1"/>
          </a:solidFill>
        </p:spPr>
        <p:txBody>
          <a:bodyPr wrap="square" rtlCol="0">
            <a:spAutoFit/>
          </a:bodyPr>
          <a:lstStyle/>
          <a:p>
            <a:pPr algn="ctr"/>
            <a:r>
              <a:rPr kumimoji="1" lang="ja-JP" altLang="en-US" sz="1400" dirty="0"/>
              <a:t>①</a:t>
            </a:r>
          </a:p>
        </p:txBody>
      </p:sp>
      <p:sp>
        <p:nvSpPr>
          <p:cNvPr id="11" name="正方形/長方形 10">
            <a:extLst>
              <a:ext uri="{FF2B5EF4-FFF2-40B4-BE49-F238E27FC236}">
                <a16:creationId xmlns:a16="http://schemas.microsoft.com/office/drawing/2014/main" id="{ADAF6A12-0AE8-4D8B-BA47-0C16C2CCA075}"/>
              </a:ext>
            </a:extLst>
          </p:cNvPr>
          <p:cNvSpPr/>
          <p:nvPr/>
        </p:nvSpPr>
        <p:spPr>
          <a:xfrm>
            <a:off x="392111" y="2714213"/>
            <a:ext cx="1179121" cy="16668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B61F06A1-363D-447E-8DA5-5A0A488DD8D5}"/>
              </a:ext>
            </a:extLst>
          </p:cNvPr>
          <p:cNvSpPr txBox="1"/>
          <p:nvPr/>
        </p:nvSpPr>
        <p:spPr>
          <a:xfrm>
            <a:off x="6096000" y="5725454"/>
            <a:ext cx="233084" cy="307777"/>
          </a:xfrm>
          <a:prstGeom prst="rect">
            <a:avLst/>
          </a:prstGeom>
          <a:solidFill>
            <a:schemeClr val="bg1"/>
          </a:solidFill>
        </p:spPr>
        <p:txBody>
          <a:bodyPr wrap="square" rtlCol="0">
            <a:spAutoFit/>
          </a:bodyPr>
          <a:lstStyle/>
          <a:p>
            <a:pPr algn="ctr"/>
            <a:r>
              <a:rPr kumimoji="1" lang="ja-JP" altLang="en-US" sz="1400" dirty="0"/>
              <a:t>③</a:t>
            </a:r>
          </a:p>
        </p:txBody>
      </p:sp>
      <p:sp>
        <p:nvSpPr>
          <p:cNvPr id="13" name="テキスト ボックス 12">
            <a:extLst>
              <a:ext uri="{FF2B5EF4-FFF2-40B4-BE49-F238E27FC236}">
                <a16:creationId xmlns:a16="http://schemas.microsoft.com/office/drawing/2014/main" id="{F727C8C7-DC11-4D1A-BC52-8F827312D235}"/>
              </a:ext>
            </a:extLst>
          </p:cNvPr>
          <p:cNvSpPr txBox="1"/>
          <p:nvPr/>
        </p:nvSpPr>
        <p:spPr>
          <a:xfrm>
            <a:off x="11903160" y="4694818"/>
            <a:ext cx="187959" cy="311694"/>
          </a:xfrm>
          <a:prstGeom prst="rect">
            <a:avLst/>
          </a:prstGeom>
          <a:solidFill>
            <a:schemeClr val="bg1"/>
          </a:solidFill>
        </p:spPr>
        <p:txBody>
          <a:bodyPr wrap="square" rtlCol="0">
            <a:spAutoFit/>
          </a:bodyPr>
          <a:lstStyle/>
          <a:p>
            <a:pPr algn="ctr"/>
            <a:r>
              <a:rPr lang="ja-JP" altLang="en-US" sz="1400" dirty="0"/>
              <a:t>④</a:t>
            </a:r>
            <a:endParaRPr lang="en-US" altLang="ja-JP" sz="1400" dirty="0"/>
          </a:p>
        </p:txBody>
      </p:sp>
      <p:sp>
        <p:nvSpPr>
          <p:cNvPr id="15" name="正方形/長方形 14">
            <a:extLst>
              <a:ext uri="{FF2B5EF4-FFF2-40B4-BE49-F238E27FC236}">
                <a16:creationId xmlns:a16="http://schemas.microsoft.com/office/drawing/2014/main" id="{C6192AF5-45A5-4E36-BB08-3A04928ACDBD}"/>
              </a:ext>
            </a:extLst>
          </p:cNvPr>
          <p:cNvSpPr/>
          <p:nvPr/>
        </p:nvSpPr>
        <p:spPr>
          <a:xfrm>
            <a:off x="1589102" y="6066871"/>
            <a:ext cx="5495467" cy="20235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93F259AD-3234-456E-B258-E9A019EE7E9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7297"/>
          <a:stretch/>
        </p:blipFill>
        <p:spPr>
          <a:xfrm>
            <a:off x="6382492" y="4996218"/>
            <a:ext cx="5544578" cy="579411"/>
          </a:xfrm>
          <a:prstGeom prst="rect">
            <a:avLst/>
          </a:prstGeom>
          <a:ln>
            <a:solidFill>
              <a:schemeClr val="tx1"/>
            </a:solidFill>
          </a:ln>
        </p:spPr>
      </p:pic>
      <p:sp>
        <p:nvSpPr>
          <p:cNvPr id="17" name="正方形/長方形 16">
            <a:extLst>
              <a:ext uri="{FF2B5EF4-FFF2-40B4-BE49-F238E27FC236}">
                <a16:creationId xmlns:a16="http://schemas.microsoft.com/office/drawing/2014/main" id="{0165A9CA-3A1D-49D5-A91D-88B0969E54B4}"/>
              </a:ext>
            </a:extLst>
          </p:cNvPr>
          <p:cNvSpPr/>
          <p:nvPr/>
        </p:nvSpPr>
        <p:spPr>
          <a:xfrm>
            <a:off x="6421444" y="5083277"/>
            <a:ext cx="5554246" cy="2597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タイトル 2">
            <a:extLst>
              <a:ext uri="{FF2B5EF4-FFF2-40B4-BE49-F238E27FC236}">
                <a16:creationId xmlns:a16="http://schemas.microsoft.com/office/drawing/2014/main" id="{BA568238-5EC7-433B-A4C8-E88AAC758F62}"/>
              </a:ext>
            </a:extLst>
          </p:cNvPr>
          <p:cNvSpPr>
            <a:spLocks noGrp="1"/>
          </p:cNvSpPr>
          <p:nvPr>
            <p:ph type="title"/>
          </p:nvPr>
        </p:nvSpPr>
        <p:spPr/>
        <p:txBody>
          <a:bodyPr/>
          <a:lstStyle/>
          <a:p>
            <a:r>
              <a:rPr kumimoji="1" lang="en-US" altLang="ja-JP" sz="2000" dirty="0">
                <a:latin typeface="メイリオ" panose="020B0604030504040204" pitchFamily="50" charset="-128"/>
                <a:ea typeface="メイリオ" panose="020B0604030504040204" pitchFamily="50" charset="-128"/>
                <a:cs typeface="メイリオ" panose="020B0604030504040204" pitchFamily="50" charset="-128"/>
              </a:rPr>
              <a:t>3-9</a:t>
            </a:r>
            <a:r>
              <a:rPr kumimoji="1" lang="ja-JP" altLang="en-US" sz="2000" dirty="0">
                <a:latin typeface="メイリオ" panose="020B0604030504040204" pitchFamily="50" charset="-128"/>
                <a:ea typeface="メイリオ" panose="020B0604030504040204" pitchFamily="50" charset="-128"/>
                <a:cs typeface="メイリオ" panose="020B0604030504040204" pitchFamily="50" charset="-128"/>
              </a:rPr>
              <a:t>．地番情報を一括で更新する</a:t>
            </a:r>
            <a:endParaRPr lang="ja-JP" altLang="en-US" dirty="0"/>
          </a:p>
        </p:txBody>
      </p:sp>
    </p:spTree>
    <p:extLst>
      <p:ext uri="{BB962C8B-B14F-4D97-AF65-F5344CB8AC3E}">
        <p14:creationId xmlns:p14="http://schemas.microsoft.com/office/powerpoint/2010/main" val="16461584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8238804-61FF-4359-A0C8-5598FB20D2A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00143" y="1928082"/>
            <a:ext cx="9876377" cy="4793395"/>
          </a:xfrm>
          <a:prstGeom prst="rect">
            <a:avLst/>
          </a:prstGeom>
        </p:spPr>
      </p:pic>
      <p:pic>
        <p:nvPicPr>
          <p:cNvPr id="16" name="図 15">
            <a:extLst>
              <a:ext uri="{FF2B5EF4-FFF2-40B4-BE49-F238E27FC236}">
                <a16:creationId xmlns:a16="http://schemas.microsoft.com/office/drawing/2014/main" id="{03719154-3DE5-4183-9558-7F7C5D92832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00143" y="1925905"/>
            <a:ext cx="6153854" cy="542808"/>
          </a:xfrm>
          <a:prstGeom prst="rect">
            <a:avLst/>
          </a:prstGeom>
        </p:spPr>
      </p:pic>
      <p:sp>
        <p:nvSpPr>
          <p:cNvPr id="3" name="タイトル 2">
            <a:extLst>
              <a:ext uri="{FF2B5EF4-FFF2-40B4-BE49-F238E27FC236}">
                <a16:creationId xmlns:a16="http://schemas.microsoft.com/office/drawing/2014/main" id="{D8833B36-D9BE-48DA-9E84-28C8879AE793}"/>
              </a:ext>
            </a:extLst>
          </p:cNvPr>
          <p:cNvSpPr>
            <a:spLocks noGrp="1"/>
          </p:cNvSpPr>
          <p:nvPr>
            <p:ph type="title"/>
          </p:nvPr>
        </p:nvSpPr>
        <p:spPr/>
        <p:txBody>
          <a:bodyPr/>
          <a:lstStyle/>
          <a:p>
            <a:r>
              <a:rPr kumimoji="1" lang="en-US" altLang="ja-JP" sz="2000" dirty="0">
                <a:latin typeface="メイリオ" panose="020B0604030504040204" pitchFamily="50" charset="-128"/>
                <a:ea typeface="メイリオ" panose="020B0604030504040204" pitchFamily="50" charset="-128"/>
                <a:cs typeface="メイリオ" panose="020B0604030504040204" pitchFamily="50" charset="-128"/>
              </a:rPr>
              <a:t>3-9</a:t>
            </a:r>
            <a:r>
              <a:rPr kumimoji="1" lang="ja-JP" altLang="en-US" sz="2000" dirty="0">
                <a:latin typeface="メイリオ" panose="020B0604030504040204" pitchFamily="50" charset="-128"/>
                <a:ea typeface="メイリオ" panose="020B0604030504040204" pitchFamily="50" charset="-128"/>
                <a:cs typeface="メイリオ" panose="020B0604030504040204" pitchFamily="50" charset="-128"/>
              </a:rPr>
              <a:t>．地番情報を一括で更新する</a:t>
            </a:r>
            <a:endParaRPr lang="ja-JP" altLang="en-US" dirty="0"/>
          </a:p>
        </p:txBody>
      </p:sp>
      <p:sp>
        <p:nvSpPr>
          <p:cNvPr id="4" name="テキスト ボックス 3">
            <a:extLst>
              <a:ext uri="{FF2B5EF4-FFF2-40B4-BE49-F238E27FC236}">
                <a16:creationId xmlns:a16="http://schemas.microsoft.com/office/drawing/2014/main" id="{7FB47D50-3C75-46EA-81BB-D79D8D2F6FB0}"/>
              </a:ext>
            </a:extLst>
          </p:cNvPr>
          <p:cNvSpPr txBox="1"/>
          <p:nvPr/>
        </p:nvSpPr>
        <p:spPr>
          <a:xfrm>
            <a:off x="239350" y="607368"/>
            <a:ext cx="10233185" cy="338554"/>
          </a:xfrm>
          <a:prstGeom prst="rect">
            <a:avLst/>
          </a:prstGeom>
          <a:noFill/>
        </p:spPr>
        <p:txBody>
          <a:bodyPr wrap="square" rtlCol="0">
            <a:spAutoFit/>
          </a:bodyPr>
          <a:lstStyle/>
          <a:p>
            <a:pPr>
              <a:tabLst>
                <a:tab pos="628650" algn="l"/>
              </a:tabLst>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（２）「大字：九州」の土地を</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CSV</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で抽出する</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a:extLst>
              <a:ext uri="{FF2B5EF4-FFF2-40B4-BE49-F238E27FC236}">
                <a16:creationId xmlns:a16="http://schemas.microsoft.com/office/drawing/2014/main" id="{10F2A824-B8A2-4E6C-8C0F-864A985451B9}"/>
              </a:ext>
            </a:extLst>
          </p:cNvPr>
          <p:cNvSpPr/>
          <p:nvPr/>
        </p:nvSpPr>
        <p:spPr>
          <a:xfrm>
            <a:off x="1289519" y="2450949"/>
            <a:ext cx="2737482" cy="20531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9691BBAA-2E90-4944-AE8D-16DD7AC50416}"/>
              </a:ext>
            </a:extLst>
          </p:cNvPr>
          <p:cNvSpPr/>
          <p:nvPr/>
        </p:nvSpPr>
        <p:spPr>
          <a:xfrm>
            <a:off x="2135560" y="1865371"/>
            <a:ext cx="504056" cy="53027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CA535E68-E18A-46BE-A958-A2BE04F4B4B2}"/>
              </a:ext>
            </a:extLst>
          </p:cNvPr>
          <p:cNvSpPr/>
          <p:nvPr/>
        </p:nvSpPr>
        <p:spPr>
          <a:xfrm>
            <a:off x="5080488" y="2292988"/>
            <a:ext cx="821244" cy="20531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BF9F9B8C-3E76-40F0-AD77-DC128159DEB9}"/>
              </a:ext>
            </a:extLst>
          </p:cNvPr>
          <p:cNvSpPr/>
          <p:nvPr/>
        </p:nvSpPr>
        <p:spPr>
          <a:xfrm>
            <a:off x="1055440" y="3883766"/>
            <a:ext cx="5954023" cy="43548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F791CD68-7DC5-4D58-B196-18EE9376D6A5}"/>
              </a:ext>
            </a:extLst>
          </p:cNvPr>
          <p:cNvSpPr/>
          <p:nvPr/>
        </p:nvSpPr>
        <p:spPr>
          <a:xfrm>
            <a:off x="6194290" y="5118774"/>
            <a:ext cx="547496" cy="27374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DFDC1377-4A8A-4A38-BF36-B032A2082973}"/>
              </a:ext>
            </a:extLst>
          </p:cNvPr>
          <p:cNvSpPr txBox="1"/>
          <p:nvPr/>
        </p:nvSpPr>
        <p:spPr>
          <a:xfrm>
            <a:off x="403343" y="945922"/>
            <a:ext cx="10233185" cy="738664"/>
          </a:xfrm>
          <a:prstGeom prst="rect">
            <a:avLst/>
          </a:prstGeom>
          <a:noFill/>
        </p:spPr>
        <p:txBody>
          <a:bodyPr wrap="square" rtlCol="0">
            <a:spAutoFit/>
          </a:bodyPr>
          <a:lstStyle/>
          <a:p>
            <a:pPr>
              <a:tabLst>
                <a:tab pos="628650" algn="l"/>
              </a:tabLst>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①台帳・地図補正＞一括更新補正の順に押下し、処理選択「地番一括更新」を選択する</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a:tabLst>
                <a:tab pos="628650" algn="l"/>
              </a:tabLst>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②出力したい土地の条件を入力</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a:tabLst>
                <a:tab pos="628650" algn="l"/>
              </a:tabLst>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③「出力」を押下</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テキスト ボックス 12">
            <a:extLst>
              <a:ext uri="{FF2B5EF4-FFF2-40B4-BE49-F238E27FC236}">
                <a16:creationId xmlns:a16="http://schemas.microsoft.com/office/drawing/2014/main" id="{45827A1F-5D62-4EE4-8123-FF66B7B99ABE}"/>
              </a:ext>
            </a:extLst>
          </p:cNvPr>
          <p:cNvSpPr txBox="1"/>
          <p:nvPr/>
        </p:nvSpPr>
        <p:spPr>
          <a:xfrm>
            <a:off x="4128331" y="2344703"/>
            <a:ext cx="221525" cy="307777"/>
          </a:xfrm>
          <a:prstGeom prst="rect">
            <a:avLst/>
          </a:prstGeom>
          <a:solidFill>
            <a:schemeClr val="bg1"/>
          </a:solidFill>
        </p:spPr>
        <p:txBody>
          <a:bodyPr wrap="square" rtlCol="0">
            <a:spAutoFit/>
          </a:bodyPr>
          <a:lstStyle/>
          <a:p>
            <a:pPr algn="ctr"/>
            <a:r>
              <a:rPr kumimoji="1" lang="ja-JP" altLang="en-US" sz="1400" dirty="0"/>
              <a:t>①</a:t>
            </a:r>
          </a:p>
        </p:txBody>
      </p:sp>
      <p:sp>
        <p:nvSpPr>
          <p:cNvPr id="14" name="テキスト ボックス 13">
            <a:extLst>
              <a:ext uri="{FF2B5EF4-FFF2-40B4-BE49-F238E27FC236}">
                <a16:creationId xmlns:a16="http://schemas.microsoft.com/office/drawing/2014/main" id="{7A1706DA-CD8D-40E7-908D-E4605A8BAA2E}"/>
              </a:ext>
            </a:extLst>
          </p:cNvPr>
          <p:cNvSpPr txBox="1"/>
          <p:nvPr/>
        </p:nvSpPr>
        <p:spPr>
          <a:xfrm>
            <a:off x="7053997" y="3575989"/>
            <a:ext cx="221525" cy="307777"/>
          </a:xfrm>
          <a:prstGeom prst="rect">
            <a:avLst/>
          </a:prstGeom>
          <a:solidFill>
            <a:schemeClr val="bg1"/>
          </a:solidFill>
        </p:spPr>
        <p:txBody>
          <a:bodyPr wrap="square" rtlCol="0">
            <a:spAutoFit/>
          </a:bodyPr>
          <a:lstStyle/>
          <a:p>
            <a:pPr algn="ctr"/>
            <a:r>
              <a:rPr lang="ja-JP" altLang="en-US" sz="1400" dirty="0"/>
              <a:t>②</a:t>
            </a:r>
            <a:endParaRPr kumimoji="1" lang="ja-JP" altLang="en-US" sz="1400" dirty="0"/>
          </a:p>
        </p:txBody>
      </p:sp>
      <p:sp>
        <p:nvSpPr>
          <p:cNvPr id="15" name="テキスト ボックス 14">
            <a:extLst>
              <a:ext uri="{FF2B5EF4-FFF2-40B4-BE49-F238E27FC236}">
                <a16:creationId xmlns:a16="http://schemas.microsoft.com/office/drawing/2014/main" id="{7E86CAC5-A46D-4F25-89E1-A1D145BAAD7A}"/>
              </a:ext>
            </a:extLst>
          </p:cNvPr>
          <p:cNvSpPr txBox="1"/>
          <p:nvPr/>
        </p:nvSpPr>
        <p:spPr>
          <a:xfrm>
            <a:off x="6763068" y="4911995"/>
            <a:ext cx="221525" cy="307777"/>
          </a:xfrm>
          <a:prstGeom prst="rect">
            <a:avLst/>
          </a:prstGeom>
          <a:solidFill>
            <a:schemeClr val="bg1"/>
          </a:solidFill>
        </p:spPr>
        <p:txBody>
          <a:bodyPr wrap="square" rtlCol="0">
            <a:spAutoFit/>
          </a:bodyPr>
          <a:lstStyle/>
          <a:p>
            <a:pPr algn="ctr"/>
            <a:r>
              <a:rPr lang="ja-JP" altLang="en-US" sz="1400" dirty="0"/>
              <a:t>③</a:t>
            </a:r>
            <a:endParaRPr kumimoji="1" lang="ja-JP" altLang="en-US" sz="1400" dirty="0"/>
          </a:p>
        </p:txBody>
      </p:sp>
    </p:spTree>
    <p:extLst>
      <p:ext uri="{BB962C8B-B14F-4D97-AF65-F5344CB8AC3E}">
        <p14:creationId xmlns:p14="http://schemas.microsoft.com/office/powerpoint/2010/main" val="29388848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B8566DB-CAD1-47BB-9C66-366C77B9414C}"/>
              </a:ext>
            </a:extLst>
          </p:cNvPr>
          <p:cNvSpPr>
            <a:spLocks noGrp="1"/>
          </p:cNvSpPr>
          <p:nvPr>
            <p:ph type="title"/>
          </p:nvPr>
        </p:nvSpPr>
        <p:spPr/>
        <p:txBody>
          <a:bodyPr/>
          <a:lstStyle/>
          <a:p>
            <a:r>
              <a:rPr kumimoji="1" lang="en-US" altLang="ja-JP" sz="2000" dirty="0">
                <a:latin typeface="メイリオ" panose="020B0604030504040204" pitchFamily="50" charset="-128"/>
                <a:ea typeface="メイリオ" panose="020B0604030504040204" pitchFamily="50" charset="-128"/>
                <a:cs typeface="メイリオ" panose="020B0604030504040204" pitchFamily="50" charset="-128"/>
              </a:rPr>
              <a:t>3-9</a:t>
            </a:r>
            <a:r>
              <a:rPr kumimoji="1" lang="ja-JP" altLang="en-US" sz="2000" dirty="0">
                <a:latin typeface="メイリオ" panose="020B0604030504040204" pitchFamily="50" charset="-128"/>
                <a:ea typeface="メイリオ" panose="020B0604030504040204" pitchFamily="50" charset="-128"/>
                <a:cs typeface="メイリオ" panose="020B0604030504040204" pitchFamily="50" charset="-128"/>
              </a:rPr>
              <a:t>．地番情報を一括で更新する</a:t>
            </a:r>
            <a:endParaRPr lang="ja-JP" altLang="en-US" dirty="0"/>
          </a:p>
        </p:txBody>
      </p:sp>
      <p:sp>
        <p:nvSpPr>
          <p:cNvPr id="4" name="テキスト ボックス 3">
            <a:extLst>
              <a:ext uri="{FF2B5EF4-FFF2-40B4-BE49-F238E27FC236}">
                <a16:creationId xmlns:a16="http://schemas.microsoft.com/office/drawing/2014/main" id="{7B5D6A5D-77DE-410D-8F3A-63DAE95FE245}"/>
              </a:ext>
            </a:extLst>
          </p:cNvPr>
          <p:cNvSpPr txBox="1"/>
          <p:nvPr/>
        </p:nvSpPr>
        <p:spPr>
          <a:xfrm>
            <a:off x="239350" y="607368"/>
            <a:ext cx="11952650" cy="769441"/>
          </a:xfrm>
          <a:prstGeom prst="rect">
            <a:avLst/>
          </a:prstGeom>
          <a:noFill/>
        </p:spPr>
        <p:txBody>
          <a:bodyPr wrap="square" rtlCol="0">
            <a:spAutoFit/>
          </a:bodyPr>
          <a:lstStyle/>
          <a:p>
            <a:pPr>
              <a:tabLst>
                <a:tab pos="628650" algn="l"/>
              </a:tabLst>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（３）</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CSV</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ファイルの編集　</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tabLst>
                <a:tab pos="628650" algn="l"/>
              </a:tabLst>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①「変更後</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_</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大字コード」と「変更後</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_</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小字コード」を（大字コード：</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564</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小字コード：</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）に編集する</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a:tabLst>
                <a:tab pos="628650" algn="l"/>
              </a:tabLst>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② </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CSV</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ファイルを取り込む</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2" name="図 11">
            <a:extLst>
              <a:ext uri="{FF2B5EF4-FFF2-40B4-BE49-F238E27FC236}">
                <a16:creationId xmlns:a16="http://schemas.microsoft.com/office/drawing/2014/main" id="{FDDF97A0-AEC0-491C-BA08-73BE0CCF1A5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87488" y="1768707"/>
            <a:ext cx="6960343" cy="4228082"/>
          </a:xfrm>
          <a:prstGeom prst="rect">
            <a:avLst/>
          </a:prstGeom>
          <a:ln>
            <a:solidFill>
              <a:schemeClr val="tx1"/>
            </a:solidFill>
          </a:ln>
        </p:spPr>
      </p:pic>
      <p:sp>
        <p:nvSpPr>
          <p:cNvPr id="13" name="テキスト ボックス 12">
            <a:extLst>
              <a:ext uri="{FF2B5EF4-FFF2-40B4-BE49-F238E27FC236}">
                <a16:creationId xmlns:a16="http://schemas.microsoft.com/office/drawing/2014/main" id="{7A8836C7-BBE8-479E-9221-ED52601EA480}"/>
              </a:ext>
            </a:extLst>
          </p:cNvPr>
          <p:cNvSpPr txBox="1"/>
          <p:nvPr/>
        </p:nvSpPr>
        <p:spPr>
          <a:xfrm>
            <a:off x="1332938" y="1526196"/>
            <a:ext cx="2152785" cy="307777"/>
          </a:xfrm>
          <a:prstGeom prst="rect">
            <a:avLst/>
          </a:prstGeom>
          <a:solidFill>
            <a:schemeClr val="bg1"/>
          </a:solidFill>
          <a:ln>
            <a:solidFill>
              <a:schemeClr val="tx1"/>
            </a:solidFill>
          </a:ln>
        </p:spPr>
        <p:txBody>
          <a:bodyPr wrap="square" rtlCol="0">
            <a:spAutoFit/>
          </a:bodyPr>
          <a:lstStyle/>
          <a:p>
            <a:pPr algn="ctr">
              <a:tabLst>
                <a:tab pos="628650" algn="l"/>
              </a:tabLst>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出力された</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CSV</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ファイル</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正方形/長方形 14">
            <a:extLst>
              <a:ext uri="{FF2B5EF4-FFF2-40B4-BE49-F238E27FC236}">
                <a16:creationId xmlns:a16="http://schemas.microsoft.com/office/drawing/2014/main" id="{E4BA4B20-2346-472A-B5EB-2391D389921A}"/>
              </a:ext>
            </a:extLst>
          </p:cNvPr>
          <p:cNvSpPr/>
          <p:nvPr/>
        </p:nvSpPr>
        <p:spPr>
          <a:xfrm>
            <a:off x="6095999" y="2060340"/>
            <a:ext cx="2232249" cy="32403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0BE56D18-1F87-48D6-A4E8-807F1215E01B}"/>
              </a:ext>
            </a:extLst>
          </p:cNvPr>
          <p:cNvGrpSpPr/>
          <p:nvPr/>
        </p:nvGrpSpPr>
        <p:grpSpPr>
          <a:xfrm>
            <a:off x="6213930" y="2224247"/>
            <a:ext cx="2019713" cy="2987677"/>
            <a:chOff x="7727743" y="1519341"/>
            <a:chExt cx="2019713" cy="2987677"/>
          </a:xfrm>
        </p:grpSpPr>
        <p:pic>
          <p:nvPicPr>
            <p:cNvPr id="9" name="図 8">
              <a:extLst>
                <a:ext uri="{FF2B5EF4-FFF2-40B4-BE49-F238E27FC236}">
                  <a16:creationId xmlns:a16="http://schemas.microsoft.com/office/drawing/2014/main" id="{D004BA0F-979C-444E-AA92-DB2D9334BAA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27743" y="3186436"/>
              <a:ext cx="2019713" cy="1320582"/>
            </a:xfrm>
            <a:prstGeom prst="rect">
              <a:avLst/>
            </a:prstGeom>
            <a:ln>
              <a:solidFill>
                <a:schemeClr val="tx1"/>
              </a:solidFill>
            </a:ln>
          </p:spPr>
        </p:pic>
        <p:pic>
          <p:nvPicPr>
            <p:cNvPr id="6" name="図 5">
              <a:extLst>
                <a:ext uri="{FF2B5EF4-FFF2-40B4-BE49-F238E27FC236}">
                  <a16:creationId xmlns:a16="http://schemas.microsoft.com/office/drawing/2014/main" id="{5BB04364-3B73-4F56-AE98-4265133EBCC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731231" y="1519341"/>
              <a:ext cx="2016224" cy="1224136"/>
            </a:xfrm>
            <a:prstGeom prst="rect">
              <a:avLst/>
            </a:prstGeom>
            <a:ln>
              <a:solidFill>
                <a:schemeClr val="tx1"/>
              </a:solidFill>
            </a:ln>
          </p:spPr>
        </p:pic>
        <p:cxnSp>
          <p:nvCxnSpPr>
            <p:cNvPr id="7" name="直線矢印コネクタ 6">
              <a:extLst>
                <a:ext uri="{FF2B5EF4-FFF2-40B4-BE49-F238E27FC236}">
                  <a16:creationId xmlns:a16="http://schemas.microsoft.com/office/drawing/2014/main" id="{DE406920-3CFD-41FE-8F8C-AC702C8B462F}"/>
                </a:ext>
              </a:extLst>
            </p:cNvPr>
            <p:cNvCxnSpPr>
              <a:cxnSpLocks/>
            </p:cNvCxnSpPr>
            <p:nvPr/>
          </p:nvCxnSpPr>
          <p:spPr>
            <a:xfrm>
              <a:off x="8739343" y="2622591"/>
              <a:ext cx="0" cy="62494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テキスト ボックス 17">
            <a:extLst>
              <a:ext uri="{FF2B5EF4-FFF2-40B4-BE49-F238E27FC236}">
                <a16:creationId xmlns:a16="http://schemas.microsoft.com/office/drawing/2014/main" id="{BEA79551-26BB-4C06-88F2-34F743205DED}"/>
              </a:ext>
            </a:extLst>
          </p:cNvPr>
          <p:cNvSpPr txBox="1"/>
          <p:nvPr/>
        </p:nvSpPr>
        <p:spPr>
          <a:xfrm>
            <a:off x="6953035" y="3486079"/>
            <a:ext cx="221525" cy="307777"/>
          </a:xfrm>
          <a:prstGeom prst="rect">
            <a:avLst/>
          </a:prstGeom>
          <a:solidFill>
            <a:schemeClr val="bg1"/>
          </a:solidFill>
        </p:spPr>
        <p:txBody>
          <a:bodyPr wrap="square" rtlCol="0">
            <a:spAutoFit/>
          </a:bodyPr>
          <a:lstStyle/>
          <a:p>
            <a:pPr algn="ctr"/>
            <a:r>
              <a:rPr kumimoji="1" lang="ja-JP" altLang="en-US" sz="1400" dirty="0"/>
              <a:t>①</a:t>
            </a:r>
          </a:p>
        </p:txBody>
      </p:sp>
    </p:spTree>
    <p:extLst>
      <p:ext uri="{BB962C8B-B14F-4D97-AF65-F5344CB8AC3E}">
        <p14:creationId xmlns:p14="http://schemas.microsoft.com/office/powerpoint/2010/main" val="4370398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CAF4A45-FB6E-417E-B96E-ABE3CFD3070A}"/>
              </a:ext>
            </a:extLst>
          </p:cNvPr>
          <p:cNvSpPr>
            <a:spLocks noGrp="1"/>
          </p:cNvSpPr>
          <p:nvPr>
            <p:ph type="title"/>
          </p:nvPr>
        </p:nvSpPr>
        <p:spPr/>
        <p:txBody>
          <a:bodyPr/>
          <a:lstStyle/>
          <a:p>
            <a:r>
              <a:rPr kumimoji="1" lang="en-US" altLang="ja-JP" sz="2000" dirty="0">
                <a:latin typeface="メイリオ" panose="020B0604030504040204" pitchFamily="50" charset="-128"/>
                <a:ea typeface="メイリオ" panose="020B0604030504040204" pitchFamily="50" charset="-128"/>
                <a:cs typeface="メイリオ" panose="020B0604030504040204" pitchFamily="50" charset="-128"/>
              </a:rPr>
              <a:t>3-9</a:t>
            </a:r>
            <a:r>
              <a:rPr kumimoji="1" lang="ja-JP" altLang="en-US" sz="2000" dirty="0">
                <a:latin typeface="メイリオ" panose="020B0604030504040204" pitchFamily="50" charset="-128"/>
                <a:ea typeface="メイリオ" panose="020B0604030504040204" pitchFamily="50" charset="-128"/>
                <a:cs typeface="メイリオ" panose="020B0604030504040204" pitchFamily="50" charset="-128"/>
              </a:rPr>
              <a:t>．地番情報を一括で更新する</a:t>
            </a:r>
            <a:endParaRPr lang="ja-JP" altLang="en-US" dirty="0"/>
          </a:p>
        </p:txBody>
      </p:sp>
      <p:pic>
        <p:nvPicPr>
          <p:cNvPr id="4" name="図 3">
            <a:extLst>
              <a:ext uri="{FF2B5EF4-FFF2-40B4-BE49-F238E27FC236}">
                <a16:creationId xmlns:a16="http://schemas.microsoft.com/office/drawing/2014/main" id="{52C679B6-A0BE-498C-9E43-B682AE771B4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775520" y="1329321"/>
            <a:ext cx="7464152" cy="2376264"/>
          </a:xfrm>
          <a:prstGeom prst="rect">
            <a:avLst/>
          </a:prstGeom>
          <a:ln>
            <a:solidFill>
              <a:schemeClr val="tx1"/>
            </a:solidFill>
          </a:ln>
        </p:spPr>
      </p:pic>
      <p:pic>
        <p:nvPicPr>
          <p:cNvPr id="5" name="図 4">
            <a:extLst>
              <a:ext uri="{FF2B5EF4-FFF2-40B4-BE49-F238E27FC236}">
                <a16:creationId xmlns:a16="http://schemas.microsoft.com/office/drawing/2014/main" id="{D0C3A773-9718-49AA-94A9-39B6B8AC929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
          <a:stretch/>
        </p:blipFill>
        <p:spPr>
          <a:xfrm>
            <a:off x="1775520" y="3921971"/>
            <a:ext cx="7464152" cy="2297202"/>
          </a:xfrm>
          <a:prstGeom prst="rect">
            <a:avLst/>
          </a:prstGeom>
          <a:ln>
            <a:solidFill>
              <a:schemeClr val="tx1"/>
            </a:solidFill>
          </a:ln>
        </p:spPr>
      </p:pic>
      <p:sp>
        <p:nvSpPr>
          <p:cNvPr id="7" name="テキスト ボックス 6">
            <a:extLst>
              <a:ext uri="{FF2B5EF4-FFF2-40B4-BE49-F238E27FC236}">
                <a16:creationId xmlns:a16="http://schemas.microsoft.com/office/drawing/2014/main" id="{9143F59A-1B48-4E70-82F4-DE9DB2783BD1}"/>
              </a:ext>
            </a:extLst>
          </p:cNvPr>
          <p:cNvSpPr txBox="1"/>
          <p:nvPr/>
        </p:nvSpPr>
        <p:spPr>
          <a:xfrm>
            <a:off x="239350" y="607368"/>
            <a:ext cx="11952650" cy="584775"/>
          </a:xfrm>
          <a:prstGeom prst="rect">
            <a:avLst/>
          </a:prstGeom>
          <a:noFill/>
        </p:spPr>
        <p:txBody>
          <a:bodyPr wrap="square" rtlCol="0">
            <a:spAutoFit/>
          </a:bodyPr>
          <a:lstStyle/>
          <a:p>
            <a:pPr>
              <a:tabLst>
                <a:tab pos="628650" algn="l"/>
              </a:tabLst>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結果を確認すると、新しい大字：会議所、小字：１丁目という土地が５筆追加され、</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tabLst>
                <a:tab pos="628650" algn="l"/>
              </a:tabLst>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大字：九州の土地がなくなったことが分かる</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a:extLst>
              <a:ext uri="{FF2B5EF4-FFF2-40B4-BE49-F238E27FC236}">
                <a16:creationId xmlns:a16="http://schemas.microsoft.com/office/drawing/2014/main" id="{83ACA2E0-2DEE-4837-B990-40507E7CA23D}"/>
              </a:ext>
            </a:extLst>
          </p:cNvPr>
          <p:cNvSpPr/>
          <p:nvPr/>
        </p:nvSpPr>
        <p:spPr>
          <a:xfrm>
            <a:off x="3563380" y="1329320"/>
            <a:ext cx="1322395" cy="29227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60B99D63-FFB9-4619-9A09-3A49DC2B37A2}"/>
              </a:ext>
            </a:extLst>
          </p:cNvPr>
          <p:cNvSpPr/>
          <p:nvPr/>
        </p:nvSpPr>
        <p:spPr>
          <a:xfrm>
            <a:off x="3085576" y="3921971"/>
            <a:ext cx="1008112" cy="29191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035938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A53BFC0-6EE4-49E1-A9DD-59777915560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35343" y="1572649"/>
            <a:ext cx="10416480" cy="5073694"/>
          </a:xfrm>
          <a:prstGeom prst="rect">
            <a:avLst/>
          </a:prstGeom>
        </p:spPr>
      </p:pic>
      <p:pic>
        <p:nvPicPr>
          <p:cNvPr id="13" name="図 12">
            <a:extLst>
              <a:ext uri="{FF2B5EF4-FFF2-40B4-BE49-F238E27FC236}">
                <a16:creationId xmlns:a16="http://schemas.microsoft.com/office/drawing/2014/main" id="{31A9571F-C521-45D1-BDF7-AF8E3C8F1C9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4073" y="1572649"/>
            <a:ext cx="7962208" cy="579889"/>
          </a:xfrm>
          <a:prstGeom prst="rect">
            <a:avLst/>
          </a:prstGeom>
        </p:spPr>
      </p:pic>
      <p:sp>
        <p:nvSpPr>
          <p:cNvPr id="3" name="タイトル 2">
            <a:extLst>
              <a:ext uri="{FF2B5EF4-FFF2-40B4-BE49-F238E27FC236}">
                <a16:creationId xmlns:a16="http://schemas.microsoft.com/office/drawing/2014/main" id="{560F007C-9237-463A-929D-4375710F8BB9}"/>
              </a:ext>
            </a:extLst>
          </p:cNvPr>
          <p:cNvSpPr>
            <a:spLocks noGrp="1"/>
          </p:cNvSpPr>
          <p:nvPr>
            <p:ph type="title"/>
          </p:nvPr>
        </p:nvSpPr>
        <p:spPr/>
        <p:txBody>
          <a:bodyPr/>
          <a:lstStyle/>
          <a:p>
            <a:r>
              <a:rPr kumimoji="1" lang="en-US" altLang="ja-JP" sz="2000" dirty="0">
                <a:latin typeface="メイリオ" panose="020B0604030504040204" pitchFamily="50" charset="-128"/>
                <a:ea typeface="メイリオ" panose="020B0604030504040204" pitchFamily="50" charset="-128"/>
                <a:cs typeface="メイリオ" panose="020B0604030504040204" pitchFamily="50" charset="-128"/>
              </a:rPr>
              <a:t>3-9</a:t>
            </a:r>
            <a:r>
              <a:rPr kumimoji="1" lang="ja-JP" altLang="en-US" sz="2000" dirty="0">
                <a:latin typeface="メイリオ" panose="020B0604030504040204" pitchFamily="50" charset="-128"/>
                <a:ea typeface="メイリオ" panose="020B0604030504040204" pitchFamily="50" charset="-128"/>
                <a:cs typeface="メイリオ" panose="020B0604030504040204" pitchFamily="50" charset="-128"/>
              </a:rPr>
              <a:t>．地番情報を一括で更新する</a:t>
            </a:r>
            <a:endParaRPr lang="ja-JP" altLang="en-US" dirty="0"/>
          </a:p>
        </p:txBody>
      </p:sp>
      <p:sp>
        <p:nvSpPr>
          <p:cNvPr id="5" name="テキスト ボックス 4">
            <a:extLst>
              <a:ext uri="{FF2B5EF4-FFF2-40B4-BE49-F238E27FC236}">
                <a16:creationId xmlns:a16="http://schemas.microsoft.com/office/drawing/2014/main" id="{91BAEEDC-0768-4757-9D42-7DC1B5E598FB}"/>
              </a:ext>
            </a:extLst>
          </p:cNvPr>
          <p:cNvSpPr txBox="1"/>
          <p:nvPr/>
        </p:nvSpPr>
        <p:spPr>
          <a:xfrm>
            <a:off x="239350" y="607368"/>
            <a:ext cx="10233185" cy="984885"/>
          </a:xfrm>
          <a:prstGeom prst="rect">
            <a:avLst/>
          </a:prstGeom>
          <a:noFill/>
        </p:spPr>
        <p:txBody>
          <a:bodyPr wrap="square" rtlCol="0">
            <a:spAutoFit/>
          </a:bodyPr>
          <a:lstStyle/>
          <a:p>
            <a:pPr>
              <a:tabLst>
                <a:tab pos="628650" algn="l"/>
              </a:tabLst>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大字：九州を削除する</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tabLst>
                <a:tab pos="628650" algn="l"/>
              </a:tabLst>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①「共通コード管理」の「大字」から「九州」を選択する</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a:tabLst>
                <a:tab pos="628650" algn="l"/>
              </a:tabLst>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②「削除」を押下→行が緑色の表示になる</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a:tabLst>
                <a:tab pos="628650" algn="l"/>
              </a:tabLst>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③「更新」を押下する</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a:extLst>
              <a:ext uri="{FF2B5EF4-FFF2-40B4-BE49-F238E27FC236}">
                <a16:creationId xmlns:a16="http://schemas.microsoft.com/office/drawing/2014/main" id="{8FFAA845-F131-42D4-90B1-95B4FB928C4A}"/>
              </a:ext>
            </a:extLst>
          </p:cNvPr>
          <p:cNvSpPr/>
          <p:nvPr/>
        </p:nvSpPr>
        <p:spPr>
          <a:xfrm>
            <a:off x="2219519" y="5389074"/>
            <a:ext cx="6120680" cy="21602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4D3834B3-0083-49D9-969B-B4906A596FCA}"/>
              </a:ext>
            </a:extLst>
          </p:cNvPr>
          <p:cNvSpPr/>
          <p:nvPr/>
        </p:nvSpPr>
        <p:spPr>
          <a:xfrm>
            <a:off x="2783243" y="6473273"/>
            <a:ext cx="660412" cy="21602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767E970B-74FD-4FEC-8271-D0740A0C4C8B}"/>
              </a:ext>
            </a:extLst>
          </p:cNvPr>
          <p:cNvSpPr/>
          <p:nvPr/>
        </p:nvSpPr>
        <p:spPr>
          <a:xfrm>
            <a:off x="3490996" y="6468604"/>
            <a:ext cx="660412" cy="21602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36AE588A-5387-4553-8B8D-6FC2EFA688DB}"/>
              </a:ext>
            </a:extLst>
          </p:cNvPr>
          <p:cNvSpPr/>
          <p:nvPr/>
        </p:nvSpPr>
        <p:spPr>
          <a:xfrm>
            <a:off x="5231904" y="1487418"/>
            <a:ext cx="504056" cy="5014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26586B12-BC58-4BAB-8F69-4008BF5E3F32}"/>
              </a:ext>
            </a:extLst>
          </p:cNvPr>
          <p:cNvSpPr/>
          <p:nvPr/>
        </p:nvSpPr>
        <p:spPr>
          <a:xfrm>
            <a:off x="1848996" y="1988840"/>
            <a:ext cx="862627" cy="21602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AC454322-0539-452E-A2AE-79A466E2BB08}"/>
              </a:ext>
            </a:extLst>
          </p:cNvPr>
          <p:cNvSpPr/>
          <p:nvPr/>
        </p:nvSpPr>
        <p:spPr>
          <a:xfrm>
            <a:off x="639914" y="2348880"/>
            <a:ext cx="1579605" cy="21602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44279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テキスト ボックス 87"/>
          <p:cNvSpPr txBox="1"/>
          <p:nvPr/>
        </p:nvSpPr>
        <p:spPr>
          <a:xfrm>
            <a:off x="2207" y="5642342"/>
            <a:ext cx="6525841" cy="33855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①地図上で表示する色分け、模様の条件を選択し、適用をクリック。</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5" name="テキスト プレースホルダー 1">
            <a:extLst>
              <a:ext uri="{FF2B5EF4-FFF2-40B4-BE49-F238E27FC236}">
                <a16:creationId xmlns:a16="http://schemas.microsoft.com/office/drawing/2014/main" id="{5B1B5183-12A1-43C3-B1FE-E9E91128ADBE}"/>
              </a:ext>
            </a:extLst>
          </p:cNvPr>
          <p:cNvSpPr txBox="1">
            <a:spLocks/>
          </p:cNvSpPr>
          <p:nvPr/>
        </p:nvSpPr>
        <p:spPr>
          <a:xfrm>
            <a:off x="411582" y="659190"/>
            <a:ext cx="8266600" cy="331141"/>
          </a:xfrm>
          <a:prstGeom prst="rect">
            <a:avLst/>
          </a:prstGeom>
        </p:spPr>
        <p:txBody>
          <a:bodyPr>
            <a:noAutofit/>
          </a:bodyPr>
          <a:lstStyle>
            <a:lvl1pPr marL="342904" indent="-342904" algn="l" defTabSz="914411"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9" indent="-285753" algn="l" defTabSz="914411"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15" indent="-228604" algn="l" defTabSz="914411"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21"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27"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32"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38"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44"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49"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地図上への条件ごとの色分け、模様の表示の方法を説明します。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a:extLst>
              <a:ext uri="{FF2B5EF4-FFF2-40B4-BE49-F238E27FC236}">
                <a16:creationId xmlns:a16="http://schemas.microsoft.com/office/drawing/2014/main" id="{CDA190C0-1534-4CB4-A60B-7CA8F75AEDD1}"/>
              </a:ext>
            </a:extLst>
          </p:cNvPr>
          <p:cNvSpPr txBox="1"/>
          <p:nvPr/>
        </p:nvSpPr>
        <p:spPr>
          <a:xfrm>
            <a:off x="313389" y="996871"/>
            <a:ext cx="6214659" cy="33855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地図管理</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 スタイル適用（スタイル）で行います。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32" name="円/楕円 40">
            <a:extLst>
              <a:ext uri="{FF2B5EF4-FFF2-40B4-BE49-F238E27FC236}">
                <a16:creationId xmlns:a16="http://schemas.microsoft.com/office/drawing/2014/main" id="{EE817B55-CB59-4934-97D6-E7076BEE597F}"/>
              </a:ext>
            </a:extLst>
          </p:cNvPr>
          <p:cNvSpPr/>
          <p:nvPr/>
        </p:nvSpPr>
        <p:spPr>
          <a:xfrm>
            <a:off x="1919536" y="2067237"/>
            <a:ext cx="183773" cy="24503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図 5">
            <a:extLst>
              <a:ext uri="{FF2B5EF4-FFF2-40B4-BE49-F238E27FC236}">
                <a16:creationId xmlns:a16="http://schemas.microsoft.com/office/drawing/2014/main" id="{D2339E3C-518F-418C-9742-83E530445BEE}"/>
              </a:ext>
            </a:extLst>
          </p:cNvPr>
          <p:cNvPicPr>
            <a:picLocks noChangeAspect="1"/>
          </p:cNvPicPr>
          <p:nvPr/>
        </p:nvPicPr>
        <p:blipFill>
          <a:blip r:embed="rId3" cstate="print"/>
          <a:stretch>
            <a:fillRect/>
          </a:stretch>
        </p:blipFill>
        <p:spPr>
          <a:xfrm>
            <a:off x="5087888" y="1335425"/>
            <a:ext cx="7080363" cy="3950863"/>
          </a:xfrm>
          <a:prstGeom prst="rect">
            <a:avLst/>
          </a:prstGeom>
        </p:spPr>
      </p:pic>
      <p:pic>
        <p:nvPicPr>
          <p:cNvPr id="3" name="図 2">
            <a:extLst>
              <a:ext uri="{FF2B5EF4-FFF2-40B4-BE49-F238E27FC236}">
                <a16:creationId xmlns:a16="http://schemas.microsoft.com/office/drawing/2014/main" id="{109AD49F-09B6-4D31-8F81-E47FFEACB5C0}"/>
              </a:ext>
            </a:extLst>
          </p:cNvPr>
          <p:cNvPicPr>
            <a:picLocks noChangeAspect="1"/>
          </p:cNvPicPr>
          <p:nvPr/>
        </p:nvPicPr>
        <p:blipFill>
          <a:blip r:embed="rId4" cstate="print"/>
          <a:stretch>
            <a:fillRect/>
          </a:stretch>
        </p:blipFill>
        <p:spPr>
          <a:xfrm>
            <a:off x="73980" y="1484784"/>
            <a:ext cx="4852627" cy="3812464"/>
          </a:xfrm>
          <a:prstGeom prst="rect">
            <a:avLst/>
          </a:prstGeom>
        </p:spPr>
      </p:pic>
      <p:cxnSp>
        <p:nvCxnSpPr>
          <p:cNvPr id="23" name="直線矢印コネクタ 22">
            <a:extLst>
              <a:ext uri="{FF2B5EF4-FFF2-40B4-BE49-F238E27FC236}">
                <a16:creationId xmlns:a16="http://schemas.microsoft.com/office/drawing/2014/main" id="{E0D0DEA5-AD30-49E4-9A18-E6AAEEC77D35}"/>
              </a:ext>
            </a:extLst>
          </p:cNvPr>
          <p:cNvCxnSpPr>
            <a:cxnSpLocks/>
          </p:cNvCxnSpPr>
          <p:nvPr/>
        </p:nvCxnSpPr>
        <p:spPr>
          <a:xfrm flipV="1">
            <a:off x="3888336" y="4509120"/>
            <a:ext cx="2639712" cy="13687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82DD2A30-DF38-4276-BB66-C1263A2BD301}"/>
              </a:ext>
            </a:extLst>
          </p:cNvPr>
          <p:cNvSpPr/>
          <p:nvPr/>
        </p:nvSpPr>
        <p:spPr>
          <a:xfrm>
            <a:off x="3768359" y="4645990"/>
            <a:ext cx="478818" cy="3450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3" name="タイトル 2">
            <a:extLst>
              <a:ext uri="{FF2B5EF4-FFF2-40B4-BE49-F238E27FC236}">
                <a16:creationId xmlns:a16="http://schemas.microsoft.com/office/drawing/2014/main" id="{D8013A17-AD63-4967-953F-CE11DDD3C21C}"/>
              </a:ext>
            </a:extLst>
          </p:cNvPr>
          <p:cNvSpPr txBox="1">
            <a:spLocks noGrp="1"/>
          </p:cNvSpPr>
          <p:nvPr>
            <p:ph type="title"/>
          </p:nvPr>
        </p:nvSpPr>
        <p:spPr>
          <a:xfrm>
            <a:off x="335360" y="145008"/>
            <a:ext cx="10286999" cy="547688"/>
          </a:xfrm>
          <a:prstGeom prst="rect">
            <a:avLst/>
          </a:prstGeom>
          <a:noFill/>
        </p:spPr>
        <p:txBody>
          <a:bodyPr lIns="108000" tIns="0" rIns="0" bIns="0" anchor="ctr">
            <a:noAutofit/>
          </a:bodyPr>
          <a:lstStyle>
            <a:lvl1pPr algn="l" defTabSz="914411" rtl="0" eaLnBrk="1" latinLnBrk="0" hangingPunct="1">
              <a:spcBef>
                <a:spcPct val="0"/>
              </a:spcBef>
              <a:buNone/>
              <a:defRPr kumimoji="1" lang="ja-JP" altLang="en-US" sz="2000" b="0" kern="120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r>
              <a:rPr lang="en-US" altLang="ja-JP" dirty="0"/>
              <a:t>1-1. </a:t>
            </a:r>
            <a:r>
              <a:rPr lang="ja-JP" altLang="en-US" dirty="0"/>
              <a:t>農業委員会サポートシステムでの地図の活用方法①（地図の色分け、模様の設定）</a:t>
            </a:r>
          </a:p>
        </p:txBody>
      </p:sp>
      <p:sp>
        <p:nvSpPr>
          <p:cNvPr id="11" name="正方形/長方形 10">
            <a:extLst>
              <a:ext uri="{FF2B5EF4-FFF2-40B4-BE49-F238E27FC236}">
                <a16:creationId xmlns:a16="http://schemas.microsoft.com/office/drawing/2014/main" id="{32783732-4A9C-4F42-A2EA-E5142814309E}"/>
              </a:ext>
            </a:extLst>
          </p:cNvPr>
          <p:cNvSpPr/>
          <p:nvPr/>
        </p:nvSpPr>
        <p:spPr>
          <a:xfrm>
            <a:off x="2423592" y="2708920"/>
            <a:ext cx="1080120" cy="1809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2" name="正方形/長方形 11">
            <a:extLst>
              <a:ext uri="{FF2B5EF4-FFF2-40B4-BE49-F238E27FC236}">
                <a16:creationId xmlns:a16="http://schemas.microsoft.com/office/drawing/2014/main" id="{C744D8B7-412D-4E0B-ADE0-56F1EC8449F6}"/>
              </a:ext>
            </a:extLst>
          </p:cNvPr>
          <p:cNvSpPr/>
          <p:nvPr/>
        </p:nvSpPr>
        <p:spPr>
          <a:xfrm>
            <a:off x="191344" y="2461039"/>
            <a:ext cx="889400" cy="1758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4" name="円/楕円 40">
            <a:extLst>
              <a:ext uri="{FF2B5EF4-FFF2-40B4-BE49-F238E27FC236}">
                <a16:creationId xmlns:a16="http://schemas.microsoft.com/office/drawing/2014/main" id="{384C2332-3750-F916-22B1-6E577D414343}"/>
              </a:ext>
            </a:extLst>
          </p:cNvPr>
          <p:cNvSpPr/>
          <p:nvPr/>
        </p:nvSpPr>
        <p:spPr>
          <a:xfrm>
            <a:off x="2172703" y="2209632"/>
            <a:ext cx="183773" cy="24503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424109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1">
            <a:extLst>
              <a:ext uri="{FF2B5EF4-FFF2-40B4-BE49-F238E27FC236}">
                <a16:creationId xmlns:a16="http://schemas.microsoft.com/office/drawing/2014/main" id="{1596FDC2-E5A5-45E3-9F5E-A2F0C1018875}"/>
              </a:ext>
            </a:extLst>
          </p:cNvPr>
          <p:cNvSpPr>
            <a:spLocks noGrp="1"/>
          </p:cNvSpPr>
          <p:nvPr>
            <p:ph type="title"/>
          </p:nvPr>
        </p:nvSpPr>
        <p:spPr/>
        <p:txBody>
          <a:bodyPr/>
          <a:lstStyle/>
          <a:p>
            <a:r>
              <a:rPr kumimoji="1" lang="en-US" altLang="ja-JP" sz="2000" dirty="0">
                <a:latin typeface="メイリオ" panose="020B0604030504040204" pitchFamily="50" charset="-128"/>
                <a:ea typeface="メイリオ" panose="020B0604030504040204" pitchFamily="50" charset="-128"/>
                <a:cs typeface="メイリオ" panose="020B0604030504040204" pitchFamily="50" charset="-128"/>
              </a:rPr>
              <a:t>3-9</a:t>
            </a:r>
            <a:r>
              <a:rPr kumimoji="1" lang="ja-JP" altLang="en-US" sz="2000" dirty="0">
                <a:latin typeface="メイリオ" panose="020B0604030504040204" pitchFamily="50" charset="-128"/>
                <a:ea typeface="メイリオ" panose="020B0604030504040204" pitchFamily="50" charset="-128"/>
                <a:cs typeface="メイリオ" panose="020B0604030504040204" pitchFamily="50" charset="-128"/>
              </a:rPr>
              <a:t>．地番情報を一括で更新する </a:t>
            </a:r>
            <a:r>
              <a:rPr kumimoji="1"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000" dirty="0">
                <a:latin typeface="メイリオ" panose="020B0604030504040204" pitchFamily="50" charset="-128"/>
                <a:ea typeface="メイリオ" panose="020B0604030504040204" pitchFamily="50" charset="-128"/>
                <a:cs typeface="メイリオ" panose="020B0604030504040204" pitchFamily="50" charset="-128"/>
              </a:rPr>
              <a:t>留意点</a:t>
            </a:r>
            <a:endParaRPr lang="ja-JP" altLang="en-US" dirty="0"/>
          </a:p>
        </p:txBody>
      </p:sp>
      <p:graphicFrame>
        <p:nvGraphicFramePr>
          <p:cNvPr id="4" name="表 3">
            <a:extLst>
              <a:ext uri="{FF2B5EF4-FFF2-40B4-BE49-F238E27FC236}">
                <a16:creationId xmlns:a16="http://schemas.microsoft.com/office/drawing/2014/main" id="{F4EFC3BB-E042-4751-9FF1-23BB4B7FDCE8}"/>
              </a:ext>
            </a:extLst>
          </p:cNvPr>
          <p:cNvGraphicFramePr>
            <a:graphicFrameLocks noGrp="1"/>
          </p:cNvGraphicFramePr>
          <p:nvPr/>
        </p:nvGraphicFramePr>
        <p:xfrm>
          <a:off x="955797" y="1684183"/>
          <a:ext cx="11024302" cy="1610582"/>
        </p:xfrm>
        <a:graphic>
          <a:graphicData uri="http://schemas.openxmlformats.org/drawingml/2006/table">
            <a:tbl>
              <a:tblPr firstCol="1" bandRow="1"/>
              <a:tblGrid>
                <a:gridCol w="932874">
                  <a:extLst>
                    <a:ext uri="{9D8B030D-6E8A-4147-A177-3AD203B41FA5}">
                      <a16:colId xmlns:a16="http://schemas.microsoft.com/office/drawing/2014/main" val="2567707895"/>
                    </a:ext>
                  </a:extLst>
                </a:gridCol>
                <a:gridCol w="864096">
                  <a:extLst>
                    <a:ext uri="{9D8B030D-6E8A-4147-A177-3AD203B41FA5}">
                      <a16:colId xmlns:a16="http://schemas.microsoft.com/office/drawing/2014/main" val="589261452"/>
                    </a:ext>
                  </a:extLst>
                </a:gridCol>
                <a:gridCol w="1152128">
                  <a:extLst>
                    <a:ext uri="{9D8B030D-6E8A-4147-A177-3AD203B41FA5}">
                      <a16:colId xmlns:a16="http://schemas.microsoft.com/office/drawing/2014/main" val="2266267003"/>
                    </a:ext>
                  </a:extLst>
                </a:gridCol>
                <a:gridCol w="1080120">
                  <a:extLst>
                    <a:ext uri="{9D8B030D-6E8A-4147-A177-3AD203B41FA5}">
                      <a16:colId xmlns:a16="http://schemas.microsoft.com/office/drawing/2014/main" val="2588614209"/>
                    </a:ext>
                  </a:extLst>
                </a:gridCol>
                <a:gridCol w="1067905">
                  <a:extLst>
                    <a:ext uri="{9D8B030D-6E8A-4147-A177-3AD203B41FA5}">
                      <a16:colId xmlns:a16="http://schemas.microsoft.com/office/drawing/2014/main" val="993311221"/>
                    </a:ext>
                  </a:extLst>
                </a:gridCol>
                <a:gridCol w="741997">
                  <a:extLst>
                    <a:ext uri="{9D8B030D-6E8A-4147-A177-3AD203B41FA5}">
                      <a16:colId xmlns:a16="http://schemas.microsoft.com/office/drawing/2014/main" val="2525443157"/>
                    </a:ext>
                  </a:extLst>
                </a:gridCol>
                <a:gridCol w="926402">
                  <a:extLst>
                    <a:ext uri="{9D8B030D-6E8A-4147-A177-3AD203B41FA5}">
                      <a16:colId xmlns:a16="http://schemas.microsoft.com/office/drawing/2014/main" val="999286695"/>
                    </a:ext>
                  </a:extLst>
                </a:gridCol>
                <a:gridCol w="1152128">
                  <a:extLst>
                    <a:ext uri="{9D8B030D-6E8A-4147-A177-3AD203B41FA5}">
                      <a16:colId xmlns:a16="http://schemas.microsoft.com/office/drawing/2014/main" val="4171228020"/>
                    </a:ext>
                  </a:extLst>
                </a:gridCol>
                <a:gridCol w="1152128">
                  <a:extLst>
                    <a:ext uri="{9D8B030D-6E8A-4147-A177-3AD203B41FA5}">
                      <a16:colId xmlns:a16="http://schemas.microsoft.com/office/drawing/2014/main" val="2002006919"/>
                    </a:ext>
                  </a:extLst>
                </a:gridCol>
                <a:gridCol w="1070685">
                  <a:extLst>
                    <a:ext uri="{9D8B030D-6E8A-4147-A177-3AD203B41FA5}">
                      <a16:colId xmlns:a16="http://schemas.microsoft.com/office/drawing/2014/main" val="33351752"/>
                    </a:ext>
                  </a:extLst>
                </a:gridCol>
                <a:gridCol w="883839">
                  <a:extLst>
                    <a:ext uri="{9D8B030D-6E8A-4147-A177-3AD203B41FA5}">
                      <a16:colId xmlns:a16="http://schemas.microsoft.com/office/drawing/2014/main" val="1199577986"/>
                    </a:ext>
                  </a:extLst>
                </a:gridCol>
              </a:tblGrid>
              <a:tr h="262276">
                <a:tc>
                  <a:txBody>
                    <a:bodyPr/>
                    <a:lstStyle>
                      <a:lvl1pPr marL="0" algn="l" defTabSz="914400" rtl="0" eaLnBrk="1" latinLnBrk="0" hangingPunct="1">
                        <a:defRPr kumimoji="1" sz="1800" b="1" kern="1200">
                          <a:solidFill>
                            <a:schemeClr val="lt1"/>
                          </a:solidFill>
                          <a:latin typeface="FOT-UD角ゴ_ラージ Pro B"/>
                          <a:ea typeface="FOT-UD角ゴ_ラージ Pro B"/>
                        </a:defRPr>
                      </a:lvl1pPr>
                      <a:lvl2pPr marL="457200" algn="l" defTabSz="914400" rtl="0" eaLnBrk="1" latinLnBrk="0" hangingPunct="1">
                        <a:defRPr kumimoji="1" sz="1800" b="1" kern="1200">
                          <a:solidFill>
                            <a:schemeClr val="lt1"/>
                          </a:solidFill>
                          <a:latin typeface="FOT-UD角ゴ_ラージ Pro B"/>
                          <a:ea typeface="FOT-UD角ゴ_ラージ Pro B"/>
                        </a:defRPr>
                      </a:lvl2pPr>
                      <a:lvl3pPr marL="914400" algn="l" defTabSz="914400" rtl="0" eaLnBrk="1" latinLnBrk="0" hangingPunct="1">
                        <a:defRPr kumimoji="1" sz="1800" b="1" kern="1200">
                          <a:solidFill>
                            <a:schemeClr val="lt1"/>
                          </a:solidFill>
                          <a:latin typeface="FOT-UD角ゴ_ラージ Pro B"/>
                          <a:ea typeface="FOT-UD角ゴ_ラージ Pro B"/>
                        </a:defRPr>
                      </a:lvl3pPr>
                      <a:lvl4pPr marL="1371600" algn="l" defTabSz="914400" rtl="0" eaLnBrk="1" latinLnBrk="0" hangingPunct="1">
                        <a:defRPr kumimoji="1" sz="1800" b="1" kern="1200">
                          <a:solidFill>
                            <a:schemeClr val="lt1"/>
                          </a:solidFill>
                          <a:latin typeface="FOT-UD角ゴ_ラージ Pro B"/>
                          <a:ea typeface="FOT-UD角ゴ_ラージ Pro B"/>
                        </a:defRPr>
                      </a:lvl4pPr>
                      <a:lvl5pPr marL="1828800" algn="l" defTabSz="914400" rtl="0" eaLnBrk="1" latinLnBrk="0" hangingPunct="1">
                        <a:defRPr kumimoji="1" sz="1800" b="1" kern="1200">
                          <a:solidFill>
                            <a:schemeClr val="lt1"/>
                          </a:solidFill>
                          <a:latin typeface="FOT-UD角ゴ_ラージ Pro B"/>
                          <a:ea typeface="FOT-UD角ゴ_ラージ Pro B"/>
                        </a:defRPr>
                      </a:lvl5pPr>
                      <a:lvl6pPr marL="2286000" algn="l" defTabSz="914400" rtl="0" eaLnBrk="1" latinLnBrk="0" hangingPunct="1">
                        <a:defRPr kumimoji="1" sz="1800" b="1" kern="1200">
                          <a:solidFill>
                            <a:schemeClr val="lt1"/>
                          </a:solidFill>
                          <a:latin typeface="FOT-UD角ゴ_ラージ Pro B"/>
                          <a:ea typeface="FOT-UD角ゴ_ラージ Pro B"/>
                        </a:defRPr>
                      </a:lvl6pPr>
                      <a:lvl7pPr marL="2743200" algn="l" defTabSz="914400" rtl="0" eaLnBrk="1" latinLnBrk="0" hangingPunct="1">
                        <a:defRPr kumimoji="1" sz="1800" b="1" kern="1200">
                          <a:solidFill>
                            <a:schemeClr val="lt1"/>
                          </a:solidFill>
                          <a:latin typeface="FOT-UD角ゴ_ラージ Pro B"/>
                          <a:ea typeface="FOT-UD角ゴ_ラージ Pro B"/>
                        </a:defRPr>
                      </a:lvl7pPr>
                      <a:lvl8pPr marL="3200400" algn="l" defTabSz="914400" rtl="0" eaLnBrk="1" latinLnBrk="0" hangingPunct="1">
                        <a:defRPr kumimoji="1" sz="1800" b="1" kern="1200">
                          <a:solidFill>
                            <a:schemeClr val="lt1"/>
                          </a:solidFill>
                          <a:latin typeface="FOT-UD角ゴ_ラージ Pro B"/>
                          <a:ea typeface="FOT-UD角ゴ_ラージ Pro B"/>
                        </a:defRPr>
                      </a:lvl8pPr>
                      <a:lvl9pPr marL="3657600" algn="l" defTabSz="914400" rtl="0" eaLnBrk="1" latinLnBrk="0" hangingPunct="1">
                        <a:defRPr kumimoji="1" sz="1800" b="1" kern="1200">
                          <a:solidFill>
                            <a:schemeClr val="lt1"/>
                          </a:solidFill>
                          <a:latin typeface="FOT-UD角ゴ_ラージ Pro B"/>
                          <a:ea typeface="FOT-UD角ゴ_ラージ Pro B"/>
                        </a:defRPr>
                      </a:lvl9pPr>
                    </a:lstStyle>
                    <a:p>
                      <a:endParaRPr kumimoji="1" lang="ja-JP" altLang="en-US" sz="1050" dirty="0">
                        <a:latin typeface="メイリオ" panose="020B0604030504040204" pitchFamily="50" charset="-128"/>
                        <a:ea typeface="メイリオ" panose="020B0604030504040204" pitchFamily="50" charset="-128"/>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gridSpan="5">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pPr algn="ctr"/>
                      <a:r>
                        <a:rPr kumimoji="1" lang="ja-JP" altLang="en-US" sz="1400" b="1" dirty="0">
                          <a:solidFill>
                            <a:schemeClr val="bg1"/>
                          </a:solidFill>
                          <a:latin typeface="メイリオ" panose="020B0604030504040204" pitchFamily="50" charset="-128"/>
                          <a:ea typeface="メイリオ" panose="020B0604030504040204" pitchFamily="50" charset="-128"/>
                        </a:rPr>
                        <a:t>変更前</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kumimoji="1" lang="ja-JP" altLang="en-US" sz="1200" dirty="0">
                        <a:latin typeface="メイリオ" panose="020B0604030504040204" pitchFamily="50" charset="-128"/>
                        <a:ea typeface="メイリオ" panose="020B0604030504040204" pitchFamily="50" charset="-128"/>
                      </a:endParaRPr>
                    </a:p>
                  </a:txBody>
                  <a:tcPr/>
                </a:tc>
                <a:tc hMerge="1">
                  <a:txBody>
                    <a:bodyPr/>
                    <a:lstStyle/>
                    <a:p>
                      <a:endParaRPr kumimoji="1" lang="ja-JP" altLang="en-US" sz="1200" dirty="0">
                        <a:latin typeface="メイリオ" panose="020B0604030504040204" pitchFamily="50" charset="-128"/>
                        <a:ea typeface="メイリオ" panose="020B0604030504040204" pitchFamily="50" charset="-128"/>
                      </a:endParaRPr>
                    </a:p>
                  </a:txBody>
                  <a:tcPr/>
                </a:tc>
                <a:tc hMerge="1">
                  <a:txBody>
                    <a:bodyPr/>
                    <a:lstStyle/>
                    <a:p>
                      <a:endParaRPr kumimoji="1" lang="ja-JP" altLang="en-US" sz="1200" dirty="0">
                        <a:latin typeface="メイリオ" panose="020B0604030504040204" pitchFamily="50" charset="-128"/>
                        <a:ea typeface="メイリオ" panose="020B0604030504040204" pitchFamily="50" charset="-128"/>
                      </a:endParaRPr>
                    </a:p>
                  </a:txBody>
                  <a:tcPr/>
                </a:tc>
                <a:tc hMerge="1">
                  <a:txBody>
                    <a:bodyPr/>
                    <a:lstStyle/>
                    <a:p>
                      <a:pPr algn="ctr"/>
                      <a:endParaRPr kumimoji="1" lang="ja-JP" altLang="en-US" sz="1400" b="1" dirty="0">
                        <a:solidFill>
                          <a:schemeClr val="bg1"/>
                        </a:solidFill>
                        <a:latin typeface="メイリオ" panose="020B0604030504040204" pitchFamily="50" charset="-128"/>
                        <a:ea typeface="メイリオ" panose="020B0604030504040204" pitchFamily="50" charset="-128"/>
                      </a:endParaRPr>
                    </a:p>
                  </a:txBody>
                  <a:tcPr>
                    <a:solidFill>
                      <a:schemeClr val="accent1"/>
                    </a:solidFill>
                  </a:tcPr>
                </a:tc>
                <a:tc gridSpan="5">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pPr algn="ctr"/>
                      <a:r>
                        <a:rPr kumimoji="1" lang="ja-JP" altLang="en-US" sz="1400" b="1" dirty="0">
                          <a:solidFill>
                            <a:schemeClr val="bg1"/>
                          </a:solidFill>
                          <a:latin typeface="メイリオ" panose="020B0604030504040204" pitchFamily="50" charset="-128"/>
                          <a:ea typeface="メイリオ" panose="020B0604030504040204" pitchFamily="50" charset="-128"/>
                        </a:rPr>
                        <a:t>変更後</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kumimoji="1" lang="ja-JP" altLang="en-US" sz="1200" dirty="0">
                        <a:latin typeface="メイリオ" panose="020B0604030504040204" pitchFamily="50" charset="-128"/>
                        <a:ea typeface="メイリオ" panose="020B0604030504040204" pitchFamily="50" charset="-128"/>
                      </a:endParaRPr>
                    </a:p>
                  </a:txBody>
                  <a:tcPr/>
                </a:tc>
                <a:tc hMerge="1">
                  <a:txBody>
                    <a:bodyPr/>
                    <a:lstStyle/>
                    <a:p>
                      <a:endParaRPr kumimoji="1" lang="ja-JP" altLang="en-US" sz="1200" dirty="0">
                        <a:latin typeface="メイリオ" panose="020B0604030504040204" pitchFamily="50" charset="-128"/>
                        <a:ea typeface="メイリオ" panose="020B0604030504040204" pitchFamily="50" charset="-128"/>
                      </a:endParaRPr>
                    </a:p>
                  </a:txBody>
                  <a:tcPr/>
                </a:tc>
                <a:tc hMerge="1">
                  <a:txBody>
                    <a:bodyPr/>
                    <a:lstStyle/>
                    <a:p>
                      <a:endParaRPr kumimoji="1" lang="ja-JP" altLang="en-US" sz="1200" dirty="0">
                        <a:latin typeface="メイリオ" panose="020B0604030504040204" pitchFamily="50" charset="-128"/>
                        <a:ea typeface="メイリオ" panose="020B0604030504040204" pitchFamily="50" charset="-128"/>
                      </a:endParaRPr>
                    </a:p>
                  </a:txBody>
                  <a:tcPr/>
                </a:tc>
                <a:tc hMerge="1">
                  <a:txBody>
                    <a:bodyPr/>
                    <a:lstStyle/>
                    <a:p>
                      <a:pPr algn="ctr"/>
                      <a:endParaRPr kumimoji="1" lang="ja-JP" altLang="en-US" sz="1400" b="1" dirty="0">
                        <a:solidFill>
                          <a:schemeClr val="bg1"/>
                        </a:solidFill>
                        <a:latin typeface="メイリオ" panose="020B0604030504040204" pitchFamily="50" charset="-128"/>
                        <a:ea typeface="メイリオ" panose="020B0604030504040204" pitchFamily="50" charset="-128"/>
                      </a:endParaRPr>
                    </a:p>
                  </a:txBody>
                  <a:tcPr>
                    <a:solidFill>
                      <a:schemeClr val="accent1"/>
                    </a:solidFill>
                  </a:tcPr>
                </a:tc>
                <a:extLst>
                  <a:ext uri="{0D108BD9-81ED-4DB2-BD59-A6C34878D82A}">
                    <a16:rowId xmlns:a16="http://schemas.microsoft.com/office/drawing/2014/main" val="3282426472"/>
                  </a:ext>
                </a:extLst>
              </a:tr>
              <a:tr h="445869">
                <a:tc>
                  <a:txBody>
                    <a:bodyPr/>
                    <a:lstStyle>
                      <a:lvl1pPr marL="0" algn="l" defTabSz="914400" rtl="0" eaLnBrk="1" latinLnBrk="0" hangingPunct="1">
                        <a:defRPr kumimoji="1" sz="1800" b="1" kern="1200">
                          <a:solidFill>
                            <a:schemeClr val="lt1"/>
                          </a:solidFill>
                          <a:latin typeface="FOT-UD角ゴ_ラージ Pro B"/>
                          <a:ea typeface="FOT-UD角ゴ_ラージ Pro B"/>
                        </a:defRPr>
                      </a:lvl1pPr>
                      <a:lvl2pPr marL="457200" algn="l" defTabSz="914400" rtl="0" eaLnBrk="1" latinLnBrk="0" hangingPunct="1">
                        <a:defRPr kumimoji="1" sz="1800" b="1" kern="1200">
                          <a:solidFill>
                            <a:schemeClr val="lt1"/>
                          </a:solidFill>
                          <a:latin typeface="FOT-UD角ゴ_ラージ Pro B"/>
                          <a:ea typeface="FOT-UD角ゴ_ラージ Pro B"/>
                        </a:defRPr>
                      </a:lvl2pPr>
                      <a:lvl3pPr marL="914400" algn="l" defTabSz="914400" rtl="0" eaLnBrk="1" latinLnBrk="0" hangingPunct="1">
                        <a:defRPr kumimoji="1" sz="1800" b="1" kern="1200">
                          <a:solidFill>
                            <a:schemeClr val="lt1"/>
                          </a:solidFill>
                          <a:latin typeface="FOT-UD角ゴ_ラージ Pro B"/>
                          <a:ea typeface="FOT-UD角ゴ_ラージ Pro B"/>
                        </a:defRPr>
                      </a:lvl3pPr>
                      <a:lvl4pPr marL="1371600" algn="l" defTabSz="914400" rtl="0" eaLnBrk="1" latinLnBrk="0" hangingPunct="1">
                        <a:defRPr kumimoji="1" sz="1800" b="1" kern="1200">
                          <a:solidFill>
                            <a:schemeClr val="lt1"/>
                          </a:solidFill>
                          <a:latin typeface="FOT-UD角ゴ_ラージ Pro B"/>
                          <a:ea typeface="FOT-UD角ゴ_ラージ Pro B"/>
                        </a:defRPr>
                      </a:lvl4pPr>
                      <a:lvl5pPr marL="1828800" algn="l" defTabSz="914400" rtl="0" eaLnBrk="1" latinLnBrk="0" hangingPunct="1">
                        <a:defRPr kumimoji="1" sz="1800" b="1" kern="1200">
                          <a:solidFill>
                            <a:schemeClr val="lt1"/>
                          </a:solidFill>
                          <a:latin typeface="FOT-UD角ゴ_ラージ Pro B"/>
                          <a:ea typeface="FOT-UD角ゴ_ラージ Pro B"/>
                        </a:defRPr>
                      </a:lvl5pPr>
                      <a:lvl6pPr marL="2286000" algn="l" defTabSz="914400" rtl="0" eaLnBrk="1" latinLnBrk="0" hangingPunct="1">
                        <a:defRPr kumimoji="1" sz="1800" b="1" kern="1200">
                          <a:solidFill>
                            <a:schemeClr val="lt1"/>
                          </a:solidFill>
                          <a:latin typeface="FOT-UD角ゴ_ラージ Pro B"/>
                          <a:ea typeface="FOT-UD角ゴ_ラージ Pro B"/>
                        </a:defRPr>
                      </a:lvl6pPr>
                      <a:lvl7pPr marL="2743200" algn="l" defTabSz="914400" rtl="0" eaLnBrk="1" latinLnBrk="0" hangingPunct="1">
                        <a:defRPr kumimoji="1" sz="1800" b="1" kern="1200">
                          <a:solidFill>
                            <a:schemeClr val="lt1"/>
                          </a:solidFill>
                          <a:latin typeface="FOT-UD角ゴ_ラージ Pro B"/>
                          <a:ea typeface="FOT-UD角ゴ_ラージ Pro B"/>
                        </a:defRPr>
                      </a:lvl7pPr>
                      <a:lvl8pPr marL="3200400" algn="l" defTabSz="914400" rtl="0" eaLnBrk="1" latinLnBrk="0" hangingPunct="1">
                        <a:defRPr kumimoji="1" sz="1800" b="1" kern="1200">
                          <a:solidFill>
                            <a:schemeClr val="lt1"/>
                          </a:solidFill>
                          <a:latin typeface="FOT-UD角ゴ_ラージ Pro B"/>
                          <a:ea typeface="FOT-UD角ゴ_ラージ Pro B"/>
                        </a:defRPr>
                      </a:lvl8pPr>
                      <a:lvl9pPr marL="3657600" algn="l" defTabSz="914400" rtl="0" eaLnBrk="1" latinLnBrk="0" hangingPunct="1">
                        <a:defRPr kumimoji="1" sz="1800" b="1" kern="1200">
                          <a:solidFill>
                            <a:schemeClr val="lt1"/>
                          </a:solidFill>
                          <a:latin typeface="FOT-UD角ゴ_ラージ Pro B"/>
                          <a:ea typeface="FOT-UD角ゴ_ラージ Pro B"/>
                        </a:defRPr>
                      </a:lvl9pPr>
                    </a:lstStyle>
                    <a:p>
                      <a:endParaRPr kumimoji="1" lang="ja-JP" altLang="en-US" sz="1050" dirty="0">
                        <a:latin typeface="メイリオ" panose="020B0604030504040204" pitchFamily="50" charset="-128"/>
                        <a:ea typeface="メイリオ" panose="020B0604030504040204" pitchFamily="50" charset="-128"/>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r>
                        <a:rPr kumimoji="1" lang="ja-JP" altLang="en-US" sz="1400" b="1" dirty="0">
                          <a:solidFill>
                            <a:schemeClr val="bg1"/>
                          </a:solidFill>
                          <a:latin typeface="メイリオ" panose="020B0604030504040204" pitchFamily="50" charset="-128"/>
                          <a:ea typeface="メイリオ" panose="020B0604030504040204" pitchFamily="50" charset="-128"/>
                        </a:rPr>
                        <a:t>市町村コード</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r>
                        <a:rPr kumimoji="1" lang="ja-JP" altLang="en-US" sz="1400" b="1" dirty="0">
                          <a:solidFill>
                            <a:schemeClr val="bg1"/>
                          </a:solidFill>
                          <a:latin typeface="メイリオ" panose="020B0604030504040204" pitchFamily="50" charset="-128"/>
                          <a:ea typeface="メイリオ" panose="020B0604030504040204" pitchFamily="50" charset="-128"/>
                        </a:rPr>
                        <a:t>大字コード</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r>
                        <a:rPr kumimoji="1" lang="ja-JP" altLang="en-US" sz="1400" b="1" dirty="0">
                          <a:solidFill>
                            <a:schemeClr val="bg1"/>
                          </a:solidFill>
                          <a:latin typeface="メイリオ" panose="020B0604030504040204" pitchFamily="50" charset="-128"/>
                          <a:ea typeface="メイリオ" panose="020B0604030504040204" pitchFamily="50" charset="-128"/>
                        </a:rPr>
                        <a:t>小字コード</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r>
                        <a:rPr kumimoji="1" lang="ja-JP" altLang="en-US" sz="1400" b="1" dirty="0">
                          <a:solidFill>
                            <a:schemeClr val="bg1"/>
                          </a:solidFill>
                          <a:latin typeface="メイリオ" panose="020B0604030504040204" pitchFamily="50" charset="-128"/>
                          <a:ea typeface="メイリオ" panose="020B0604030504040204" pitchFamily="50" charset="-128"/>
                        </a:rPr>
                        <a:t>地番</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r>
                        <a:rPr kumimoji="1" lang="ja-JP" altLang="en-US" sz="1400" b="1" dirty="0">
                          <a:solidFill>
                            <a:schemeClr val="bg1"/>
                          </a:solidFill>
                          <a:latin typeface="メイリオ" panose="020B0604030504040204" pitchFamily="50" charset="-128"/>
                          <a:ea typeface="メイリオ" panose="020B0604030504040204" pitchFamily="50" charset="-128"/>
                        </a:rPr>
                        <a:t>区分</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r>
                        <a:rPr kumimoji="1" lang="ja-JP" altLang="en-US" sz="1400" b="1" dirty="0">
                          <a:solidFill>
                            <a:schemeClr val="bg1"/>
                          </a:solidFill>
                          <a:latin typeface="メイリオ" panose="020B0604030504040204" pitchFamily="50" charset="-128"/>
                          <a:ea typeface="メイリオ" panose="020B0604030504040204" pitchFamily="50" charset="-128"/>
                        </a:rPr>
                        <a:t>市町村コード</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r>
                        <a:rPr kumimoji="1" lang="ja-JP" altLang="en-US" sz="1400" b="1" dirty="0">
                          <a:solidFill>
                            <a:schemeClr val="bg1"/>
                          </a:solidFill>
                          <a:latin typeface="メイリオ" panose="020B0604030504040204" pitchFamily="50" charset="-128"/>
                          <a:ea typeface="メイリオ" panose="020B0604030504040204" pitchFamily="50" charset="-128"/>
                        </a:rPr>
                        <a:t>大字コード</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r>
                        <a:rPr kumimoji="1" lang="ja-JP" altLang="en-US" sz="1400" b="1" dirty="0">
                          <a:solidFill>
                            <a:schemeClr val="bg1"/>
                          </a:solidFill>
                          <a:latin typeface="メイリオ" panose="020B0604030504040204" pitchFamily="50" charset="-128"/>
                          <a:ea typeface="メイリオ" panose="020B0604030504040204" pitchFamily="50" charset="-128"/>
                        </a:rPr>
                        <a:t>小字コード</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r>
                        <a:rPr kumimoji="1" lang="ja-JP" altLang="en-US" sz="1400" b="1" dirty="0">
                          <a:solidFill>
                            <a:schemeClr val="bg1"/>
                          </a:solidFill>
                          <a:latin typeface="メイリオ" panose="020B0604030504040204" pitchFamily="50" charset="-128"/>
                          <a:ea typeface="メイリオ" panose="020B0604030504040204" pitchFamily="50" charset="-128"/>
                        </a:rPr>
                        <a:t>地番</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r>
                        <a:rPr kumimoji="1" lang="ja-JP" altLang="en-US" sz="1400" b="1" dirty="0">
                          <a:solidFill>
                            <a:schemeClr val="bg1"/>
                          </a:solidFill>
                          <a:latin typeface="メイリオ" panose="020B0604030504040204" pitchFamily="50" charset="-128"/>
                          <a:ea typeface="メイリオ" panose="020B0604030504040204" pitchFamily="50" charset="-128"/>
                        </a:rPr>
                        <a:t>区分</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419031071"/>
                  </a:ext>
                </a:extLst>
              </a:tr>
              <a:tr h="427582">
                <a:tc>
                  <a:txBody>
                    <a:bodyPr/>
                    <a:lstStyle>
                      <a:lvl1pPr marL="0" algn="l" defTabSz="914400" rtl="0" eaLnBrk="1" latinLnBrk="0" hangingPunct="1">
                        <a:defRPr kumimoji="1" sz="1800" b="1" kern="1200">
                          <a:solidFill>
                            <a:schemeClr val="lt1"/>
                          </a:solidFill>
                          <a:latin typeface="FOT-UD角ゴ_ラージ Pro B"/>
                          <a:ea typeface="FOT-UD角ゴ_ラージ Pro B"/>
                        </a:defRPr>
                      </a:lvl1pPr>
                      <a:lvl2pPr marL="457200" algn="l" defTabSz="914400" rtl="0" eaLnBrk="1" latinLnBrk="0" hangingPunct="1">
                        <a:defRPr kumimoji="1" sz="1800" b="1" kern="1200">
                          <a:solidFill>
                            <a:schemeClr val="lt1"/>
                          </a:solidFill>
                          <a:latin typeface="FOT-UD角ゴ_ラージ Pro B"/>
                          <a:ea typeface="FOT-UD角ゴ_ラージ Pro B"/>
                        </a:defRPr>
                      </a:lvl2pPr>
                      <a:lvl3pPr marL="914400" algn="l" defTabSz="914400" rtl="0" eaLnBrk="1" latinLnBrk="0" hangingPunct="1">
                        <a:defRPr kumimoji="1" sz="1800" b="1" kern="1200">
                          <a:solidFill>
                            <a:schemeClr val="lt1"/>
                          </a:solidFill>
                          <a:latin typeface="FOT-UD角ゴ_ラージ Pro B"/>
                          <a:ea typeface="FOT-UD角ゴ_ラージ Pro B"/>
                        </a:defRPr>
                      </a:lvl3pPr>
                      <a:lvl4pPr marL="1371600" algn="l" defTabSz="914400" rtl="0" eaLnBrk="1" latinLnBrk="0" hangingPunct="1">
                        <a:defRPr kumimoji="1" sz="1800" b="1" kern="1200">
                          <a:solidFill>
                            <a:schemeClr val="lt1"/>
                          </a:solidFill>
                          <a:latin typeface="FOT-UD角ゴ_ラージ Pro B"/>
                          <a:ea typeface="FOT-UD角ゴ_ラージ Pro B"/>
                        </a:defRPr>
                      </a:lvl4pPr>
                      <a:lvl5pPr marL="1828800" algn="l" defTabSz="914400" rtl="0" eaLnBrk="1" latinLnBrk="0" hangingPunct="1">
                        <a:defRPr kumimoji="1" sz="1800" b="1" kern="1200">
                          <a:solidFill>
                            <a:schemeClr val="lt1"/>
                          </a:solidFill>
                          <a:latin typeface="FOT-UD角ゴ_ラージ Pro B"/>
                          <a:ea typeface="FOT-UD角ゴ_ラージ Pro B"/>
                        </a:defRPr>
                      </a:lvl5pPr>
                      <a:lvl6pPr marL="2286000" algn="l" defTabSz="914400" rtl="0" eaLnBrk="1" latinLnBrk="0" hangingPunct="1">
                        <a:defRPr kumimoji="1" sz="1800" b="1" kern="1200">
                          <a:solidFill>
                            <a:schemeClr val="lt1"/>
                          </a:solidFill>
                          <a:latin typeface="FOT-UD角ゴ_ラージ Pro B"/>
                          <a:ea typeface="FOT-UD角ゴ_ラージ Pro B"/>
                        </a:defRPr>
                      </a:lvl6pPr>
                      <a:lvl7pPr marL="2743200" algn="l" defTabSz="914400" rtl="0" eaLnBrk="1" latinLnBrk="0" hangingPunct="1">
                        <a:defRPr kumimoji="1" sz="1800" b="1" kern="1200">
                          <a:solidFill>
                            <a:schemeClr val="lt1"/>
                          </a:solidFill>
                          <a:latin typeface="FOT-UD角ゴ_ラージ Pro B"/>
                          <a:ea typeface="FOT-UD角ゴ_ラージ Pro B"/>
                        </a:defRPr>
                      </a:lvl7pPr>
                      <a:lvl8pPr marL="3200400" algn="l" defTabSz="914400" rtl="0" eaLnBrk="1" latinLnBrk="0" hangingPunct="1">
                        <a:defRPr kumimoji="1" sz="1800" b="1" kern="1200">
                          <a:solidFill>
                            <a:schemeClr val="lt1"/>
                          </a:solidFill>
                          <a:latin typeface="FOT-UD角ゴ_ラージ Pro B"/>
                          <a:ea typeface="FOT-UD角ゴ_ラージ Pro B"/>
                        </a:defRPr>
                      </a:lvl8pPr>
                      <a:lvl9pPr marL="3657600" algn="l" defTabSz="914400" rtl="0" eaLnBrk="1" latinLnBrk="0" hangingPunct="1">
                        <a:defRPr kumimoji="1" sz="1800" b="1" kern="1200">
                          <a:solidFill>
                            <a:schemeClr val="lt1"/>
                          </a:solidFill>
                          <a:latin typeface="FOT-UD角ゴ_ラージ Pro B"/>
                          <a:ea typeface="FOT-UD角ゴ_ラージ Pro B"/>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400" dirty="0">
                          <a:latin typeface="メイリオ" panose="020B0604030504040204" pitchFamily="50" charset="-128"/>
                          <a:ea typeface="メイリオ" panose="020B0604030504040204" pitchFamily="50" charset="-128"/>
                        </a:rPr>
                        <a:t>地番変更１</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pPr algn="l" fontAlgn="ctr"/>
                      <a:r>
                        <a:rPr lang="en-US" altLang="ja-JP" sz="1400" dirty="0">
                          <a:latin typeface="メイリオ" panose="020B0604030504040204" pitchFamily="50" charset="-128"/>
                          <a:ea typeface="メイリオ" panose="020B0604030504040204" pitchFamily="50" charset="-128"/>
                        </a:rPr>
                        <a:t>332000</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pPr algn="l" fontAlgn="ctr"/>
                      <a:r>
                        <a:rPr lang="en-US" altLang="ja-JP" sz="1400" dirty="0">
                          <a:latin typeface="メイリオ" panose="020B0604030504040204" pitchFamily="50" charset="-128"/>
                          <a:ea typeface="メイリオ" panose="020B0604030504040204" pitchFamily="50" charset="-128"/>
                        </a:rPr>
                        <a:t>101</a:t>
                      </a:r>
                      <a:endParaRPr lang="ja-JP" altLang="en-US" sz="1400" dirty="0">
                        <a:latin typeface="メイリオ" panose="020B0604030504040204" pitchFamily="50" charset="-128"/>
                        <a:ea typeface="メイリオ" panose="020B0604030504040204" pitchFamily="50" charset="-128"/>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pPr algn="l" fontAlgn="ctr"/>
                      <a:r>
                        <a:rPr lang="en-US" altLang="ja-JP" sz="1400" dirty="0">
                          <a:latin typeface="メイリオ" panose="020B0604030504040204" pitchFamily="50" charset="-128"/>
                          <a:ea typeface="メイリオ" panose="020B0604030504040204" pitchFamily="50" charset="-128"/>
                        </a:rPr>
                        <a:t>0</a:t>
                      </a:r>
                      <a:endParaRPr lang="ja-JP" altLang="en-US" sz="1400" dirty="0">
                        <a:latin typeface="メイリオ" panose="020B0604030504040204" pitchFamily="50" charset="-128"/>
                        <a:ea typeface="メイリオ" panose="020B0604030504040204" pitchFamily="50" charset="-128"/>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pPr algn="l" fontAlgn="ctr"/>
                      <a:r>
                        <a:rPr lang="en-US" altLang="ja-JP" sz="1400" dirty="0">
                          <a:latin typeface="メイリオ" panose="020B0604030504040204" pitchFamily="50" charset="-128"/>
                          <a:ea typeface="メイリオ" panose="020B0604030504040204" pitchFamily="50" charset="-128"/>
                        </a:rPr>
                        <a:t>100-1</a:t>
                      </a:r>
                      <a:endParaRPr lang="ja-JP" altLang="en-US" sz="1400" dirty="0">
                        <a:latin typeface="メイリオ" panose="020B0604030504040204" pitchFamily="50" charset="-128"/>
                        <a:ea typeface="メイリオ" panose="020B0604030504040204" pitchFamily="50" charset="-128"/>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pPr algn="l" fontAlgn="ctr"/>
                      <a:endParaRPr lang="ja-JP" altLang="en-US" sz="1400" dirty="0">
                        <a:latin typeface="メイリオ" panose="020B0604030504040204" pitchFamily="50" charset="-128"/>
                        <a:ea typeface="メイリオ" panose="020B0604030504040204" pitchFamily="50" charset="-128"/>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pPr algn="l" fontAlgn="ctr"/>
                      <a:r>
                        <a:rPr lang="en-US" altLang="ja-JP" sz="1400" dirty="0">
                          <a:solidFill>
                            <a:srgbClr val="FF0000"/>
                          </a:solidFill>
                          <a:latin typeface="メイリオ" panose="020B0604030504040204" pitchFamily="50" charset="-128"/>
                          <a:ea typeface="メイリオ" panose="020B0604030504040204" pitchFamily="50" charset="-128"/>
                        </a:rPr>
                        <a:t>332000</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pPr algn="l" fontAlgn="ctr"/>
                      <a:r>
                        <a:rPr lang="en-US" altLang="ja-JP" sz="1400" dirty="0">
                          <a:solidFill>
                            <a:srgbClr val="FF0000"/>
                          </a:solidFill>
                          <a:latin typeface="メイリオ" panose="020B0604030504040204" pitchFamily="50" charset="-128"/>
                          <a:ea typeface="メイリオ" panose="020B0604030504040204" pitchFamily="50" charset="-128"/>
                        </a:rPr>
                        <a:t>101</a:t>
                      </a:r>
                      <a:endParaRPr lang="ja-JP" altLang="en-US" sz="1400" dirty="0">
                        <a:solidFill>
                          <a:srgbClr val="FF0000"/>
                        </a:solidFill>
                        <a:latin typeface="メイリオ" panose="020B0604030504040204" pitchFamily="50" charset="-128"/>
                        <a:ea typeface="メイリオ" panose="020B0604030504040204" pitchFamily="50" charset="-128"/>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pPr algn="l" fontAlgn="ctr"/>
                      <a:r>
                        <a:rPr lang="en-US" altLang="ja-JP" sz="1400" dirty="0">
                          <a:solidFill>
                            <a:srgbClr val="FF0000"/>
                          </a:solidFill>
                          <a:latin typeface="メイリオ" panose="020B0604030504040204" pitchFamily="50" charset="-128"/>
                          <a:ea typeface="メイリオ" panose="020B0604030504040204" pitchFamily="50" charset="-128"/>
                        </a:rPr>
                        <a:t>0</a:t>
                      </a:r>
                      <a:endParaRPr lang="ja-JP" altLang="en-US" sz="1400" dirty="0">
                        <a:solidFill>
                          <a:srgbClr val="FF0000"/>
                        </a:solidFill>
                        <a:latin typeface="メイリオ" panose="020B0604030504040204" pitchFamily="50" charset="-128"/>
                        <a:ea typeface="メイリオ" panose="020B0604030504040204" pitchFamily="50" charset="-128"/>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pPr algn="l" fontAlgn="ctr"/>
                      <a:r>
                        <a:rPr lang="en-US" altLang="ja-JP" sz="1400" dirty="0">
                          <a:solidFill>
                            <a:srgbClr val="FF0000"/>
                          </a:solidFill>
                          <a:latin typeface="メイリオ" panose="020B0604030504040204" pitchFamily="50" charset="-128"/>
                          <a:ea typeface="メイリオ" panose="020B0604030504040204" pitchFamily="50" charset="-128"/>
                        </a:rPr>
                        <a:t>100-2</a:t>
                      </a:r>
                      <a:endParaRPr lang="ja-JP" altLang="en-US" sz="1400" dirty="0">
                        <a:solidFill>
                          <a:srgbClr val="FF0000"/>
                        </a:solidFill>
                        <a:latin typeface="メイリオ" panose="020B0604030504040204" pitchFamily="50" charset="-128"/>
                        <a:ea typeface="メイリオ" panose="020B0604030504040204" pitchFamily="50" charset="-128"/>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pPr algn="l" fontAlgn="ctr"/>
                      <a:endParaRPr lang="ja-JP" altLang="en-US" sz="1600" dirty="0">
                        <a:solidFill>
                          <a:srgbClr val="FF0000"/>
                        </a:solidFill>
                        <a:latin typeface="メイリオ" panose="020B0604030504040204" pitchFamily="50" charset="-128"/>
                        <a:ea typeface="メイリオ" panose="020B0604030504040204" pitchFamily="50" charset="-128"/>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358664279"/>
                  </a:ext>
                </a:extLst>
              </a:tr>
              <a:tr h="360040">
                <a:tc>
                  <a:txBody>
                    <a:bodyPr/>
                    <a:lstStyle>
                      <a:lvl1pPr marL="0" algn="l" defTabSz="914400" rtl="0" eaLnBrk="1" latinLnBrk="0" hangingPunct="1">
                        <a:defRPr kumimoji="1" sz="1800" b="1" kern="1200">
                          <a:solidFill>
                            <a:schemeClr val="lt1"/>
                          </a:solidFill>
                          <a:latin typeface="FOT-UD角ゴ_ラージ Pro B"/>
                          <a:ea typeface="FOT-UD角ゴ_ラージ Pro B"/>
                        </a:defRPr>
                      </a:lvl1pPr>
                      <a:lvl2pPr marL="457200" algn="l" defTabSz="914400" rtl="0" eaLnBrk="1" latinLnBrk="0" hangingPunct="1">
                        <a:defRPr kumimoji="1" sz="1800" b="1" kern="1200">
                          <a:solidFill>
                            <a:schemeClr val="lt1"/>
                          </a:solidFill>
                          <a:latin typeface="FOT-UD角ゴ_ラージ Pro B"/>
                          <a:ea typeface="FOT-UD角ゴ_ラージ Pro B"/>
                        </a:defRPr>
                      </a:lvl2pPr>
                      <a:lvl3pPr marL="914400" algn="l" defTabSz="914400" rtl="0" eaLnBrk="1" latinLnBrk="0" hangingPunct="1">
                        <a:defRPr kumimoji="1" sz="1800" b="1" kern="1200">
                          <a:solidFill>
                            <a:schemeClr val="lt1"/>
                          </a:solidFill>
                          <a:latin typeface="FOT-UD角ゴ_ラージ Pro B"/>
                          <a:ea typeface="FOT-UD角ゴ_ラージ Pro B"/>
                        </a:defRPr>
                      </a:lvl3pPr>
                      <a:lvl4pPr marL="1371600" algn="l" defTabSz="914400" rtl="0" eaLnBrk="1" latinLnBrk="0" hangingPunct="1">
                        <a:defRPr kumimoji="1" sz="1800" b="1" kern="1200">
                          <a:solidFill>
                            <a:schemeClr val="lt1"/>
                          </a:solidFill>
                          <a:latin typeface="FOT-UD角ゴ_ラージ Pro B"/>
                          <a:ea typeface="FOT-UD角ゴ_ラージ Pro B"/>
                        </a:defRPr>
                      </a:lvl4pPr>
                      <a:lvl5pPr marL="1828800" algn="l" defTabSz="914400" rtl="0" eaLnBrk="1" latinLnBrk="0" hangingPunct="1">
                        <a:defRPr kumimoji="1" sz="1800" b="1" kern="1200">
                          <a:solidFill>
                            <a:schemeClr val="lt1"/>
                          </a:solidFill>
                          <a:latin typeface="FOT-UD角ゴ_ラージ Pro B"/>
                          <a:ea typeface="FOT-UD角ゴ_ラージ Pro B"/>
                        </a:defRPr>
                      </a:lvl5pPr>
                      <a:lvl6pPr marL="2286000" algn="l" defTabSz="914400" rtl="0" eaLnBrk="1" latinLnBrk="0" hangingPunct="1">
                        <a:defRPr kumimoji="1" sz="1800" b="1" kern="1200">
                          <a:solidFill>
                            <a:schemeClr val="lt1"/>
                          </a:solidFill>
                          <a:latin typeface="FOT-UD角ゴ_ラージ Pro B"/>
                          <a:ea typeface="FOT-UD角ゴ_ラージ Pro B"/>
                        </a:defRPr>
                      </a:lvl6pPr>
                      <a:lvl7pPr marL="2743200" algn="l" defTabSz="914400" rtl="0" eaLnBrk="1" latinLnBrk="0" hangingPunct="1">
                        <a:defRPr kumimoji="1" sz="1800" b="1" kern="1200">
                          <a:solidFill>
                            <a:schemeClr val="lt1"/>
                          </a:solidFill>
                          <a:latin typeface="FOT-UD角ゴ_ラージ Pro B"/>
                          <a:ea typeface="FOT-UD角ゴ_ラージ Pro B"/>
                        </a:defRPr>
                      </a:lvl7pPr>
                      <a:lvl8pPr marL="3200400" algn="l" defTabSz="914400" rtl="0" eaLnBrk="1" latinLnBrk="0" hangingPunct="1">
                        <a:defRPr kumimoji="1" sz="1800" b="1" kern="1200">
                          <a:solidFill>
                            <a:schemeClr val="lt1"/>
                          </a:solidFill>
                          <a:latin typeface="FOT-UD角ゴ_ラージ Pro B"/>
                          <a:ea typeface="FOT-UD角ゴ_ラージ Pro B"/>
                        </a:defRPr>
                      </a:lvl8pPr>
                      <a:lvl9pPr marL="3657600" algn="l" defTabSz="914400" rtl="0" eaLnBrk="1" latinLnBrk="0" hangingPunct="1">
                        <a:defRPr kumimoji="1" sz="1800" b="1" kern="1200">
                          <a:solidFill>
                            <a:schemeClr val="lt1"/>
                          </a:solidFill>
                          <a:latin typeface="FOT-UD角ゴ_ラージ Pro B"/>
                          <a:ea typeface="FOT-UD角ゴ_ラージ Pro B"/>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400" dirty="0">
                          <a:latin typeface="メイリオ" panose="020B0604030504040204" pitchFamily="50" charset="-128"/>
                          <a:ea typeface="メイリオ" panose="020B0604030504040204" pitchFamily="50" charset="-128"/>
                        </a:rPr>
                        <a:t>地番変更２</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pPr algn="l" fontAlgn="ctr"/>
                      <a:r>
                        <a:rPr lang="en-US" altLang="ja-JP" sz="1400" dirty="0">
                          <a:solidFill>
                            <a:srgbClr val="FF0000"/>
                          </a:solidFill>
                          <a:latin typeface="メイリオ" panose="020B0604030504040204" pitchFamily="50" charset="-128"/>
                          <a:ea typeface="メイリオ" panose="020B0604030504040204" pitchFamily="50" charset="-128"/>
                        </a:rPr>
                        <a:t>332000</a:t>
                      </a:r>
                      <a:endParaRPr lang="ja-JP" altLang="en-US" sz="1400" dirty="0">
                        <a:solidFill>
                          <a:srgbClr val="FF0000"/>
                        </a:solidFill>
                        <a:latin typeface="メイリオ" panose="020B0604030504040204" pitchFamily="50" charset="-128"/>
                        <a:ea typeface="メイリオ" panose="020B0604030504040204" pitchFamily="50" charset="-128"/>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pPr algn="l" fontAlgn="ctr"/>
                      <a:r>
                        <a:rPr lang="en-US" altLang="ja-JP" sz="1400" dirty="0">
                          <a:solidFill>
                            <a:srgbClr val="FF0000"/>
                          </a:solidFill>
                          <a:latin typeface="メイリオ" panose="020B0604030504040204" pitchFamily="50" charset="-128"/>
                          <a:ea typeface="メイリオ" panose="020B0604030504040204" pitchFamily="50" charset="-128"/>
                        </a:rPr>
                        <a:t>101</a:t>
                      </a:r>
                      <a:endParaRPr lang="ja-JP" altLang="en-US" sz="1400" dirty="0">
                        <a:solidFill>
                          <a:srgbClr val="FF0000"/>
                        </a:solidFill>
                        <a:latin typeface="メイリオ" panose="020B0604030504040204" pitchFamily="50" charset="-128"/>
                        <a:ea typeface="メイリオ" panose="020B0604030504040204" pitchFamily="50" charset="-128"/>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pPr algn="l" fontAlgn="ctr"/>
                      <a:r>
                        <a:rPr lang="en-US" altLang="ja-JP" sz="1400" dirty="0">
                          <a:solidFill>
                            <a:srgbClr val="FF0000"/>
                          </a:solidFill>
                          <a:latin typeface="メイリオ" panose="020B0604030504040204" pitchFamily="50" charset="-128"/>
                          <a:ea typeface="メイリオ" panose="020B0604030504040204" pitchFamily="50" charset="-128"/>
                        </a:rPr>
                        <a:t>0</a:t>
                      </a:r>
                      <a:endParaRPr lang="ja-JP" altLang="en-US" sz="1400" dirty="0">
                        <a:solidFill>
                          <a:srgbClr val="FF0000"/>
                        </a:solidFill>
                        <a:latin typeface="メイリオ" panose="020B0604030504040204" pitchFamily="50" charset="-128"/>
                        <a:ea typeface="メイリオ" panose="020B0604030504040204" pitchFamily="50" charset="-128"/>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pPr algn="l" fontAlgn="ctr"/>
                      <a:r>
                        <a:rPr lang="en-US" altLang="ja-JP" sz="1400" dirty="0">
                          <a:solidFill>
                            <a:srgbClr val="FF0000"/>
                          </a:solidFill>
                          <a:latin typeface="メイリオ" panose="020B0604030504040204" pitchFamily="50" charset="-128"/>
                          <a:ea typeface="メイリオ" panose="020B0604030504040204" pitchFamily="50" charset="-128"/>
                        </a:rPr>
                        <a:t>100-2</a:t>
                      </a:r>
                      <a:endParaRPr lang="ja-JP" altLang="en-US" sz="1400" dirty="0">
                        <a:solidFill>
                          <a:srgbClr val="FF0000"/>
                        </a:solidFill>
                        <a:latin typeface="メイリオ" panose="020B0604030504040204" pitchFamily="50" charset="-128"/>
                        <a:ea typeface="メイリオ" panose="020B0604030504040204" pitchFamily="50" charset="-128"/>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pPr algn="l" fontAlgn="ctr"/>
                      <a:endParaRPr lang="ja-JP" altLang="en-US" sz="1400" dirty="0">
                        <a:solidFill>
                          <a:srgbClr val="FF0000"/>
                        </a:solidFill>
                        <a:latin typeface="メイリオ" panose="020B0604030504040204" pitchFamily="50" charset="-128"/>
                        <a:ea typeface="メイリオ" panose="020B0604030504040204" pitchFamily="50" charset="-128"/>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pPr algn="l" fontAlgn="ctr"/>
                      <a:r>
                        <a:rPr lang="en-US" altLang="ja-JP" sz="1400" dirty="0">
                          <a:latin typeface="メイリオ" panose="020B0604030504040204" pitchFamily="50" charset="-128"/>
                          <a:ea typeface="メイリオ" panose="020B0604030504040204" pitchFamily="50" charset="-128"/>
                        </a:rPr>
                        <a:t>332000</a:t>
                      </a:r>
                      <a:endParaRPr lang="ja-JP" altLang="en-US" sz="1400" dirty="0">
                        <a:latin typeface="メイリオ" panose="020B0604030504040204" pitchFamily="50" charset="-128"/>
                        <a:ea typeface="メイリオ" panose="020B0604030504040204" pitchFamily="50" charset="-128"/>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pPr algn="l" fontAlgn="ctr"/>
                      <a:r>
                        <a:rPr lang="en-US" altLang="ja-JP" sz="1400" dirty="0">
                          <a:latin typeface="メイリオ" panose="020B0604030504040204" pitchFamily="50" charset="-128"/>
                          <a:ea typeface="メイリオ" panose="020B0604030504040204" pitchFamily="50" charset="-128"/>
                        </a:rPr>
                        <a:t>101</a:t>
                      </a:r>
                      <a:endParaRPr lang="ja-JP" altLang="en-US" sz="1400" dirty="0">
                        <a:latin typeface="メイリオ" panose="020B0604030504040204" pitchFamily="50" charset="-128"/>
                        <a:ea typeface="メイリオ" panose="020B0604030504040204" pitchFamily="50" charset="-128"/>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pPr algn="l" fontAlgn="ctr"/>
                      <a:r>
                        <a:rPr lang="en-US" altLang="ja-JP" sz="1400" dirty="0">
                          <a:latin typeface="メイリオ" panose="020B0604030504040204" pitchFamily="50" charset="-128"/>
                          <a:ea typeface="メイリオ" panose="020B0604030504040204" pitchFamily="50" charset="-128"/>
                        </a:rPr>
                        <a:t>0</a:t>
                      </a:r>
                      <a:endParaRPr lang="ja-JP" altLang="en-US" sz="1400" dirty="0">
                        <a:latin typeface="メイリオ" panose="020B0604030504040204" pitchFamily="50" charset="-128"/>
                        <a:ea typeface="メイリオ" panose="020B0604030504040204" pitchFamily="50" charset="-128"/>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pPr algn="l" fontAlgn="ctr"/>
                      <a:r>
                        <a:rPr lang="en-US" altLang="ja-JP" sz="1400" dirty="0">
                          <a:latin typeface="メイリオ" panose="020B0604030504040204" pitchFamily="50" charset="-128"/>
                          <a:ea typeface="メイリオ" panose="020B0604030504040204" pitchFamily="50" charset="-128"/>
                        </a:rPr>
                        <a:t>100-3</a:t>
                      </a:r>
                      <a:endParaRPr lang="ja-JP" altLang="en-US" sz="1400" dirty="0">
                        <a:latin typeface="メイリオ" panose="020B0604030504040204" pitchFamily="50" charset="-128"/>
                        <a:ea typeface="メイリオ" panose="020B0604030504040204" pitchFamily="50" charset="-128"/>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pPr algn="l" fontAlgn="ctr"/>
                      <a:endParaRPr lang="ja-JP" altLang="en-US" sz="1400" dirty="0">
                        <a:latin typeface="メイリオ" panose="020B0604030504040204" pitchFamily="50" charset="-128"/>
                        <a:ea typeface="メイリオ" panose="020B0604030504040204" pitchFamily="50" charset="-128"/>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359137108"/>
                  </a:ext>
                </a:extLst>
              </a:tr>
            </a:tbl>
          </a:graphicData>
        </a:graphic>
      </p:graphicFrame>
      <p:sp>
        <p:nvSpPr>
          <p:cNvPr id="5" name="正方形/長方形 4">
            <a:extLst>
              <a:ext uri="{FF2B5EF4-FFF2-40B4-BE49-F238E27FC236}">
                <a16:creationId xmlns:a16="http://schemas.microsoft.com/office/drawing/2014/main" id="{146459C7-BBDC-4ECA-9B81-E1F153CA81B9}"/>
              </a:ext>
            </a:extLst>
          </p:cNvPr>
          <p:cNvSpPr/>
          <p:nvPr/>
        </p:nvSpPr>
        <p:spPr>
          <a:xfrm>
            <a:off x="955795" y="2521757"/>
            <a:ext cx="11024304" cy="431274"/>
          </a:xfrm>
          <a:prstGeom prst="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dirty="0">
              <a:ln>
                <a:noFill/>
              </a:ln>
              <a:solidFill>
                <a:srgbClr val="003300"/>
              </a:solidFill>
              <a:effectLst>
                <a:outerShdw blurRad="38100" dist="38100" dir="2700000" algn="tl">
                  <a:srgbClr val="000000">
                    <a:alpha val="43137"/>
                  </a:srgbClr>
                </a:outerShdw>
              </a:effectLst>
              <a:uLnTx/>
              <a:uFillTx/>
              <a:latin typeface="FOT-UD角ゴ_ラージ Pro B"/>
              <a:cs typeface="+mn-cs"/>
            </a:endParaRPr>
          </a:p>
        </p:txBody>
      </p:sp>
      <p:sp>
        <p:nvSpPr>
          <p:cNvPr id="6" name="テキスト ボックス 5">
            <a:extLst>
              <a:ext uri="{FF2B5EF4-FFF2-40B4-BE49-F238E27FC236}">
                <a16:creationId xmlns:a16="http://schemas.microsoft.com/office/drawing/2014/main" id="{7215241F-4E15-4221-A932-A61B7BB1F0D9}"/>
              </a:ext>
            </a:extLst>
          </p:cNvPr>
          <p:cNvSpPr txBox="1"/>
          <p:nvPr/>
        </p:nvSpPr>
        <p:spPr>
          <a:xfrm>
            <a:off x="0" y="2402241"/>
            <a:ext cx="1043391" cy="430887"/>
          </a:xfrm>
          <a:prstGeom prst="rect">
            <a:avLst/>
          </a:prstGeom>
          <a:noFill/>
        </p:spPr>
        <p:txBody>
          <a:bodyPr wrap="square" rtlCol="0">
            <a:spAutoFit/>
          </a:bodyPr>
          <a:lstStyle/>
          <a:p>
            <a:pPr>
              <a:lnSpc>
                <a:spcPct val="150000"/>
              </a:lnSpc>
            </a:pPr>
            <a:r>
              <a:rPr kumimoji="1" lang="en-US" altLang="ja-JP" sz="1600" dirty="0">
                <a:solidFill>
                  <a:prstClr val="black"/>
                </a:solidFill>
                <a:latin typeface="メイリオ" panose="020B0604030504040204" pitchFamily="50" charset="-128"/>
                <a:ea typeface="メイリオ" panose="020B0604030504040204" pitchFamily="50" charset="-128"/>
              </a:rPr>
              <a:t>【</a:t>
            </a:r>
            <a:r>
              <a:rPr kumimoji="1" lang="ja-JP" altLang="en-US" sz="1600" dirty="0">
                <a:solidFill>
                  <a:prstClr val="black"/>
                </a:solidFill>
                <a:latin typeface="メイリオ" panose="020B0604030504040204" pitchFamily="50" charset="-128"/>
                <a:ea typeface="メイリオ" panose="020B0604030504040204" pitchFamily="50" charset="-128"/>
              </a:rPr>
              <a:t>例１</a:t>
            </a:r>
            <a:r>
              <a:rPr kumimoji="1" lang="en-US" altLang="ja-JP" sz="1600" dirty="0">
                <a:solidFill>
                  <a:prstClr val="black"/>
                </a:solidFill>
                <a:latin typeface="メイリオ" panose="020B0604030504040204" pitchFamily="50" charset="-128"/>
                <a:ea typeface="メイリオ" panose="020B0604030504040204" pitchFamily="50" charset="-128"/>
              </a:rPr>
              <a:t>】</a:t>
            </a:r>
          </a:p>
        </p:txBody>
      </p:sp>
      <p:graphicFrame>
        <p:nvGraphicFramePr>
          <p:cNvPr id="7" name="表 6">
            <a:extLst>
              <a:ext uri="{FF2B5EF4-FFF2-40B4-BE49-F238E27FC236}">
                <a16:creationId xmlns:a16="http://schemas.microsoft.com/office/drawing/2014/main" id="{3AB9804C-9530-48D1-AF58-1AAD888B6B2E}"/>
              </a:ext>
            </a:extLst>
          </p:cNvPr>
          <p:cNvGraphicFramePr>
            <a:graphicFrameLocks noGrp="1"/>
          </p:cNvGraphicFramePr>
          <p:nvPr/>
        </p:nvGraphicFramePr>
        <p:xfrm>
          <a:off x="955797" y="3513791"/>
          <a:ext cx="11024302" cy="1610582"/>
        </p:xfrm>
        <a:graphic>
          <a:graphicData uri="http://schemas.openxmlformats.org/drawingml/2006/table">
            <a:tbl>
              <a:tblPr firstCol="1" bandRow="1"/>
              <a:tblGrid>
                <a:gridCol w="932874">
                  <a:extLst>
                    <a:ext uri="{9D8B030D-6E8A-4147-A177-3AD203B41FA5}">
                      <a16:colId xmlns:a16="http://schemas.microsoft.com/office/drawing/2014/main" val="2567707895"/>
                    </a:ext>
                  </a:extLst>
                </a:gridCol>
                <a:gridCol w="864096">
                  <a:extLst>
                    <a:ext uri="{9D8B030D-6E8A-4147-A177-3AD203B41FA5}">
                      <a16:colId xmlns:a16="http://schemas.microsoft.com/office/drawing/2014/main" val="589261452"/>
                    </a:ext>
                  </a:extLst>
                </a:gridCol>
                <a:gridCol w="1152128">
                  <a:extLst>
                    <a:ext uri="{9D8B030D-6E8A-4147-A177-3AD203B41FA5}">
                      <a16:colId xmlns:a16="http://schemas.microsoft.com/office/drawing/2014/main" val="2266267003"/>
                    </a:ext>
                  </a:extLst>
                </a:gridCol>
                <a:gridCol w="1080120">
                  <a:extLst>
                    <a:ext uri="{9D8B030D-6E8A-4147-A177-3AD203B41FA5}">
                      <a16:colId xmlns:a16="http://schemas.microsoft.com/office/drawing/2014/main" val="2588614209"/>
                    </a:ext>
                  </a:extLst>
                </a:gridCol>
                <a:gridCol w="1067905">
                  <a:extLst>
                    <a:ext uri="{9D8B030D-6E8A-4147-A177-3AD203B41FA5}">
                      <a16:colId xmlns:a16="http://schemas.microsoft.com/office/drawing/2014/main" val="993311221"/>
                    </a:ext>
                  </a:extLst>
                </a:gridCol>
                <a:gridCol w="741997">
                  <a:extLst>
                    <a:ext uri="{9D8B030D-6E8A-4147-A177-3AD203B41FA5}">
                      <a16:colId xmlns:a16="http://schemas.microsoft.com/office/drawing/2014/main" val="2525443157"/>
                    </a:ext>
                  </a:extLst>
                </a:gridCol>
                <a:gridCol w="926402">
                  <a:extLst>
                    <a:ext uri="{9D8B030D-6E8A-4147-A177-3AD203B41FA5}">
                      <a16:colId xmlns:a16="http://schemas.microsoft.com/office/drawing/2014/main" val="999286695"/>
                    </a:ext>
                  </a:extLst>
                </a:gridCol>
                <a:gridCol w="1152128">
                  <a:extLst>
                    <a:ext uri="{9D8B030D-6E8A-4147-A177-3AD203B41FA5}">
                      <a16:colId xmlns:a16="http://schemas.microsoft.com/office/drawing/2014/main" val="4171228020"/>
                    </a:ext>
                  </a:extLst>
                </a:gridCol>
                <a:gridCol w="1152128">
                  <a:extLst>
                    <a:ext uri="{9D8B030D-6E8A-4147-A177-3AD203B41FA5}">
                      <a16:colId xmlns:a16="http://schemas.microsoft.com/office/drawing/2014/main" val="2002006919"/>
                    </a:ext>
                  </a:extLst>
                </a:gridCol>
                <a:gridCol w="1070685">
                  <a:extLst>
                    <a:ext uri="{9D8B030D-6E8A-4147-A177-3AD203B41FA5}">
                      <a16:colId xmlns:a16="http://schemas.microsoft.com/office/drawing/2014/main" val="33351752"/>
                    </a:ext>
                  </a:extLst>
                </a:gridCol>
                <a:gridCol w="883839">
                  <a:extLst>
                    <a:ext uri="{9D8B030D-6E8A-4147-A177-3AD203B41FA5}">
                      <a16:colId xmlns:a16="http://schemas.microsoft.com/office/drawing/2014/main" val="1199577986"/>
                    </a:ext>
                  </a:extLst>
                </a:gridCol>
              </a:tblGrid>
              <a:tr h="262276">
                <a:tc>
                  <a:txBody>
                    <a:bodyPr/>
                    <a:lstStyle>
                      <a:lvl1pPr marL="0" algn="l" defTabSz="914400" rtl="0" eaLnBrk="1" latinLnBrk="0" hangingPunct="1">
                        <a:defRPr kumimoji="1" sz="1800" b="1" kern="1200">
                          <a:solidFill>
                            <a:schemeClr val="lt1"/>
                          </a:solidFill>
                          <a:latin typeface="FOT-UD角ゴ_ラージ Pro B"/>
                          <a:ea typeface="FOT-UD角ゴ_ラージ Pro B"/>
                        </a:defRPr>
                      </a:lvl1pPr>
                      <a:lvl2pPr marL="457200" algn="l" defTabSz="914400" rtl="0" eaLnBrk="1" latinLnBrk="0" hangingPunct="1">
                        <a:defRPr kumimoji="1" sz="1800" b="1" kern="1200">
                          <a:solidFill>
                            <a:schemeClr val="lt1"/>
                          </a:solidFill>
                          <a:latin typeface="FOT-UD角ゴ_ラージ Pro B"/>
                          <a:ea typeface="FOT-UD角ゴ_ラージ Pro B"/>
                        </a:defRPr>
                      </a:lvl2pPr>
                      <a:lvl3pPr marL="914400" algn="l" defTabSz="914400" rtl="0" eaLnBrk="1" latinLnBrk="0" hangingPunct="1">
                        <a:defRPr kumimoji="1" sz="1800" b="1" kern="1200">
                          <a:solidFill>
                            <a:schemeClr val="lt1"/>
                          </a:solidFill>
                          <a:latin typeface="FOT-UD角ゴ_ラージ Pro B"/>
                          <a:ea typeface="FOT-UD角ゴ_ラージ Pro B"/>
                        </a:defRPr>
                      </a:lvl3pPr>
                      <a:lvl4pPr marL="1371600" algn="l" defTabSz="914400" rtl="0" eaLnBrk="1" latinLnBrk="0" hangingPunct="1">
                        <a:defRPr kumimoji="1" sz="1800" b="1" kern="1200">
                          <a:solidFill>
                            <a:schemeClr val="lt1"/>
                          </a:solidFill>
                          <a:latin typeface="FOT-UD角ゴ_ラージ Pro B"/>
                          <a:ea typeface="FOT-UD角ゴ_ラージ Pro B"/>
                        </a:defRPr>
                      </a:lvl4pPr>
                      <a:lvl5pPr marL="1828800" algn="l" defTabSz="914400" rtl="0" eaLnBrk="1" latinLnBrk="0" hangingPunct="1">
                        <a:defRPr kumimoji="1" sz="1800" b="1" kern="1200">
                          <a:solidFill>
                            <a:schemeClr val="lt1"/>
                          </a:solidFill>
                          <a:latin typeface="FOT-UD角ゴ_ラージ Pro B"/>
                          <a:ea typeface="FOT-UD角ゴ_ラージ Pro B"/>
                        </a:defRPr>
                      </a:lvl5pPr>
                      <a:lvl6pPr marL="2286000" algn="l" defTabSz="914400" rtl="0" eaLnBrk="1" latinLnBrk="0" hangingPunct="1">
                        <a:defRPr kumimoji="1" sz="1800" b="1" kern="1200">
                          <a:solidFill>
                            <a:schemeClr val="lt1"/>
                          </a:solidFill>
                          <a:latin typeface="FOT-UD角ゴ_ラージ Pro B"/>
                          <a:ea typeface="FOT-UD角ゴ_ラージ Pro B"/>
                        </a:defRPr>
                      </a:lvl6pPr>
                      <a:lvl7pPr marL="2743200" algn="l" defTabSz="914400" rtl="0" eaLnBrk="1" latinLnBrk="0" hangingPunct="1">
                        <a:defRPr kumimoji="1" sz="1800" b="1" kern="1200">
                          <a:solidFill>
                            <a:schemeClr val="lt1"/>
                          </a:solidFill>
                          <a:latin typeface="FOT-UD角ゴ_ラージ Pro B"/>
                          <a:ea typeface="FOT-UD角ゴ_ラージ Pro B"/>
                        </a:defRPr>
                      </a:lvl7pPr>
                      <a:lvl8pPr marL="3200400" algn="l" defTabSz="914400" rtl="0" eaLnBrk="1" latinLnBrk="0" hangingPunct="1">
                        <a:defRPr kumimoji="1" sz="1800" b="1" kern="1200">
                          <a:solidFill>
                            <a:schemeClr val="lt1"/>
                          </a:solidFill>
                          <a:latin typeface="FOT-UD角ゴ_ラージ Pro B"/>
                          <a:ea typeface="FOT-UD角ゴ_ラージ Pro B"/>
                        </a:defRPr>
                      </a:lvl8pPr>
                      <a:lvl9pPr marL="3657600" algn="l" defTabSz="914400" rtl="0" eaLnBrk="1" latinLnBrk="0" hangingPunct="1">
                        <a:defRPr kumimoji="1" sz="1800" b="1" kern="1200">
                          <a:solidFill>
                            <a:schemeClr val="lt1"/>
                          </a:solidFill>
                          <a:latin typeface="FOT-UD角ゴ_ラージ Pro B"/>
                          <a:ea typeface="FOT-UD角ゴ_ラージ Pro B"/>
                        </a:defRPr>
                      </a:lvl9pPr>
                    </a:lstStyle>
                    <a:p>
                      <a:endParaRPr kumimoji="1" lang="ja-JP" altLang="en-US" sz="1050" dirty="0">
                        <a:latin typeface="メイリオ" panose="020B0604030504040204" pitchFamily="50" charset="-128"/>
                        <a:ea typeface="メイリオ" panose="020B0604030504040204" pitchFamily="50" charset="-128"/>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gridSpan="5">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pPr algn="ctr"/>
                      <a:r>
                        <a:rPr kumimoji="1" lang="ja-JP" altLang="en-US" sz="1400" b="1" dirty="0">
                          <a:solidFill>
                            <a:schemeClr val="bg1"/>
                          </a:solidFill>
                          <a:latin typeface="メイリオ" panose="020B0604030504040204" pitchFamily="50" charset="-128"/>
                          <a:ea typeface="メイリオ" panose="020B0604030504040204" pitchFamily="50" charset="-128"/>
                        </a:rPr>
                        <a:t>変更前</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kumimoji="1" lang="ja-JP" altLang="en-US" sz="1200" dirty="0">
                        <a:latin typeface="メイリオ" panose="020B0604030504040204" pitchFamily="50" charset="-128"/>
                        <a:ea typeface="メイリオ" panose="020B0604030504040204" pitchFamily="50" charset="-128"/>
                      </a:endParaRPr>
                    </a:p>
                  </a:txBody>
                  <a:tcPr/>
                </a:tc>
                <a:tc hMerge="1">
                  <a:txBody>
                    <a:bodyPr/>
                    <a:lstStyle/>
                    <a:p>
                      <a:endParaRPr kumimoji="1" lang="ja-JP" altLang="en-US" sz="1200" dirty="0">
                        <a:latin typeface="メイリオ" panose="020B0604030504040204" pitchFamily="50" charset="-128"/>
                        <a:ea typeface="メイリオ" panose="020B0604030504040204" pitchFamily="50" charset="-128"/>
                      </a:endParaRPr>
                    </a:p>
                  </a:txBody>
                  <a:tcPr/>
                </a:tc>
                <a:tc hMerge="1">
                  <a:txBody>
                    <a:bodyPr/>
                    <a:lstStyle/>
                    <a:p>
                      <a:endParaRPr kumimoji="1" lang="ja-JP" altLang="en-US" sz="1200" dirty="0">
                        <a:latin typeface="メイリオ" panose="020B0604030504040204" pitchFamily="50" charset="-128"/>
                        <a:ea typeface="メイリオ" panose="020B0604030504040204" pitchFamily="50" charset="-128"/>
                      </a:endParaRPr>
                    </a:p>
                  </a:txBody>
                  <a:tcPr/>
                </a:tc>
                <a:tc hMerge="1">
                  <a:txBody>
                    <a:bodyPr/>
                    <a:lstStyle/>
                    <a:p>
                      <a:pPr algn="ctr"/>
                      <a:endParaRPr kumimoji="1" lang="ja-JP" altLang="en-US" sz="1400" b="1" dirty="0">
                        <a:solidFill>
                          <a:schemeClr val="bg1"/>
                        </a:solidFill>
                        <a:latin typeface="メイリオ" panose="020B0604030504040204" pitchFamily="50" charset="-128"/>
                        <a:ea typeface="メイリオ" panose="020B0604030504040204" pitchFamily="50" charset="-128"/>
                      </a:endParaRPr>
                    </a:p>
                  </a:txBody>
                  <a:tcPr>
                    <a:solidFill>
                      <a:schemeClr val="accent1"/>
                    </a:solidFill>
                  </a:tcPr>
                </a:tc>
                <a:tc gridSpan="5">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pPr algn="ctr"/>
                      <a:r>
                        <a:rPr kumimoji="1" lang="ja-JP" altLang="en-US" sz="1400" b="1" dirty="0">
                          <a:solidFill>
                            <a:schemeClr val="bg1"/>
                          </a:solidFill>
                          <a:latin typeface="メイリオ" panose="020B0604030504040204" pitchFamily="50" charset="-128"/>
                          <a:ea typeface="メイリオ" panose="020B0604030504040204" pitchFamily="50" charset="-128"/>
                        </a:rPr>
                        <a:t>変更後</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kumimoji="1" lang="ja-JP" altLang="en-US" sz="1200" dirty="0">
                        <a:latin typeface="メイリオ" panose="020B0604030504040204" pitchFamily="50" charset="-128"/>
                        <a:ea typeface="メイリオ" panose="020B0604030504040204" pitchFamily="50" charset="-128"/>
                      </a:endParaRPr>
                    </a:p>
                  </a:txBody>
                  <a:tcPr/>
                </a:tc>
                <a:tc hMerge="1">
                  <a:txBody>
                    <a:bodyPr/>
                    <a:lstStyle/>
                    <a:p>
                      <a:endParaRPr kumimoji="1" lang="ja-JP" altLang="en-US" sz="1200" dirty="0">
                        <a:latin typeface="メイリオ" panose="020B0604030504040204" pitchFamily="50" charset="-128"/>
                        <a:ea typeface="メイリオ" panose="020B0604030504040204" pitchFamily="50" charset="-128"/>
                      </a:endParaRPr>
                    </a:p>
                  </a:txBody>
                  <a:tcPr/>
                </a:tc>
                <a:tc hMerge="1">
                  <a:txBody>
                    <a:bodyPr/>
                    <a:lstStyle/>
                    <a:p>
                      <a:endParaRPr kumimoji="1" lang="ja-JP" altLang="en-US" sz="1200" dirty="0">
                        <a:latin typeface="メイリオ" panose="020B0604030504040204" pitchFamily="50" charset="-128"/>
                        <a:ea typeface="メイリオ" panose="020B0604030504040204" pitchFamily="50" charset="-128"/>
                      </a:endParaRPr>
                    </a:p>
                  </a:txBody>
                  <a:tcPr/>
                </a:tc>
                <a:tc hMerge="1">
                  <a:txBody>
                    <a:bodyPr/>
                    <a:lstStyle/>
                    <a:p>
                      <a:pPr algn="ctr"/>
                      <a:endParaRPr kumimoji="1" lang="ja-JP" altLang="en-US" sz="1400" b="1" dirty="0">
                        <a:solidFill>
                          <a:schemeClr val="bg1"/>
                        </a:solidFill>
                        <a:latin typeface="メイリオ" panose="020B0604030504040204" pitchFamily="50" charset="-128"/>
                        <a:ea typeface="メイリオ" panose="020B0604030504040204" pitchFamily="50" charset="-128"/>
                      </a:endParaRPr>
                    </a:p>
                  </a:txBody>
                  <a:tcPr>
                    <a:solidFill>
                      <a:schemeClr val="accent1"/>
                    </a:solidFill>
                  </a:tcPr>
                </a:tc>
                <a:extLst>
                  <a:ext uri="{0D108BD9-81ED-4DB2-BD59-A6C34878D82A}">
                    <a16:rowId xmlns:a16="http://schemas.microsoft.com/office/drawing/2014/main" val="3282426472"/>
                  </a:ext>
                </a:extLst>
              </a:tr>
              <a:tr h="445869">
                <a:tc>
                  <a:txBody>
                    <a:bodyPr/>
                    <a:lstStyle>
                      <a:lvl1pPr marL="0" algn="l" defTabSz="914400" rtl="0" eaLnBrk="1" latinLnBrk="0" hangingPunct="1">
                        <a:defRPr kumimoji="1" sz="1800" b="1" kern="1200">
                          <a:solidFill>
                            <a:schemeClr val="lt1"/>
                          </a:solidFill>
                          <a:latin typeface="FOT-UD角ゴ_ラージ Pro B"/>
                          <a:ea typeface="FOT-UD角ゴ_ラージ Pro B"/>
                        </a:defRPr>
                      </a:lvl1pPr>
                      <a:lvl2pPr marL="457200" algn="l" defTabSz="914400" rtl="0" eaLnBrk="1" latinLnBrk="0" hangingPunct="1">
                        <a:defRPr kumimoji="1" sz="1800" b="1" kern="1200">
                          <a:solidFill>
                            <a:schemeClr val="lt1"/>
                          </a:solidFill>
                          <a:latin typeface="FOT-UD角ゴ_ラージ Pro B"/>
                          <a:ea typeface="FOT-UD角ゴ_ラージ Pro B"/>
                        </a:defRPr>
                      </a:lvl2pPr>
                      <a:lvl3pPr marL="914400" algn="l" defTabSz="914400" rtl="0" eaLnBrk="1" latinLnBrk="0" hangingPunct="1">
                        <a:defRPr kumimoji="1" sz="1800" b="1" kern="1200">
                          <a:solidFill>
                            <a:schemeClr val="lt1"/>
                          </a:solidFill>
                          <a:latin typeface="FOT-UD角ゴ_ラージ Pro B"/>
                          <a:ea typeface="FOT-UD角ゴ_ラージ Pro B"/>
                        </a:defRPr>
                      </a:lvl3pPr>
                      <a:lvl4pPr marL="1371600" algn="l" defTabSz="914400" rtl="0" eaLnBrk="1" latinLnBrk="0" hangingPunct="1">
                        <a:defRPr kumimoji="1" sz="1800" b="1" kern="1200">
                          <a:solidFill>
                            <a:schemeClr val="lt1"/>
                          </a:solidFill>
                          <a:latin typeface="FOT-UD角ゴ_ラージ Pro B"/>
                          <a:ea typeface="FOT-UD角ゴ_ラージ Pro B"/>
                        </a:defRPr>
                      </a:lvl4pPr>
                      <a:lvl5pPr marL="1828800" algn="l" defTabSz="914400" rtl="0" eaLnBrk="1" latinLnBrk="0" hangingPunct="1">
                        <a:defRPr kumimoji="1" sz="1800" b="1" kern="1200">
                          <a:solidFill>
                            <a:schemeClr val="lt1"/>
                          </a:solidFill>
                          <a:latin typeface="FOT-UD角ゴ_ラージ Pro B"/>
                          <a:ea typeface="FOT-UD角ゴ_ラージ Pro B"/>
                        </a:defRPr>
                      </a:lvl5pPr>
                      <a:lvl6pPr marL="2286000" algn="l" defTabSz="914400" rtl="0" eaLnBrk="1" latinLnBrk="0" hangingPunct="1">
                        <a:defRPr kumimoji="1" sz="1800" b="1" kern="1200">
                          <a:solidFill>
                            <a:schemeClr val="lt1"/>
                          </a:solidFill>
                          <a:latin typeface="FOT-UD角ゴ_ラージ Pro B"/>
                          <a:ea typeface="FOT-UD角ゴ_ラージ Pro B"/>
                        </a:defRPr>
                      </a:lvl6pPr>
                      <a:lvl7pPr marL="2743200" algn="l" defTabSz="914400" rtl="0" eaLnBrk="1" latinLnBrk="0" hangingPunct="1">
                        <a:defRPr kumimoji="1" sz="1800" b="1" kern="1200">
                          <a:solidFill>
                            <a:schemeClr val="lt1"/>
                          </a:solidFill>
                          <a:latin typeface="FOT-UD角ゴ_ラージ Pro B"/>
                          <a:ea typeface="FOT-UD角ゴ_ラージ Pro B"/>
                        </a:defRPr>
                      </a:lvl7pPr>
                      <a:lvl8pPr marL="3200400" algn="l" defTabSz="914400" rtl="0" eaLnBrk="1" latinLnBrk="0" hangingPunct="1">
                        <a:defRPr kumimoji="1" sz="1800" b="1" kern="1200">
                          <a:solidFill>
                            <a:schemeClr val="lt1"/>
                          </a:solidFill>
                          <a:latin typeface="FOT-UD角ゴ_ラージ Pro B"/>
                          <a:ea typeface="FOT-UD角ゴ_ラージ Pro B"/>
                        </a:defRPr>
                      </a:lvl8pPr>
                      <a:lvl9pPr marL="3657600" algn="l" defTabSz="914400" rtl="0" eaLnBrk="1" latinLnBrk="0" hangingPunct="1">
                        <a:defRPr kumimoji="1" sz="1800" b="1" kern="1200">
                          <a:solidFill>
                            <a:schemeClr val="lt1"/>
                          </a:solidFill>
                          <a:latin typeface="FOT-UD角ゴ_ラージ Pro B"/>
                          <a:ea typeface="FOT-UD角ゴ_ラージ Pro B"/>
                        </a:defRPr>
                      </a:lvl9pPr>
                    </a:lstStyle>
                    <a:p>
                      <a:endParaRPr kumimoji="1" lang="ja-JP" altLang="en-US" sz="1050" dirty="0">
                        <a:latin typeface="メイリオ" panose="020B0604030504040204" pitchFamily="50" charset="-128"/>
                        <a:ea typeface="メイリオ" panose="020B0604030504040204" pitchFamily="50" charset="-128"/>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r>
                        <a:rPr kumimoji="1" lang="ja-JP" altLang="en-US" sz="1400" b="1" dirty="0">
                          <a:solidFill>
                            <a:schemeClr val="bg1"/>
                          </a:solidFill>
                          <a:latin typeface="メイリオ" panose="020B0604030504040204" pitchFamily="50" charset="-128"/>
                          <a:ea typeface="メイリオ" panose="020B0604030504040204" pitchFamily="50" charset="-128"/>
                        </a:rPr>
                        <a:t>市町村コード</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r>
                        <a:rPr kumimoji="1" lang="ja-JP" altLang="en-US" sz="1400" b="1" dirty="0">
                          <a:solidFill>
                            <a:schemeClr val="bg1"/>
                          </a:solidFill>
                          <a:latin typeface="メイリオ" panose="020B0604030504040204" pitchFamily="50" charset="-128"/>
                          <a:ea typeface="メイリオ" panose="020B0604030504040204" pitchFamily="50" charset="-128"/>
                        </a:rPr>
                        <a:t>大字コード</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r>
                        <a:rPr kumimoji="1" lang="ja-JP" altLang="en-US" sz="1400" b="1" dirty="0">
                          <a:solidFill>
                            <a:schemeClr val="bg1"/>
                          </a:solidFill>
                          <a:latin typeface="メイリオ" panose="020B0604030504040204" pitchFamily="50" charset="-128"/>
                          <a:ea typeface="メイリオ" panose="020B0604030504040204" pitchFamily="50" charset="-128"/>
                        </a:rPr>
                        <a:t>小字コード</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r>
                        <a:rPr kumimoji="1" lang="ja-JP" altLang="en-US" sz="1400" b="1" dirty="0">
                          <a:solidFill>
                            <a:schemeClr val="bg1"/>
                          </a:solidFill>
                          <a:latin typeface="メイリオ" panose="020B0604030504040204" pitchFamily="50" charset="-128"/>
                          <a:ea typeface="メイリオ" panose="020B0604030504040204" pitchFamily="50" charset="-128"/>
                        </a:rPr>
                        <a:t>地番</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r>
                        <a:rPr kumimoji="1" lang="ja-JP" altLang="en-US" sz="1400" b="1" dirty="0">
                          <a:solidFill>
                            <a:schemeClr val="bg1"/>
                          </a:solidFill>
                          <a:latin typeface="メイリオ" panose="020B0604030504040204" pitchFamily="50" charset="-128"/>
                          <a:ea typeface="メイリオ" panose="020B0604030504040204" pitchFamily="50" charset="-128"/>
                        </a:rPr>
                        <a:t>区分</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r>
                        <a:rPr kumimoji="1" lang="ja-JP" altLang="en-US" sz="1400" b="1" dirty="0">
                          <a:solidFill>
                            <a:schemeClr val="bg1"/>
                          </a:solidFill>
                          <a:latin typeface="メイリオ" panose="020B0604030504040204" pitchFamily="50" charset="-128"/>
                          <a:ea typeface="メイリオ" panose="020B0604030504040204" pitchFamily="50" charset="-128"/>
                        </a:rPr>
                        <a:t>市町村コード</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r>
                        <a:rPr kumimoji="1" lang="ja-JP" altLang="en-US" sz="1400" b="1" dirty="0">
                          <a:solidFill>
                            <a:schemeClr val="bg1"/>
                          </a:solidFill>
                          <a:latin typeface="メイリオ" panose="020B0604030504040204" pitchFamily="50" charset="-128"/>
                          <a:ea typeface="メイリオ" panose="020B0604030504040204" pitchFamily="50" charset="-128"/>
                        </a:rPr>
                        <a:t>大字コード</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r>
                        <a:rPr kumimoji="1" lang="ja-JP" altLang="en-US" sz="1400" b="1" dirty="0">
                          <a:solidFill>
                            <a:schemeClr val="bg1"/>
                          </a:solidFill>
                          <a:latin typeface="メイリオ" panose="020B0604030504040204" pitchFamily="50" charset="-128"/>
                          <a:ea typeface="メイリオ" panose="020B0604030504040204" pitchFamily="50" charset="-128"/>
                        </a:rPr>
                        <a:t>小字コード</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r>
                        <a:rPr kumimoji="1" lang="ja-JP" altLang="en-US" sz="1400" b="1" dirty="0">
                          <a:solidFill>
                            <a:schemeClr val="bg1"/>
                          </a:solidFill>
                          <a:latin typeface="メイリオ" panose="020B0604030504040204" pitchFamily="50" charset="-128"/>
                          <a:ea typeface="メイリオ" panose="020B0604030504040204" pitchFamily="50" charset="-128"/>
                        </a:rPr>
                        <a:t>地番</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r>
                        <a:rPr kumimoji="1" lang="ja-JP" altLang="en-US" sz="1400" b="1" dirty="0">
                          <a:solidFill>
                            <a:schemeClr val="bg1"/>
                          </a:solidFill>
                          <a:latin typeface="メイリオ" panose="020B0604030504040204" pitchFamily="50" charset="-128"/>
                          <a:ea typeface="メイリオ" panose="020B0604030504040204" pitchFamily="50" charset="-128"/>
                        </a:rPr>
                        <a:t>区分</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419031071"/>
                  </a:ext>
                </a:extLst>
              </a:tr>
              <a:tr h="427582">
                <a:tc>
                  <a:txBody>
                    <a:bodyPr/>
                    <a:lstStyle>
                      <a:lvl1pPr marL="0" algn="l" defTabSz="914400" rtl="0" eaLnBrk="1" latinLnBrk="0" hangingPunct="1">
                        <a:defRPr kumimoji="1" sz="1800" b="1" kern="1200">
                          <a:solidFill>
                            <a:schemeClr val="lt1"/>
                          </a:solidFill>
                          <a:latin typeface="FOT-UD角ゴ_ラージ Pro B"/>
                          <a:ea typeface="FOT-UD角ゴ_ラージ Pro B"/>
                        </a:defRPr>
                      </a:lvl1pPr>
                      <a:lvl2pPr marL="457200" algn="l" defTabSz="914400" rtl="0" eaLnBrk="1" latinLnBrk="0" hangingPunct="1">
                        <a:defRPr kumimoji="1" sz="1800" b="1" kern="1200">
                          <a:solidFill>
                            <a:schemeClr val="lt1"/>
                          </a:solidFill>
                          <a:latin typeface="FOT-UD角ゴ_ラージ Pro B"/>
                          <a:ea typeface="FOT-UD角ゴ_ラージ Pro B"/>
                        </a:defRPr>
                      </a:lvl2pPr>
                      <a:lvl3pPr marL="914400" algn="l" defTabSz="914400" rtl="0" eaLnBrk="1" latinLnBrk="0" hangingPunct="1">
                        <a:defRPr kumimoji="1" sz="1800" b="1" kern="1200">
                          <a:solidFill>
                            <a:schemeClr val="lt1"/>
                          </a:solidFill>
                          <a:latin typeface="FOT-UD角ゴ_ラージ Pro B"/>
                          <a:ea typeface="FOT-UD角ゴ_ラージ Pro B"/>
                        </a:defRPr>
                      </a:lvl3pPr>
                      <a:lvl4pPr marL="1371600" algn="l" defTabSz="914400" rtl="0" eaLnBrk="1" latinLnBrk="0" hangingPunct="1">
                        <a:defRPr kumimoji="1" sz="1800" b="1" kern="1200">
                          <a:solidFill>
                            <a:schemeClr val="lt1"/>
                          </a:solidFill>
                          <a:latin typeface="FOT-UD角ゴ_ラージ Pro B"/>
                          <a:ea typeface="FOT-UD角ゴ_ラージ Pro B"/>
                        </a:defRPr>
                      </a:lvl4pPr>
                      <a:lvl5pPr marL="1828800" algn="l" defTabSz="914400" rtl="0" eaLnBrk="1" latinLnBrk="0" hangingPunct="1">
                        <a:defRPr kumimoji="1" sz="1800" b="1" kern="1200">
                          <a:solidFill>
                            <a:schemeClr val="lt1"/>
                          </a:solidFill>
                          <a:latin typeface="FOT-UD角ゴ_ラージ Pro B"/>
                          <a:ea typeface="FOT-UD角ゴ_ラージ Pro B"/>
                        </a:defRPr>
                      </a:lvl5pPr>
                      <a:lvl6pPr marL="2286000" algn="l" defTabSz="914400" rtl="0" eaLnBrk="1" latinLnBrk="0" hangingPunct="1">
                        <a:defRPr kumimoji="1" sz="1800" b="1" kern="1200">
                          <a:solidFill>
                            <a:schemeClr val="lt1"/>
                          </a:solidFill>
                          <a:latin typeface="FOT-UD角ゴ_ラージ Pro B"/>
                          <a:ea typeface="FOT-UD角ゴ_ラージ Pro B"/>
                        </a:defRPr>
                      </a:lvl6pPr>
                      <a:lvl7pPr marL="2743200" algn="l" defTabSz="914400" rtl="0" eaLnBrk="1" latinLnBrk="0" hangingPunct="1">
                        <a:defRPr kumimoji="1" sz="1800" b="1" kern="1200">
                          <a:solidFill>
                            <a:schemeClr val="lt1"/>
                          </a:solidFill>
                          <a:latin typeface="FOT-UD角ゴ_ラージ Pro B"/>
                          <a:ea typeface="FOT-UD角ゴ_ラージ Pro B"/>
                        </a:defRPr>
                      </a:lvl7pPr>
                      <a:lvl8pPr marL="3200400" algn="l" defTabSz="914400" rtl="0" eaLnBrk="1" latinLnBrk="0" hangingPunct="1">
                        <a:defRPr kumimoji="1" sz="1800" b="1" kern="1200">
                          <a:solidFill>
                            <a:schemeClr val="lt1"/>
                          </a:solidFill>
                          <a:latin typeface="FOT-UD角ゴ_ラージ Pro B"/>
                          <a:ea typeface="FOT-UD角ゴ_ラージ Pro B"/>
                        </a:defRPr>
                      </a:lvl8pPr>
                      <a:lvl9pPr marL="3657600" algn="l" defTabSz="914400" rtl="0" eaLnBrk="1" latinLnBrk="0" hangingPunct="1">
                        <a:defRPr kumimoji="1" sz="1800" b="1" kern="1200">
                          <a:solidFill>
                            <a:schemeClr val="lt1"/>
                          </a:solidFill>
                          <a:latin typeface="FOT-UD角ゴ_ラージ Pro B"/>
                          <a:ea typeface="FOT-UD角ゴ_ラージ Pro B"/>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400" dirty="0">
                          <a:latin typeface="メイリオ" panose="020B0604030504040204" pitchFamily="50" charset="-128"/>
                          <a:ea typeface="メイリオ" panose="020B0604030504040204" pitchFamily="50" charset="-128"/>
                        </a:rPr>
                        <a:t>地番変更１</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pPr algn="l" fontAlgn="ctr"/>
                      <a:r>
                        <a:rPr lang="en-US" altLang="ja-JP" sz="1400" dirty="0">
                          <a:solidFill>
                            <a:srgbClr val="00B050"/>
                          </a:solidFill>
                          <a:latin typeface="メイリオ" panose="020B0604030504040204" pitchFamily="50" charset="-128"/>
                          <a:ea typeface="メイリオ" panose="020B0604030504040204" pitchFamily="50" charset="-128"/>
                        </a:rPr>
                        <a:t>332000</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pPr algn="l" fontAlgn="ctr"/>
                      <a:r>
                        <a:rPr lang="en-US" altLang="ja-JP" sz="1400" dirty="0">
                          <a:solidFill>
                            <a:srgbClr val="00B050"/>
                          </a:solidFill>
                          <a:latin typeface="メイリオ" panose="020B0604030504040204" pitchFamily="50" charset="-128"/>
                          <a:ea typeface="メイリオ" panose="020B0604030504040204" pitchFamily="50" charset="-128"/>
                        </a:rPr>
                        <a:t>101</a:t>
                      </a:r>
                      <a:endParaRPr lang="ja-JP" altLang="en-US" sz="1400" dirty="0">
                        <a:solidFill>
                          <a:srgbClr val="00B050"/>
                        </a:solidFill>
                        <a:latin typeface="メイリオ" panose="020B0604030504040204" pitchFamily="50" charset="-128"/>
                        <a:ea typeface="メイリオ" panose="020B0604030504040204" pitchFamily="50" charset="-128"/>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pPr algn="l" fontAlgn="ctr"/>
                      <a:r>
                        <a:rPr lang="en-US" altLang="ja-JP" sz="1400" dirty="0">
                          <a:solidFill>
                            <a:srgbClr val="00B050"/>
                          </a:solidFill>
                          <a:latin typeface="メイリオ" panose="020B0604030504040204" pitchFamily="50" charset="-128"/>
                          <a:ea typeface="メイリオ" panose="020B0604030504040204" pitchFamily="50" charset="-128"/>
                        </a:rPr>
                        <a:t>0</a:t>
                      </a:r>
                      <a:endParaRPr lang="ja-JP" altLang="en-US" sz="1400" dirty="0">
                        <a:solidFill>
                          <a:srgbClr val="00B050"/>
                        </a:solidFill>
                        <a:latin typeface="メイリオ" panose="020B0604030504040204" pitchFamily="50" charset="-128"/>
                        <a:ea typeface="メイリオ" panose="020B0604030504040204" pitchFamily="50" charset="-128"/>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pPr algn="l" fontAlgn="ctr"/>
                      <a:r>
                        <a:rPr lang="en-US" altLang="ja-JP" sz="1400" dirty="0">
                          <a:solidFill>
                            <a:srgbClr val="00B050"/>
                          </a:solidFill>
                          <a:latin typeface="メイリオ" panose="020B0604030504040204" pitchFamily="50" charset="-128"/>
                          <a:ea typeface="メイリオ" panose="020B0604030504040204" pitchFamily="50" charset="-128"/>
                        </a:rPr>
                        <a:t>100-1</a:t>
                      </a:r>
                      <a:endParaRPr lang="ja-JP" altLang="en-US" sz="1400" dirty="0">
                        <a:solidFill>
                          <a:srgbClr val="00B050"/>
                        </a:solidFill>
                        <a:latin typeface="メイリオ" panose="020B0604030504040204" pitchFamily="50" charset="-128"/>
                        <a:ea typeface="メイリオ" panose="020B0604030504040204" pitchFamily="50" charset="-128"/>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pPr algn="l" fontAlgn="ctr"/>
                      <a:endParaRPr lang="ja-JP" altLang="en-US" sz="1400" dirty="0">
                        <a:solidFill>
                          <a:srgbClr val="00B050"/>
                        </a:solidFill>
                        <a:latin typeface="メイリオ" panose="020B0604030504040204" pitchFamily="50" charset="-128"/>
                        <a:ea typeface="メイリオ" panose="020B0604030504040204" pitchFamily="50" charset="-128"/>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pPr algn="l" fontAlgn="ctr"/>
                      <a:r>
                        <a:rPr lang="en-US" altLang="ja-JP" sz="1400" dirty="0">
                          <a:solidFill>
                            <a:srgbClr val="FF0000"/>
                          </a:solidFill>
                          <a:latin typeface="メイリオ" panose="020B0604030504040204" pitchFamily="50" charset="-128"/>
                          <a:ea typeface="メイリオ" panose="020B0604030504040204" pitchFamily="50" charset="-128"/>
                        </a:rPr>
                        <a:t>332000</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pPr algn="l" fontAlgn="ctr"/>
                      <a:r>
                        <a:rPr lang="en-US" altLang="ja-JP" sz="1400" dirty="0">
                          <a:solidFill>
                            <a:srgbClr val="FF0000"/>
                          </a:solidFill>
                          <a:latin typeface="メイリオ" panose="020B0604030504040204" pitchFamily="50" charset="-128"/>
                          <a:ea typeface="メイリオ" panose="020B0604030504040204" pitchFamily="50" charset="-128"/>
                        </a:rPr>
                        <a:t>101</a:t>
                      </a:r>
                      <a:endParaRPr lang="ja-JP" altLang="en-US" sz="1400" dirty="0">
                        <a:solidFill>
                          <a:srgbClr val="FF0000"/>
                        </a:solidFill>
                        <a:latin typeface="メイリオ" panose="020B0604030504040204" pitchFamily="50" charset="-128"/>
                        <a:ea typeface="メイリオ" panose="020B0604030504040204" pitchFamily="50" charset="-128"/>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pPr algn="l" fontAlgn="ctr"/>
                      <a:r>
                        <a:rPr lang="en-US" altLang="ja-JP" sz="1400" dirty="0">
                          <a:solidFill>
                            <a:srgbClr val="FF0000"/>
                          </a:solidFill>
                          <a:latin typeface="メイリオ" panose="020B0604030504040204" pitchFamily="50" charset="-128"/>
                          <a:ea typeface="メイリオ" panose="020B0604030504040204" pitchFamily="50" charset="-128"/>
                        </a:rPr>
                        <a:t>0</a:t>
                      </a:r>
                      <a:endParaRPr lang="ja-JP" altLang="en-US" sz="1400" dirty="0">
                        <a:solidFill>
                          <a:srgbClr val="FF0000"/>
                        </a:solidFill>
                        <a:latin typeface="メイリオ" panose="020B0604030504040204" pitchFamily="50" charset="-128"/>
                        <a:ea typeface="メイリオ" panose="020B0604030504040204" pitchFamily="50" charset="-128"/>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pPr algn="l" fontAlgn="ctr"/>
                      <a:r>
                        <a:rPr lang="en-US" altLang="ja-JP" sz="1400" dirty="0">
                          <a:solidFill>
                            <a:srgbClr val="FF0000"/>
                          </a:solidFill>
                          <a:latin typeface="メイリオ" panose="020B0604030504040204" pitchFamily="50" charset="-128"/>
                          <a:ea typeface="メイリオ" panose="020B0604030504040204" pitchFamily="50" charset="-128"/>
                        </a:rPr>
                        <a:t>100-2</a:t>
                      </a:r>
                      <a:endParaRPr lang="ja-JP" altLang="en-US" sz="1400" dirty="0">
                        <a:solidFill>
                          <a:srgbClr val="FF0000"/>
                        </a:solidFill>
                        <a:latin typeface="メイリオ" panose="020B0604030504040204" pitchFamily="50" charset="-128"/>
                        <a:ea typeface="メイリオ" panose="020B0604030504040204" pitchFamily="50" charset="-128"/>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pPr algn="l" fontAlgn="ctr"/>
                      <a:endParaRPr lang="ja-JP" altLang="en-US" sz="1600" dirty="0">
                        <a:solidFill>
                          <a:srgbClr val="FF0000"/>
                        </a:solidFill>
                        <a:latin typeface="メイリオ" panose="020B0604030504040204" pitchFamily="50" charset="-128"/>
                        <a:ea typeface="メイリオ" panose="020B0604030504040204" pitchFamily="50" charset="-128"/>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358664279"/>
                  </a:ext>
                </a:extLst>
              </a:tr>
              <a:tr h="360040">
                <a:tc>
                  <a:txBody>
                    <a:bodyPr/>
                    <a:lstStyle>
                      <a:lvl1pPr marL="0" algn="l" defTabSz="914400" rtl="0" eaLnBrk="1" latinLnBrk="0" hangingPunct="1">
                        <a:defRPr kumimoji="1" sz="1800" b="1" kern="1200">
                          <a:solidFill>
                            <a:schemeClr val="lt1"/>
                          </a:solidFill>
                          <a:latin typeface="FOT-UD角ゴ_ラージ Pro B"/>
                          <a:ea typeface="FOT-UD角ゴ_ラージ Pro B"/>
                        </a:defRPr>
                      </a:lvl1pPr>
                      <a:lvl2pPr marL="457200" algn="l" defTabSz="914400" rtl="0" eaLnBrk="1" latinLnBrk="0" hangingPunct="1">
                        <a:defRPr kumimoji="1" sz="1800" b="1" kern="1200">
                          <a:solidFill>
                            <a:schemeClr val="lt1"/>
                          </a:solidFill>
                          <a:latin typeface="FOT-UD角ゴ_ラージ Pro B"/>
                          <a:ea typeface="FOT-UD角ゴ_ラージ Pro B"/>
                        </a:defRPr>
                      </a:lvl2pPr>
                      <a:lvl3pPr marL="914400" algn="l" defTabSz="914400" rtl="0" eaLnBrk="1" latinLnBrk="0" hangingPunct="1">
                        <a:defRPr kumimoji="1" sz="1800" b="1" kern="1200">
                          <a:solidFill>
                            <a:schemeClr val="lt1"/>
                          </a:solidFill>
                          <a:latin typeface="FOT-UD角ゴ_ラージ Pro B"/>
                          <a:ea typeface="FOT-UD角ゴ_ラージ Pro B"/>
                        </a:defRPr>
                      </a:lvl3pPr>
                      <a:lvl4pPr marL="1371600" algn="l" defTabSz="914400" rtl="0" eaLnBrk="1" latinLnBrk="0" hangingPunct="1">
                        <a:defRPr kumimoji="1" sz="1800" b="1" kern="1200">
                          <a:solidFill>
                            <a:schemeClr val="lt1"/>
                          </a:solidFill>
                          <a:latin typeface="FOT-UD角ゴ_ラージ Pro B"/>
                          <a:ea typeface="FOT-UD角ゴ_ラージ Pro B"/>
                        </a:defRPr>
                      </a:lvl4pPr>
                      <a:lvl5pPr marL="1828800" algn="l" defTabSz="914400" rtl="0" eaLnBrk="1" latinLnBrk="0" hangingPunct="1">
                        <a:defRPr kumimoji="1" sz="1800" b="1" kern="1200">
                          <a:solidFill>
                            <a:schemeClr val="lt1"/>
                          </a:solidFill>
                          <a:latin typeface="FOT-UD角ゴ_ラージ Pro B"/>
                          <a:ea typeface="FOT-UD角ゴ_ラージ Pro B"/>
                        </a:defRPr>
                      </a:lvl5pPr>
                      <a:lvl6pPr marL="2286000" algn="l" defTabSz="914400" rtl="0" eaLnBrk="1" latinLnBrk="0" hangingPunct="1">
                        <a:defRPr kumimoji="1" sz="1800" b="1" kern="1200">
                          <a:solidFill>
                            <a:schemeClr val="lt1"/>
                          </a:solidFill>
                          <a:latin typeface="FOT-UD角ゴ_ラージ Pro B"/>
                          <a:ea typeface="FOT-UD角ゴ_ラージ Pro B"/>
                        </a:defRPr>
                      </a:lvl6pPr>
                      <a:lvl7pPr marL="2743200" algn="l" defTabSz="914400" rtl="0" eaLnBrk="1" latinLnBrk="0" hangingPunct="1">
                        <a:defRPr kumimoji="1" sz="1800" b="1" kern="1200">
                          <a:solidFill>
                            <a:schemeClr val="lt1"/>
                          </a:solidFill>
                          <a:latin typeface="FOT-UD角ゴ_ラージ Pro B"/>
                          <a:ea typeface="FOT-UD角ゴ_ラージ Pro B"/>
                        </a:defRPr>
                      </a:lvl7pPr>
                      <a:lvl8pPr marL="3200400" algn="l" defTabSz="914400" rtl="0" eaLnBrk="1" latinLnBrk="0" hangingPunct="1">
                        <a:defRPr kumimoji="1" sz="1800" b="1" kern="1200">
                          <a:solidFill>
                            <a:schemeClr val="lt1"/>
                          </a:solidFill>
                          <a:latin typeface="FOT-UD角ゴ_ラージ Pro B"/>
                          <a:ea typeface="FOT-UD角ゴ_ラージ Pro B"/>
                        </a:defRPr>
                      </a:lvl8pPr>
                      <a:lvl9pPr marL="3657600" algn="l" defTabSz="914400" rtl="0" eaLnBrk="1" latinLnBrk="0" hangingPunct="1">
                        <a:defRPr kumimoji="1" sz="1800" b="1" kern="1200">
                          <a:solidFill>
                            <a:schemeClr val="lt1"/>
                          </a:solidFill>
                          <a:latin typeface="FOT-UD角ゴ_ラージ Pro B"/>
                          <a:ea typeface="FOT-UD角ゴ_ラージ Pro B"/>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400" dirty="0">
                          <a:latin typeface="メイリオ" panose="020B0604030504040204" pitchFamily="50" charset="-128"/>
                          <a:ea typeface="メイリオ" panose="020B0604030504040204" pitchFamily="50" charset="-128"/>
                        </a:rPr>
                        <a:t>地番変更２</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pPr algn="l" fontAlgn="ctr"/>
                      <a:r>
                        <a:rPr lang="en-US" altLang="ja-JP" sz="1400" dirty="0">
                          <a:solidFill>
                            <a:srgbClr val="FF0000"/>
                          </a:solidFill>
                          <a:latin typeface="メイリオ" panose="020B0604030504040204" pitchFamily="50" charset="-128"/>
                          <a:ea typeface="メイリオ" panose="020B0604030504040204" pitchFamily="50" charset="-128"/>
                        </a:rPr>
                        <a:t>332000</a:t>
                      </a:r>
                      <a:endParaRPr lang="ja-JP" altLang="en-US" sz="1400" dirty="0">
                        <a:solidFill>
                          <a:srgbClr val="FF0000"/>
                        </a:solidFill>
                        <a:latin typeface="メイリオ" panose="020B0604030504040204" pitchFamily="50" charset="-128"/>
                        <a:ea typeface="メイリオ" panose="020B0604030504040204" pitchFamily="50" charset="-128"/>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pPr algn="l" fontAlgn="ctr"/>
                      <a:r>
                        <a:rPr lang="en-US" altLang="ja-JP" sz="1400" dirty="0">
                          <a:solidFill>
                            <a:srgbClr val="FF0000"/>
                          </a:solidFill>
                          <a:latin typeface="メイリオ" panose="020B0604030504040204" pitchFamily="50" charset="-128"/>
                          <a:ea typeface="メイリオ" panose="020B0604030504040204" pitchFamily="50" charset="-128"/>
                        </a:rPr>
                        <a:t>101</a:t>
                      </a:r>
                      <a:endParaRPr lang="ja-JP" altLang="en-US" sz="1400" dirty="0">
                        <a:solidFill>
                          <a:srgbClr val="FF0000"/>
                        </a:solidFill>
                        <a:latin typeface="メイリオ" panose="020B0604030504040204" pitchFamily="50" charset="-128"/>
                        <a:ea typeface="メイリオ" panose="020B0604030504040204" pitchFamily="50" charset="-128"/>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pPr algn="l" fontAlgn="ctr"/>
                      <a:r>
                        <a:rPr lang="en-US" altLang="ja-JP" sz="1400" dirty="0">
                          <a:solidFill>
                            <a:srgbClr val="FF0000"/>
                          </a:solidFill>
                          <a:latin typeface="メイリオ" panose="020B0604030504040204" pitchFamily="50" charset="-128"/>
                          <a:ea typeface="メイリオ" panose="020B0604030504040204" pitchFamily="50" charset="-128"/>
                        </a:rPr>
                        <a:t>0</a:t>
                      </a:r>
                      <a:endParaRPr lang="ja-JP" altLang="en-US" sz="1400" dirty="0">
                        <a:solidFill>
                          <a:srgbClr val="FF0000"/>
                        </a:solidFill>
                        <a:latin typeface="メイリオ" panose="020B0604030504040204" pitchFamily="50" charset="-128"/>
                        <a:ea typeface="メイリオ" panose="020B0604030504040204" pitchFamily="50" charset="-128"/>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pPr algn="l" fontAlgn="ctr"/>
                      <a:r>
                        <a:rPr lang="en-US" altLang="ja-JP" sz="1400" dirty="0">
                          <a:solidFill>
                            <a:srgbClr val="FF0000"/>
                          </a:solidFill>
                          <a:latin typeface="メイリオ" panose="020B0604030504040204" pitchFamily="50" charset="-128"/>
                          <a:ea typeface="メイリオ" panose="020B0604030504040204" pitchFamily="50" charset="-128"/>
                        </a:rPr>
                        <a:t>100-2</a:t>
                      </a:r>
                      <a:endParaRPr lang="ja-JP" altLang="en-US" sz="1400" dirty="0">
                        <a:solidFill>
                          <a:srgbClr val="FF0000"/>
                        </a:solidFill>
                        <a:latin typeface="メイリオ" panose="020B0604030504040204" pitchFamily="50" charset="-128"/>
                        <a:ea typeface="メイリオ" panose="020B0604030504040204" pitchFamily="50" charset="-128"/>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pPr algn="l" fontAlgn="ctr"/>
                      <a:endParaRPr lang="ja-JP" altLang="en-US" sz="1400" dirty="0">
                        <a:solidFill>
                          <a:srgbClr val="FF0000"/>
                        </a:solidFill>
                        <a:latin typeface="メイリオ" panose="020B0604030504040204" pitchFamily="50" charset="-128"/>
                        <a:ea typeface="メイリオ" panose="020B0604030504040204" pitchFamily="50" charset="-128"/>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pPr algn="l" fontAlgn="ctr"/>
                      <a:r>
                        <a:rPr lang="en-US" altLang="ja-JP" sz="1400" dirty="0">
                          <a:solidFill>
                            <a:srgbClr val="00B050"/>
                          </a:solidFill>
                          <a:latin typeface="メイリオ" panose="020B0604030504040204" pitchFamily="50" charset="-128"/>
                          <a:ea typeface="メイリオ" panose="020B0604030504040204" pitchFamily="50" charset="-128"/>
                        </a:rPr>
                        <a:t>332000</a:t>
                      </a:r>
                      <a:endParaRPr lang="ja-JP" altLang="en-US" sz="1400" dirty="0">
                        <a:solidFill>
                          <a:srgbClr val="00B050"/>
                        </a:solidFill>
                        <a:latin typeface="メイリオ" panose="020B0604030504040204" pitchFamily="50" charset="-128"/>
                        <a:ea typeface="メイリオ" panose="020B0604030504040204" pitchFamily="50" charset="-128"/>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pPr algn="l" fontAlgn="ctr"/>
                      <a:r>
                        <a:rPr lang="en-US" altLang="ja-JP" sz="1400" dirty="0">
                          <a:solidFill>
                            <a:srgbClr val="00B050"/>
                          </a:solidFill>
                          <a:latin typeface="メイリオ" panose="020B0604030504040204" pitchFamily="50" charset="-128"/>
                          <a:ea typeface="メイリオ" panose="020B0604030504040204" pitchFamily="50" charset="-128"/>
                        </a:rPr>
                        <a:t>101</a:t>
                      </a:r>
                      <a:endParaRPr lang="ja-JP" altLang="en-US" sz="1400" dirty="0">
                        <a:solidFill>
                          <a:srgbClr val="00B050"/>
                        </a:solidFill>
                        <a:latin typeface="メイリオ" panose="020B0604030504040204" pitchFamily="50" charset="-128"/>
                        <a:ea typeface="メイリオ" panose="020B0604030504040204" pitchFamily="50" charset="-128"/>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pPr algn="l" fontAlgn="ctr"/>
                      <a:r>
                        <a:rPr lang="en-US" altLang="ja-JP" sz="1400" dirty="0">
                          <a:solidFill>
                            <a:srgbClr val="00B050"/>
                          </a:solidFill>
                          <a:latin typeface="メイリオ" panose="020B0604030504040204" pitchFamily="50" charset="-128"/>
                          <a:ea typeface="メイリオ" panose="020B0604030504040204" pitchFamily="50" charset="-128"/>
                        </a:rPr>
                        <a:t>0</a:t>
                      </a:r>
                      <a:endParaRPr lang="ja-JP" altLang="en-US" sz="1400" dirty="0">
                        <a:solidFill>
                          <a:srgbClr val="00B050"/>
                        </a:solidFill>
                        <a:latin typeface="メイリオ" panose="020B0604030504040204" pitchFamily="50" charset="-128"/>
                        <a:ea typeface="メイリオ" panose="020B0604030504040204" pitchFamily="50" charset="-128"/>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pPr algn="l" fontAlgn="ctr"/>
                      <a:r>
                        <a:rPr lang="en-US" altLang="ja-JP" sz="1400" dirty="0">
                          <a:solidFill>
                            <a:srgbClr val="00B050"/>
                          </a:solidFill>
                          <a:latin typeface="メイリオ" panose="020B0604030504040204" pitchFamily="50" charset="-128"/>
                          <a:ea typeface="メイリオ" panose="020B0604030504040204" pitchFamily="50" charset="-128"/>
                        </a:rPr>
                        <a:t>100-1</a:t>
                      </a:r>
                      <a:endParaRPr lang="ja-JP" altLang="en-US" sz="1400" dirty="0">
                        <a:solidFill>
                          <a:srgbClr val="00B050"/>
                        </a:solidFill>
                        <a:latin typeface="メイリオ" panose="020B0604030504040204" pitchFamily="50" charset="-128"/>
                        <a:ea typeface="メイリオ" panose="020B0604030504040204" pitchFamily="50" charset="-128"/>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kumimoji="1" sz="1800" kern="1200">
                          <a:solidFill>
                            <a:schemeClr val="dk1"/>
                          </a:solidFill>
                          <a:latin typeface="FOT-UD角ゴ_ラージ Pro B"/>
                          <a:ea typeface="FOT-UD角ゴ_ラージ Pro B"/>
                        </a:defRPr>
                      </a:lvl1pPr>
                      <a:lvl2pPr marL="457200" algn="l" defTabSz="914400" rtl="0" eaLnBrk="1" latinLnBrk="0" hangingPunct="1">
                        <a:defRPr kumimoji="1" sz="1800" kern="1200">
                          <a:solidFill>
                            <a:schemeClr val="dk1"/>
                          </a:solidFill>
                          <a:latin typeface="FOT-UD角ゴ_ラージ Pro B"/>
                          <a:ea typeface="FOT-UD角ゴ_ラージ Pro B"/>
                        </a:defRPr>
                      </a:lvl2pPr>
                      <a:lvl3pPr marL="914400" algn="l" defTabSz="914400" rtl="0" eaLnBrk="1" latinLnBrk="0" hangingPunct="1">
                        <a:defRPr kumimoji="1" sz="1800" kern="1200">
                          <a:solidFill>
                            <a:schemeClr val="dk1"/>
                          </a:solidFill>
                          <a:latin typeface="FOT-UD角ゴ_ラージ Pro B"/>
                          <a:ea typeface="FOT-UD角ゴ_ラージ Pro B"/>
                        </a:defRPr>
                      </a:lvl3pPr>
                      <a:lvl4pPr marL="1371600" algn="l" defTabSz="914400" rtl="0" eaLnBrk="1" latinLnBrk="0" hangingPunct="1">
                        <a:defRPr kumimoji="1" sz="1800" kern="1200">
                          <a:solidFill>
                            <a:schemeClr val="dk1"/>
                          </a:solidFill>
                          <a:latin typeface="FOT-UD角ゴ_ラージ Pro B"/>
                          <a:ea typeface="FOT-UD角ゴ_ラージ Pro B"/>
                        </a:defRPr>
                      </a:lvl4pPr>
                      <a:lvl5pPr marL="1828800" algn="l" defTabSz="914400" rtl="0" eaLnBrk="1" latinLnBrk="0" hangingPunct="1">
                        <a:defRPr kumimoji="1" sz="1800" kern="1200">
                          <a:solidFill>
                            <a:schemeClr val="dk1"/>
                          </a:solidFill>
                          <a:latin typeface="FOT-UD角ゴ_ラージ Pro B"/>
                          <a:ea typeface="FOT-UD角ゴ_ラージ Pro B"/>
                        </a:defRPr>
                      </a:lvl5pPr>
                      <a:lvl6pPr marL="2286000" algn="l" defTabSz="914400" rtl="0" eaLnBrk="1" latinLnBrk="0" hangingPunct="1">
                        <a:defRPr kumimoji="1" sz="1800" kern="1200">
                          <a:solidFill>
                            <a:schemeClr val="dk1"/>
                          </a:solidFill>
                          <a:latin typeface="FOT-UD角ゴ_ラージ Pro B"/>
                          <a:ea typeface="FOT-UD角ゴ_ラージ Pro B"/>
                        </a:defRPr>
                      </a:lvl6pPr>
                      <a:lvl7pPr marL="2743200" algn="l" defTabSz="914400" rtl="0" eaLnBrk="1" latinLnBrk="0" hangingPunct="1">
                        <a:defRPr kumimoji="1" sz="1800" kern="1200">
                          <a:solidFill>
                            <a:schemeClr val="dk1"/>
                          </a:solidFill>
                          <a:latin typeface="FOT-UD角ゴ_ラージ Pro B"/>
                          <a:ea typeface="FOT-UD角ゴ_ラージ Pro B"/>
                        </a:defRPr>
                      </a:lvl7pPr>
                      <a:lvl8pPr marL="3200400" algn="l" defTabSz="914400" rtl="0" eaLnBrk="1" latinLnBrk="0" hangingPunct="1">
                        <a:defRPr kumimoji="1" sz="1800" kern="1200">
                          <a:solidFill>
                            <a:schemeClr val="dk1"/>
                          </a:solidFill>
                          <a:latin typeface="FOT-UD角ゴ_ラージ Pro B"/>
                          <a:ea typeface="FOT-UD角ゴ_ラージ Pro B"/>
                        </a:defRPr>
                      </a:lvl8pPr>
                      <a:lvl9pPr marL="3657600" algn="l" defTabSz="914400" rtl="0" eaLnBrk="1" latinLnBrk="0" hangingPunct="1">
                        <a:defRPr kumimoji="1" sz="1800" kern="1200">
                          <a:solidFill>
                            <a:schemeClr val="dk1"/>
                          </a:solidFill>
                          <a:latin typeface="FOT-UD角ゴ_ラージ Pro B"/>
                          <a:ea typeface="FOT-UD角ゴ_ラージ Pro B"/>
                        </a:defRPr>
                      </a:lvl9pPr>
                    </a:lstStyle>
                    <a:p>
                      <a:pPr algn="l" fontAlgn="ctr"/>
                      <a:endParaRPr lang="ja-JP" altLang="en-US" sz="1400" dirty="0">
                        <a:solidFill>
                          <a:srgbClr val="00B050"/>
                        </a:solidFill>
                        <a:latin typeface="メイリオ" panose="020B0604030504040204" pitchFamily="50" charset="-128"/>
                        <a:ea typeface="メイリオ" panose="020B0604030504040204" pitchFamily="50" charset="-128"/>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359137108"/>
                  </a:ext>
                </a:extLst>
              </a:tr>
            </a:tbl>
          </a:graphicData>
        </a:graphic>
      </p:graphicFrame>
      <p:sp>
        <p:nvSpPr>
          <p:cNvPr id="8" name="正方形/長方形 7">
            <a:extLst>
              <a:ext uri="{FF2B5EF4-FFF2-40B4-BE49-F238E27FC236}">
                <a16:creationId xmlns:a16="http://schemas.microsoft.com/office/drawing/2014/main" id="{42E75C84-F1A1-40C2-87CA-C172C8ECF4C7}"/>
              </a:ext>
            </a:extLst>
          </p:cNvPr>
          <p:cNvSpPr/>
          <p:nvPr/>
        </p:nvSpPr>
        <p:spPr>
          <a:xfrm>
            <a:off x="955795" y="4333058"/>
            <a:ext cx="11024304" cy="808019"/>
          </a:xfrm>
          <a:prstGeom prst="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dirty="0">
              <a:ln>
                <a:noFill/>
              </a:ln>
              <a:solidFill>
                <a:srgbClr val="003300"/>
              </a:solidFill>
              <a:effectLst>
                <a:outerShdw blurRad="38100" dist="38100" dir="2700000" algn="tl">
                  <a:srgbClr val="000000">
                    <a:alpha val="43137"/>
                  </a:srgbClr>
                </a:outerShdw>
              </a:effectLst>
              <a:uLnTx/>
              <a:uFillTx/>
              <a:latin typeface="FOT-UD角ゴ_ラージ Pro B"/>
              <a:cs typeface="+mn-cs"/>
            </a:endParaRPr>
          </a:p>
        </p:txBody>
      </p:sp>
      <p:sp>
        <p:nvSpPr>
          <p:cNvPr id="9" name="テキスト ボックス 8">
            <a:extLst>
              <a:ext uri="{FF2B5EF4-FFF2-40B4-BE49-F238E27FC236}">
                <a16:creationId xmlns:a16="http://schemas.microsoft.com/office/drawing/2014/main" id="{9C7C2E5A-CE85-4018-82EE-AC02075F74F3}"/>
              </a:ext>
            </a:extLst>
          </p:cNvPr>
          <p:cNvSpPr txBox="1"/>
          <p:nvPr/>
        </p:nvSpPr>
        <p:spPr>
          <a:xfrm>
            <a:off x="1" y="4152428"/>
            <a:ext cx="1043391" cy="430887"/>
          </a:xfrm>
          <a:prstGeom prst="rect">
            <a:avLst/>
          </a:prstGeom>
          <a:noFill/>
        </p:spPr>
        <p:txBody>
          <a:bodyPr wrap="square" rtlCol="0">
            <a:spAutoFit/>
          </a:bodyPr>
          <a:lstStyle/>
          <a:p>
            <a:pPr>
              <a:lnSpc>
                <a:spcPct val="150000"/>
              </a:lnSpc>
            </a:pPr>
            <a:r>
              <a:rPr kumimoji="1" lang="en-US" altLang="ja-JP" sz="1600" dirty="0">
                <a:solidFill>
                  <a:prstClr val="black"/>
                </a:solidFill>
                <a:latin typeface="メイリオ" panose="020B0604030504040204" pitchFamily="50" charset="-128"/>
                <a:ea typeface="メイリオ" panose="020B0604030504040204" pitchFamily="50" charset="-128"/>
              </a:rPr>
              <a:t>【</a:t>
            </a:r>
            <a:r>
              <a:rPr kumimoji="1" lang="ja-JP" altLang="en-US" sz="1600" dirty="0">
                <a:solidFill>
                  <a:prstClr val="black"/>
                </a:solidFill>
                <a:latin typeface="メイリオ" panose="020B0604030504040204" pitchFamily="50" charset="-128"/>
                <a:ea typeface="メイリオ" panose="020B0604030504040204" pitchFamily="50" charset="-128"/>
              </a:rPr>
              <a:t>例２</a:t>
            </a:r>
            <a:r>
              <a:rPr kumimoji="1" lang="en-US" altLang="ja-JP" sz="1600" dirty="0">
                <a:solidFill>
                  <a:prstClr val="black"/>
                </a:solidFill>
                <a:latin typeface="メイリオ" panose="020B0604030504040204" pitchFamily="50" charset="-128"/>
                <a:ea typeface="メイリオ" panose="020B0604030504040204" pitchFamily="50" charset="-128"/>
              </a:rPr>
              <a:t>】</a:t>
            </a:r>
          </a:p>
        </p:txBody>
      </p:sp>
      <p:sp>
        <p:nvSpPr>
          <p:cNvPr id="10" name="テキスト ボックス 9">
            <a:extLst>
              <a:ext uri="{FF2B5EF4-FFF2-40B4-BE49-F238E27FC236}">
                <a16:creationId xmlns:a16="http://schemas.microsoft.com/office/drawing/2014/main" id="{924363F6-5201-4D71-A7BE-54C9F79E2CA8}"/>
              </a:ext>
            </a:extLst>
          </p:cNvPr>
          <p:cNvSpPr txBox="1"/>
          <p:nvPr/>
        </p:nvSpPr>
        <p:spPr>
          <a:xfrm>
            <a:off x="104146" y="547373"/>
            <a:ext cx="10934688" cy="1169551"/>
          </a:xfrm>
          <a:prstGeom prst="rect">
            <a:avLst/>
          </a:prstGeom>
          <a:noFill/>
        </p:spPr>
        <p:txBody>
          <a:bodyPr wrap="square" rtlCol="0">
            <a:spAutoFit/>
          </a:bodyPr>
          <a:lstStyle/>
          <a:p>
            <a:pPr>
              <a:lnSpc>
                <a:spcPct val="150000"/>
              </a:lnSpc>
            </a:pPr>
            <a:r>
              <a:rPr lang="ja-JP" altLang="en-US" sz="1600" dirty="0">
                <a:latin typeface="メイリオ" panose="020B0604030504040204" pitchFamily="50" charset="-128"/>
                <a:ea typeface="メイリオ" panose="020B0604030504040204" pitchFamily="50" charset="-128"/>
              </a:rPr>
              <a:t>①地番一括更新機能において、地番重複となる土地は登録不可とするため、</a:t>
            </a:r>
            <a:r>
              <a:rPr lang="ja-JP" altLang="en-US" sz="1600" u="sng" dirty="0">
                <a:latin typeface="メイリオ" panose="020B0604030504040204" pitchFamily="50" charset="-128"/>
                <a:ea typeface="メイリオ" panose="020B0604030504040204" pitchFamily="50" charset="-128"/>
              </a:rPr>
              <a:t>更新後の地番（地方公共団体コード～区分）が一致する土地データが登録されているかチェックを行います</a:t>
            </a:r>
            <a:r>
              <a:rPr lang="ja-JP" altLang="en-US" sz="1600" dirty="0">
                <a:latin typeface="メイリオ" panose="020B0604030504040204" pitchFamily="50" charset="-128"/>
                <a:ea typeface="メイリオ" panose="020B0604030504040204" pitchFamily="50" charset="-128"/>
              </a:rPr>
              <a:t>。このエラーチェックにより、以下のようなケースがエラー扱いとなり、更新できなくなります。</a:t>
            </a:r>
            <a:r>
              <a:rPr lang="en-US" altLang="ja-JP" sz="1600" dirty="0">
                <a:latin typeface="メイリオ" panose="020B0604030504040204" pitchFamily="50" charset="-128"/>
                <a:ea typeface="メイリオ" panose="020B0604030504040204" pitchFamily="50" charset="-128"/>
              </a:rPr>
              <a:t>(</a:t>
            </a:r>
            <a:r>
              <a:rPr lang="ja-JP" altLang="en-US" sz="1600" dirty="0">
                <a:solidFill>
                  <a:srgbClr val="FF0000"/>
                </a:solidFill>
                <a:latin typeface="メイリオ" panose="020B0604030504040204" pitchFamily="50" charset="-128"/>
                <a:ea typeface="メイリオ" panose="020B0604030504040204" pitchFamily="50" charset="-128"/>
              </a:rPr>
              <a:t>赤枠</a:t>
            </a:r>
            <a:r>
              <a:rPr lang="ja-JP" altLang="en-US" sz="1600" dirty="0">
                <a:latin typeface="メイリオ" panose="020B0604030504040204" pitchFamily="50" charset="-128"/>
                <a:ea typeface="メイリオ" panose="020B0604030504040204" pitchFamily="50" charset="-128"/>
              </a:rPr>
              <a:t>がエラー行</a:t>
            </a:r>
            <a:r>
              <a:rPr lang="en-US" altLang="ja-JP" sz="1600" dirty="0">
                <a:latin typeface="メイリオ" panose="020B0604030504040204" pitchFamily="50" charset="-128"/>
                <a:ea typeface="メイリオ" panose="020B0604030504040204" pitchFamily="50" charset="-128"/>
              </a:rPr>
              <a:t>)</a:t>
            </a:r>
          </a:p>
        </p:txBody>
      </p:sp>
      <p:sp>
        <p:nvSpPr>
          <p:cNvPr id="11" name="テキスト ボックス 10">
            <a:extLst>
              <a:ext uri="{FF2B5EF4-FFF2-40B4-BE49-F238E27FC236}">
                <a16:creationId xmlns:a16="http://schemas.microsoft.com/office/drawing/2014/main" id="{062D8A38-E5E5-4D2A-B6D1-B5B49E972F18}"/>
              </a:ext>
            </a:extLst>
          </p:cNvPr>
          <p:cNvSpPr txBox="1"/>
          <p:nvPr/>
        </p:nvSpPr>
        <p:spPr>
          <a:xfrm>
            <a:off x="274476" y="5228814"/>
            <a:ext cx="10934688" cy="1538883"/>
          </a:xfrm>
          <a:prstGeom prst="rect">
            <a:avLst/>
          </a:prstGeom>
          <a:noFill/>
        </p:spPr>
        <p:txBody>
          <a:bodyPr wrap="square" rtlCol="0">
            <a:spAutoFit/>
          </a:bodyPr>
          <a:lstStyle/>
          <a:p>
            <a:pPr>
              <a:lnSpc>
                <a:spcPct val="150000"/>
              </a:lnSpc>
            </a:pPr>
            <a:r>
              <a:rPr lang="ja-JP" altLang="en-US" sz="1600" dirty="0">
                <a:latin typeface="メイリオ" panose="020B0604030504040204" pitchFamily="50" charset="-128"/>
                <a:ea typeface="メイリオ" panose="020B0604030504040204" pitchFamily="50" charset="-128"/>
              </a:rPr>
              <a:t>②地番一括更新機能において、地番の変更対応は「変更前：変更後 </a:t>
            </a:r>
            <a:r>
              <a:rPr lang="en-US" altLang="ja-JP" sz="1600" dirty="0">
                <a:latin typeface="メイリオ" panose="020B0604030504040204" pitchFamily="50" charset="-128"/>
                <a:ea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rPr>
              <a:t>１：１」となります。</a:t>
            </a:r>
            <a:endParaRPr lang="en-US" altLang="ja-JP" sz="1600" dirty="0">
              <a:latin typeface="メイリオ" panose="020B0604030504040204" pitchFamily="50" charset="-128"/>
              <a:ea typeface="メイリオ" panose="020B0604030504040204" pitchFamily="50" charset="-128"/>
            </a:endParaRPr>
          </a:p>
          <a:p>
            <a:pPr>
              <a:lnSpc>
                <a:spcPct val="150000"/>
              </a:lnSpc>
            </a:pPr>
            <a:r>
              <a:rPr lang="ja-JP" altLang="en-US" sz="1600" dirty="0">
                <a:latin typeface="メイリオ" panose="020B0604030504040204" pitchFamily="50" charset="-128"/>
                <a:ea typeface="メイリオ" panose="020B0604030504040204" pitchFamily="50" charset="-128"/>
              </a:rPr>
              <a:t>　そのため、地籍調査等で複数の土地が一筆となった場合は、下記の操作どちらかを行う必要があります。</a:t>
            </a:r>
            <a:endParaRPr lang="en-US" altLang="ja-JP" sz="1600" dirty="0">
              <a:latin typeface="メイリオ" panose="020B0604030504040204" pitchFamily="50" charset="-128"/>
              <a:ea typeface="メイリオ" panose="020B0604030504040204" pitchFamily="50" charset="-128"/>
            </a:endParaRPr>
          </a:p>
          <a:p>
            <a:pPr>
              <a:lnSpc>
                <a:spcPct val="150000"/>
              </a:lnSpc>
            </a:pPr>
            <a:r>
              <a:rPr lang="ja-JP" altLang="en-US" sz="1600" dirty="0">
                <a:latin typeface="メイリオ" panose="020B0604030504040204" pitchFamily="50" charset="-128"/>
                <a:ea typeface="メイリオ" panose="020B0604030504040204" pitchFamily="50" charset="-128"/>
              </a:rPr>
              <a:t>（１）システム上で合筆処理を行う。</a:t>
            </a:r>
            <a:endParaRPr lang="en-US" altLang="ja-JP" sz="1600" dirty="0">
              <a:latin typeface="メイリオ" panose="020B0604030504040204" pitchFamily="50" charset="-128"/>
              <a:ea typeface="メイリオ" panose="020B0604030504040204" pitchFamily="50" charset="-128"/>
            </a:endParaRPr>
          </a:p>
          <a:p>
            <a:pPr>
              <a:lnSpc>
                <a:spcPct val="150000"/>
              </a:lnSpc>
            </a:pPr>
            <a:r>
              <a:rPr lang="ja-JP" altLang="en-US" sz="1600" dirty="0">
                <a:latin typeface="メイリオ" panose="020B0604030504040204" pitchFamily="50" charset="-128"/>
                <a:ea typeface="メイリオ" panose="020B0604030504040204" pitchFamily="50" charset="-128"/>
              </a:rPr>
              <a:t>（２）合筆後の土地を新規で登録する。　</a:t>
            </a:r>
            <a:endParaRPr lang="en-US" altLang="ja-JP" sz="16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846720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C5E9637B-02AB-2F24-F468-86C80EFCC79A}"/>
              </a:ext>
            </a:extLst>
          </p:cNvPr>
          <p:cNvPicPr>
            <a:picLocks noChangeAspect="1"/>
          </p:cNvPicPr>
          <p:nvPr/>
        </p:nvPicPr>
        <p:blipFill>
          <a:blip r:embed="rId2"/>
          <a:stretch>
            <a:fillRect/>
          </a:stretch>
        </p:blipFill>
        <p:spPr>
          <a:xfrm>
            <a:off x="142213" y="738653"/>
            <a:ext cx="7825995" cy="4944388"/>
          </a:xfrm>
          <a:prstGeom prst="rect">
            <a:avLst/>
          </a:prstGeom>
        </p:spPr>
      </p:pic>
      <p:sp>
        <p:nvSpPr>
          <p:cNvPr id="2" name="タイトル 1">
            <a:extLst>
              <a:ext uri="{FF2B5EF4-FFF2-40B4-BE49-F238E27FC236}">
                <a16:creationId xmlns:a16="http://schemas.microsoft.com/office/drawing/2014/main" id="{EEBF8A45-7D94-4233-A741-0E69B9A056AD}"/>
              </a:ext>
            </a:extLst>
          </p:cNvPr>
          <p:cNvSpPr>
            <a:spLocks noGrp="1"/>
          </p:cNvSpPr>
          <p:nvPr>
            <p:ph type="title"/>
          </p:nvPr>
        </p:nvSpPr>
        <p:spPr>
          <a:xfrm>
            <a:off x="407368" y="188640"/>
            <a:ext cx="10531462" cy="547835"/>
          </a:xfrm>
        </p:spPr>
        <p:txBody>
          <a:bodyPr/>
          <a:lstStyle/>
          <a:p>
            <a:r>
              <a:rPr kumimoji="1" lang="en-US" altLang="ja-JP" dirty="0"/>
              <a:t>3-10</a:t>
            </a:r>
            <a:r>
              <a:rPr kumimoji="1" lang="ja-JP" altLang="en-US" dirty="0"/>
              <a:t>．一括更新補正機能の活用例（当月に利用権が終了する農地の情報を書き換える）</a:t>
            </a:r>
          </a:p>
        </p:txBody>
      </p:sp>
      <p:sp>
        <p:nvSpPr>
          <p:cNvPr id="9" name="テキスト ボックス 8">
            <a:extLst>
              <a:ext uri="{FF2B5EF4-FFF2-40B4-BE49-F238E27FC236}">
                <a16:creationId xmlns:a16="http://schemas.microsoft.com/office/drawing/2014/main" id="{76B1EF01-7018-753F-71CA-37AE23BB68F1}"/>
              </a:ext>
            </a:extLst>
          </p:cNvPr>
          <p:cNvSpPr txBox="1"/>
          <p:nvPr/>
        </p:nvSpPr>
        <p:spPr>
          <a:xfrm>
            <a:off x="8047699" y="736475"/>
            <a:ext cx="4122260" cy="6124754"/>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①台帳・地図補正タブの一括更新補正で処理選択「土地一括更新」を選択します。</a:t>
            </a:r>
            <a:endParaRPr kumimoji="1" lang="en-US" altLang="ja-JP" sz="1400" dirty="0">
              <a:latin typeface="メイリオ" panose="020B0604030504040204" pitchFamily="50" charset="-128"/>
              <a:ea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②取込用ＣＳＶ出力で条件項目を左図のように設定します。</a:t>
            </a:r>
            <a:endParaRPr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今回は令和</a:t>
            </a:r>
            <a:r>
              <a:rPr kumimoji="1" lang="en-US" altLang="ja-JP" sz="1400" dirty="0">
                <a:latin typeface="メイリオ" panose="020B0604030504040204" pitchFamily="50" charset="-128"/>
                <a:ea typeface="メイリオ" panose="020B0604030504040204" pitchFamily="50" charset="-128"/>
              </a:rPr>
              <a:t>4</a:t>
            </a:r>
            <a:r>
              <a:rPr kumimoji="1" lang="ja-JP" altLang="en-US" sz="1400" dirty="0">
                <a:latin typeface="メイリオ" panose="020B0604030504040204" pitchFamily="50" charset="-128"/>
                <a:ea typeface="メイリオ" panose="020B0604030504040204" pitchFamily="50" charset="-128"/>
              </a:rPr>
              <a:t>年</a:t>
            </a:r>
            <a:r>
              <a:rPr kumimoji="1" lang="en-US" altLang="ja-JP" sz="1400" dirty="0">
                <a:latin typeface="メイリオ" panose="020B0604030504040204" pitchFamily="50" charset="-128"/>
                <a:ea typeface="メイリオ" panose="020B0604030504040204" pitchFamily="50" charset="-128"/>
              </a:rPr>
              <a:t>7</a:t>
            </a:r>
            <a:r>
              <a:rPr kumimoji="1" lang="ja-JP" altLang="en-US" sz="1400" dirty="0">
                <a:latin typeface="メイリオ" panose="020B0604030504040204" pitchFamily="50" charset="-128"/>
                <a:ea typeface="メイリオ" panose="020B0604030504040204" pitchFamily="50" charset="-128"/>
              </a:rPr>
              <a:t>月に利用権が終了する農地を抽出します</a:t>
            </a:r>
            <a:r>
              <a:rPr lang="ja-JP" altLang="en-US" sz="1400" dirty="0">
                <a:latin typeface="メイリオ" panose="020B0604030504040204" pitchFamily="50" charset="-128"/>
                <a:ea typeface="メイリオ" panose="020B0604030504040204" pitchFamily="50" charset="-128"/>
              </a:rPr>
              <a:t>。</a:t>
            </a:r>
            <a:endParaRPr lang="en-US" altLang="ja-JP" sz="1400" dirty="0">
              <a:latin typeface="メイリオ" panose="020B0604030504040204" pitchFamily="50" charset="-128"/>
              <a:ea typeface="メイリオ" panose="020B0604030504040204" pitchFamily="50" charset="-128"/>
            </a:endParaRPr>
          </a:p>
          <a:p>
            <a:endParaRPr kumimoji="1"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１）条件項目：</a:t>
            </a:r>
            <a:r>
              <a:rPr kumimoji="1" lang="ja-JP" altLang="en-US" sz="1400" dirty="0">
                <a:latin typeface="メイリオ" panose="020B0604030504040204" pitchFamily="50" charset="-128"/>
                <a:ea typeface="メイリオ" panose="020B0604030504040204" pitchFamily="50" charset="-128"/>
              </a:rPr>
              <a:t>「貸付終了</a:t>
            </a:r>
            <a:r>
              <a:rPr kumimoji="1" lang="en-US" altLang="ja-JP" sz="1400" dirty="0">
                <a:latin typeface="メイリオ" panose="020B0604030504040204" pitchFamily="50" charset="-128"/>
                <a:ea typeface="メイリオ" panose="020B0604030504040204" pitchFamily="50" charset="-128"/>
              </a:rPr>
              <a:t>YMD</a:t>
            </a:r>
            <a:r>
              <a:rPr kumimoji="1" lang="ja-JP" altLang="en-US" sz="1400" dirty="0">
                <a:latin typeface="メイリオ" panose="020B0604030504040204" pitchFamily="50" charset="-128"/>
                <a:ea typeface="メイリオ" panose="020B0604030504040204" pitchFamily="50" charset="-128"/>
              </a:rPr>
              <a:t>」</a:t>
            </a:r>
            <a:endParaRPr kumimoji="1"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　　比較演算子：以上</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　　条件値：</a:t>
            </a:r>
            <a:r>
              <a:rPr lang="en-US" altLang="ja-JP" sz="1400" dirty="0">
                <a:latin typeface="メイリオ" panose="020B0604030504040204" pitchFamily="50" charset="-128"/>
                <a:ea typeface="メイリオ" panose="020B0604030504040204" pitchFamily="50" charset="-128"/>
              </a:rPr>
              <a:t>R04.7.1</a:t>
            </a:r>
            <a:r>
              <a:rPr lang="ja-JP" altLang="en-US" sz="1400" dirty="0">
                <a:latin typeface="メイリオ" panose="020B0604030504040204" pitchFamily="50" charset="-128"/>
                <a:ea typeface="メイリオ" panose="020B0604030504040204" pitchFamily="50" charset="-128"/>
              </a:rPr>
              <a:t>（</a:t>
            </a:r>
            <a:r>
              <a:rPr lang="en-US" altLang="ja-JP" sz="1400" dirty="0">
                <a:latin typeface="メイリオ" panose="020B0604030504040204" pitchFamily="50" charset="-128"/>
                <a:ea typeface="メイリオ" panose="020B0604030504040204" pitchFamily="50" charset="-128"/>
              </a:rPr>
              <a:t>2022/7/1</a:t>
            </a:r>
            <a:r>
              <a:rPr lang="ja-JP" altLang="en-US" sz="1400" dirty="0">
                <a:latin typeface="メイリオ" panose="020B0604030504040204" pitchFamily="50" charset="-128"/>
                <a:ea typeface="メイリオ" panose="020B0604030504040204" pitchFamily="50" charset="-128"/>
              </a:rPr>
              <a:t>で入力も可）</a:t>
            </a:r>
            <a:endParaRPr lang="en-US" altLang="ja-JP" sz="1400" dirty="0">
              <a:latin typeface="メイリオ" panose="020B0604030504040204" pitchFamily="50" charset="-128"/>
              <a:ea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２）条件項目：</a:t>
            </a:r>
            <a:r>
              <a:rPr kumimoji="1" lang="ja-JP" altLang="en-US" sz="1400" dirty="0">
                <a:latin typeface="メイリオ" panose="020B0604030504040204" pitchFamily="50" charset="-128"/>
                <a:ea typeface="メイリオ" panose="020B0604030504040204" pitchFamily="50" charset="-128"/>
              </a:rPr>
              <a:t>「貸付終了</a:t>
            </a:r>
            <a:r>
              <a:rPr kumimoji="1" lang="en-US" altLang="ja-JP" sz="1400" dirty="0">
                <a:latin typeface="メイリオ" panose="020B0604030504040204" pitchFamily="50" charset="-128"/>
                <a:ea typeface="メイリオ" panose="020B0604030504040204" pitchFamily="50" charset="-128"/>
              </a:rPr>
              <a:t>YMD</a:t>
            </a:r>
            <a:r>
              <a:rPr kumimoji="1" lang="ja-JP" altLang="en-US" sz="1400" dirty="0">
                <a:latin typeface="メイリオ" panose="020B0604030504040204" pitchFamily="50" charset="-128"/>
                <a:ea typeface="メイリオ" panose="020B0604030504040204" pitchFamily="50" charset="-128"/>
              </a:rPr>
              <a:t>」</a:t>
            </a:r>
            <a:endParaRPr kumimoji="1"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　　比較演算子：以下</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　　条件値：</a:t>
            </a:r>
            <a:r>
              <a:rPr lang="en-US" altLang="ja-JP" sz="1400" dirty="0">
                <a:latin typeface="メイリオ" panose="020B0604030504040204" pitchFamily="50" charset="-128"/>
                <a:ea typeface="メイリオ" panose="020B0604030504040204" pitchFamily="50" charset="-128"/>
              </a:rPr>
              <a:t>R04.7.31</a:t>
            </a:r>
            <a:r>
              <a:rPr lang="ja-JP" altLang="en-US" sz="1400" dirty="0">
                <a:latin typeface="メイリオ" panose="020B0604030504040204" pitchFamily="50" charset="-128"/>
                <a:ea typeface="メイリオ" panose="020B0604030504040204" pitchFamily="50" charset="-128"/>
              </a:rPr>
              <a:t>（</a:t>
            </a:r>
            <a:r>
              <a:rPr lang="en-US" altLang="ja-JP" sz="1400" dirty="0">
                <a:latin typeface="メイリオ" panose="020B0604030504040204" pitchFamily="50" charset="-128"/>
                <a:ea typeface="メイリオ" panose="020B0604030504040204" pitchFamily="50" charset="-128"/>
              </a:rPr>
              <a:t>2022/7/31</a:t>
            </a:r>
            <a:r>
              <a:rPr lang="ja-JP" altLang="en-US" sz="1400" dirty="0">
                <a:latin typeface="メイリオ" panose="020B0604030504040204" pitchFamily="50" charset="-128"/>
                <a:ea typeface="メイリオ" panose="020B0604030504040204" pitchFamily="50" charset="-128"/>
              </a:rPr>
              <a:t>で入力も可）</a:t>
            </a:r>
            <a:endParaRPr lang="en-US" altLang="ja-JP" sz="1400" dirty="0">
              <a:latin typeface="メイリオ" panose="020B0604030504040204" pitchFamily="50" charset="-128"/>
              <a:ea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３</a:t>
            </a:r>
            <a:r>
              <a:rPr kumimoji="1" lang="ja-JP" altLang="en-US"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条件項目：</a:t>
            </a:r>
            <a:r>
              <a:rPr kumimoji="1" lang="ja-JP" altLang="en-US"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貸付適用法コード</a:t>
            </a:r>
            <a:r>
              <a:rPr kumimoji="1" lang="ja-JP" altLang="en-US" sz="1400" dirty="0">
                <a:latin typeface="メイリオ" panose="020B0604030504040204" pitchFamily="50" charset="-128"/>
                <a:ea typeface="メイリオ" panose="020B0604030504040204" pitchFamily="50" charset="-128"/>
              </a:rPr>
              <a:t>」</a:t>
            </a:r>
            <a:endParaRPr kumimoji="1"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　　比較演算子：等しい</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　　条件値：基盤強化促進法利用権</a:t>
            </a:r>
            <a:endParaRPr kumimoji="1" lang="en-US" altLang="ja-JP" sz="1400" dirty="0">
              <a:latin typeface="メイリオ" panose="020B0604030504040204" pitchFamily="50" charset="-128"/>
              <a:ea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endParaRPr>
          </a:p>
          <a:p>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論理演算子は「</a:t>
            </a:r>
            <a:r>
              <a:rPr lang="en-US" altLang="ja-JP" sz="1400" dirty="0">
                <a:latin typeface="メイリオ" panose="020B0604030504040204" pitchFamily="50" charset="-128"/>
                <a:ea typeface="メイリオ" panose="020B0604030504040204" pitchFamily="50" charset="-128"/>
              </a:rPr>
              <a:t>AND</a:t>
            </a:r>
            <a:r>
              <a:rPr lang="ja-JP" altLang="en-US" sz="1400" dirty="0">
                <a:latin typeface="メイリオ" panose="020B0604030504040204" pitchFamily="50" charset="-128"/>
                <a:ea typeface="メイリオ" panose="020B0604030504040204" pitchFamily="50" charset="-128"/>
              </a:rPr>
              <a:t>」</a:t>
            </a:r>
            <a:endParaRPr lang="en-US" altLang="ja-JP" sz="1400" dirty="0">
              <a:latin typeface="メイリオ" panose="020B0604030504040204" pitchFamily="50" charset="-128"/>
              <a:ea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③出力をクリックします。</a:t>
            </a:r>
            <a:endParaRPr kumimoji="1" lang="en-US" altLang="ja-JP" sz="1400" dirty="0">
              <a:latin typeface="メイリオ" panose="020B0604030504040204" pitchFamily="50" charset="-128"/>
              <a:ea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再設定の入力や終了の入力は本資料の</a:t>
            </a:r>
            <a:r>
              <a:rPr lang="en-US" altLang="ja-JP" sz="1400" dirty="0">
                <a:latin typeface="メイリオ" panose="020B0604030504040204" pitchFamily="50" charset="-128"/>
                <a:ea typeface="メイリオ" panose="020B0604030504040204" pitchFamily="50" charset="-128"/>
              </a:rPr>
              <a:t>P54</a:t>
            </a:r>
            <a:r>
              <a:rPr lang="ja-JP" altLang="en-US" sz="1400" dirty="0">
                <a:latin typeface="メイリオ" panose="020B0604030504040204" pitchFamily="50" charset="-128"/>
                <a:ea typeface="メイリオ" panose="020B0604030504040204" pitchFamily="50" charset="-128"/>
              </a:rPr>
              <a:t>、</a:t>
            </a:r>
            <a:r>
              <a:rPr lang="en-US" altLang="ja-JP" sz="1400" dirty="0">
                <a:latin typeface="メイリオ" panose="020B0604030504040204" pitchFamily="50" charset="-128"/>
                <a:ea typeface="メイリオ" panose="020B0604030504040204" pitchFamily="50" charset="-128"/>
              </a:rPr>
              <a:t>P55 </a:t>
            </a:r>
            <a:r>
              <a:rPr lang="ja-JP" altLang="en-US" sz="1400" dirty="0">
                <a:latin typeface="メイリオ" panose="020B0604030504040204" pitchFamily="50" charset="-128"/>
                <a:ea typeface="メイリオ" panose="020B0604030504040204" pitchFamily="50" charset="-128"/>
              </a:rPr>
              <a:t>を参照ください。</a:t>
            </a:r>
            <a:endParaRPr lang="en-US" altLang="ja-JP"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9826970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BF8A45-7D94-4233-A741-0E69B9A056AD}"/>
              </a:ext>
            </a:extLst>
          </p:cNvPr>
          <p:cNvSpPr>
            <a:spLocks noGrp="1"/>
          </p:cNvSpPr>
          <p:nvPr>
            <p:ph type="title"/>
          </p:nvPr>
        </p:nvSpPr>
        <p:spPr>
          <a:xfrm>
            <a:off x="407368" y="188640"/>
            <a:ext cx="10531462" cy="547835"/>
          </a:xfrm>
        </p:spPr>
        <p:txBody>
          <a:bodyPr/>
          <a:lstStyle/>
          <a:p>
            <a:r>
              <a:rPr kumimoji="1" lang="en-US" altLang="ja-JP" dirty="0"/>
              <a:t>3-10</a:t>
            </a:r>
            <a:r>
              <a:rPr kumimoji="1" lang="ja-JP" altLang="en-US" dirty="0"/>
              <a:t>．一括更新補正機能の活用例（</a:t>
            </a:r>
            <a:r>
              <a:rPr lang="ja-JP" altLang="en-US" sz="2000" dirty="0">
                <a:latin typeface="メイリオ" panose="020B0604030504040204" pitchFamily="50" charset="-128"/>
                <a:ea typeface="メイリオ" panose="020B0604030504040204" pitchFamily="50" charset="-128"/>
              </a:rPr>
              <a:t>「農地ナビ」上の農地情報を一括で非表示設定する）</a:t>
            </a:r>
            <a:endParaRPr kumimoji="1" lang="ja-JP" altLang="en-US" dirty="0"/>
          </a:p>
        </p:txBody>
      </p:sp>
      <p:sp>
        <p:nvSpPr>
          <p:cNvPr id="3" name="テキスト ボックス 2">
            <a:extLst>
              <a:ext uri="{FF2B5EF4-FFF2-40B4-BE49-F238E27FC236}">
                <a16:creationId xmlns:a16="http://schemas.microsoft.com/office/drawing/2014/main" id="{9703DC31-A237-4218-BB69-F84E875446FF}"/>
              </a:ext>
            </a:extLst>
          </p:cNvPr>
          <p:cNvSpPr txBox="1"/>
          <p:nvPr/>
        </p:nvSpPr>
        <p:spPr>
          <a:xfrm>
            <a:off x="179343" y="631511"/>
            <a:ext cx="11833314" cy="1354217"/>
          </a:xfrm>
          <a:prstGeom prst="rect">
            <a:avLst/>
          </a:prstGeom>
          <a:noFill/>
        </p:spPr>
        <p:txBody>
          <a:bodyPr wrap="square" rtlCol="0">
            <a:spAutoFit/>
          </a:bodyPr>
          <a:lstStyle/>
          <a:p>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作業の概要</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○農地ナビ上の複数の土地の農地ピンを非表示にするために、</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CSV</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一括更新機能を使い、該当の複数の土地に対して「公開設定」の「</a:t>
            </a:r>
            <a:r>
              <a:rPr lang="en-US" altLang="ja-JP" sz="1200" dirty="0" err="1">
                <a:latin typeface="メイリオ" panose="020B0604030504040204" pitchFamily="50" charset="-128"/>
                <a:ea typeface="メイリオ" panose="020B0604030504040204" pitchFamily="50" charset="-128"/>
                <a:cs typeface="メイリオ" panose="020B0604030504040204" pitchFamily="50" charset="-128"/>
              </a:rPr>
              <a:t>eMAFF</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農地ナビでの公開を停止する」にチェックをつける</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 name="図 3" descr="グラフィカル ユーザー インターフェイス, アプリケーション, テーブル&#10;&#10;自動的に生成された説明">
            <a:extLst>
              <a:ext uri="{FF2B5EF4-FFF2-40B4-BE49-F238E27FC236}">
                <a16:creationId xmlns:a16="http://schemas.microsoft.com/office/drawing/2014/main" id="{DC62D1AA-AC21-4AA2-B399-682CE43EA63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62653" y="1700808"/>
            <a:ext cx="9586707" cy="4551063"/>
          </a:xfrm>
          <a:prstGeom prst="rect">
            <a:avLst/>
          </a:prstGeom>
        </p:spPr>
      </p:pic>
      <p:sp>
        <p:nvSpPr>
          <p:cNvPr id="5" name="正方形/長方形 4">
            <a:extLst>
              <a:ext uri="{FF2B5EF4-FFF2-40B4-BE49-F238E27FC236}">
                <a16:creationId xmlns:a16="http://schemas.microsoft.com/office/drawing/2014/main" id="{83141CCD-5E85-40B6-A1E4-B2184A9E2876}"/>
              </a:ext>
            </a:extLst>
          </p:cNvPr>
          <p:cNvSpPr/>
          <p:nvPr/>
        </p:nvSpPr>
        <p:spPr>
          <a:xfrm>
            <a:off x="3215681" y="5085184"/>
            <a:ext cx="1008112" cy="216024"/>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673D74D6-C95B-4292-8C9A-F7FCBBEE71B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
          <a:stretch/>
        </p:blipFill>
        <p:spPr>
          <a:xfrm>
            <a:off x="1362653" y="1702933"/>
            <a:ext cx="6765577" cy="573939"/>
          </a:xfrm>
          <a:prstGeom prst="rect">
            <a:avLst/>
          </a:prstGeom>
        </p:spPr>
      </p:pic>
    </p:spTree>
    <p:extLst>
      <p:ext uri="{BB962C8B-B14F-4D97-AF65-F5344CB8AC3E}">
        <p14:creationId xmlns:p14="http://schemas.microsoft.com/office/powerpoint/2010/main" val="8437351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テーブル&#10;&#10;自動的に生成された説明">
            <a:extLst>
              <a:ext uri="{FF2B5EF4-FFF2-40B4-BE49-F238E27FC236}">
                <a16:creationId xmlns:a16="http://schemas.microsoft.com/office/drawing/2014/main" id="{E6A60C67-6126-4548-A152-68AF8C500DB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41142"/>
          <a:stretch/>
        </p:blipFill>
        <p:spPr>
          <a:xfrm>
            <a:off x="587411" y="2348880"/>
            <a:ext cx="4824536" cy="3891283"/>
          </a:xfrm>
          <a:prstGeom prst="rect">
            <a:avLst/>
          </a:prstGeom>
        </p:spPr>
      </p:pic>
      <p:pic>
        <p:nvPicPr>
          <p:cNvPr id="23" name="図 22">
            <a:extLst>
              <a:ext uri="{FF2B5EF4-FFF2-40B4-BE49-F238E27FC236}">
                <a16:creationId xmlns:a16="http://schemas.microsoft.com/office/drawing/2014/main" id="{830EA079-4B22-4AB7-8631-79644EA7872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7411" y="2346381"/>
            <a:ext cx="4824536" cy="461665"/>
          </a:xfrm>
          <a:prstGeom prst="rect">
            <a:avLst/>
          </a:prstGeom>
        </p:spPr>
      </p:pic>
      <p:sp>
        <p:nvSpPr>
          <p:cNvPr id="4" name="タイトル 1">
            <a:extLst>
              <a:ext uri="{FF2B5EF4-FFF2-40B4-BE49-F238E27FC236}">
                <a16:creationId xmlns:a16="http://schemas.microsoft.com/office/drawing/2014/main" id="{0A056EBD-3935-4D16-8267-201DA4931976}"/>
              </a:ext>
            </a:extLst>
          </p:cNvPr>
          <p:cNvSpPr txBox="1">
            <a:spLocks/>
          </p:cNvSpPr>
          <p:nvPr/>
        </p:nvSpPr>
        <p:spPr>
          <a:xfrm>
            <a:off x="407368" y="188640"/>
            <a:ext cx="10531462" cy="547835"/>
          </a:xfrm>
          <a:prstGeom prst="rect">
            <a:avLst/>
          </a:prstGeom>
          <a:noFill/>
        </p:spPr>
        <p:txBody>
          <a:bodyPr lIns="108000" tIns="0" rIns="0" bIns="0" anchor="ctr">
            <a:noAutofit/>
          </a:bodyPr>
          <a:lstStyle>
            <a:lvl1pPr algn="l" defTabSz="914411" rtl="0" eaLnBrk="1" latinLnBrk="0" hangingPunct="1">
              <a:spcBef>
                <a:spcPct val="0"/>
              </a:spcBef>
              <a:buNone/>
              <a:defRPr kumimoji="1" lang="ja-JP" altLang="en-US" sz="2000" b="0" kern="120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r>
              <a:rPr lang="en-US" altLang="ja-JP" dirty="0"/>
              <a:t>3-10</a:t>
            </a:r>
            <a:r>
              <a:rPr lang="ja-JP" altLang="en-US" dirty="0"/>
              <a:t>．一括更新補正機能の活用例（「農地ナビ」上の農地情報を一括で非表示設定する）</a:t>
            </a:r>
          </a:p>
        </p:txBody>
      </p:sp>
      <p:sp>
        <p:nvSpPr>
          <p:cNvPr id="7" name="テキスト ボックス 6">
            <a:extLst>
              <a:ext uri="{FF2B5EF4-FFF2-40B4-BE49-F238E27FC236}">
                <a16:creationId xmlns:a16="http://schemas.microsoft.com/office/drawing/2014/main" id="{F90210D6-29A6-4BAB-981E-DE01B4A303A5}"/>
              </a:ext>
            </a:extLst>
          </p:cNvPr>
          <p:cNvSpPr txBox="1"/>
          <p:nvPr/>
        </p:nvSpPr>
        <p:spPr>
          <a:xfrm>
            <a:off x="191344" y="772275"/>
            <a:ext cx="10233185" cy="338554"/>
          </a:xfrm>
          <a:prstGeom prst="rect">
            <a:avLst/>
          </a:prstGeom>
          <a:noFill/>
        </p:spPr>
        <p:txBody>
          <a:bodyPr wrap="square" rtlCol="0">
            <a:spAutoFit/>
          </a:bodyPr>
          <a:lstStyle/>
          <a:p>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１</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ピンを非表示にしたい土地に追加する任意項目を設定する</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テキスト ボックス 7">
            <a:extLst>
              <a:ext uri="{FF2B5EF4-FFF2-40B4-BE49-F238E27FC236}">
                <a16:creationId xmlns:a16="http://schemas.microsoft.com/office/drawing/2014/main" id="{3112C9BA-853F-4339-ABD3-4633DBFBA05B}"/>
              </a:ext>
            </a:extLst>
          </p:cNvPr>
          <p:cNvSpPr txBox="1"/>
          <p:nvPr/>
        </p:nvSpPr>
        <p:spPr>
          <a:xfrm>
            <a:off x="286544" y="1293750"/>
            <a:ext cx="11618912" cy="461665"/>
          </a:xfrm>
          <a:prstGeom prst="rect">
            <a:avLst/>
          </a:prstGeom>
          <a:noFill/>
        </p:spPr>
        <p:txBody>
          <a:bodyPr wrap="square" rtlCol="0">
            <a:spAutoFit/>
          </a:bodyPr>
          <a:lstStyle/>
          <a:p>
            <a:r>
              <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rPr>
              <a:t>①補助機能→共通コード設定→任意グループラベル設定の順に押下し、「表示名」を編集（今回は「非公表ピン候補」とする）→更新</a:t>
            </a:r>
            <a:endParaRPr kumimoji="1"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②任意項目ラベル設定を押下し、「表示名」を編集（今回は「非公表ピン」とする）→更新</a:t>
            </a:r>
            <a:endParaRPr kumimoji="1"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正方形/長方形 9">
            <a:extLst>
              <a:ext uri="{FF2B5EF4-FFF2-40B4-BE49-F238E27FC236}">
                <a16:creationId xmlns:a16="http://schemas.microsoft.com/office/drawing/2014/main" id="{C64BB92A-A1E4-4E95-9A29-C0E94E2F0FA6}"/>
              </a:ext>
            </a:extLst>
          </p:cNvPr>
          <p:cNvSpPr/>
          <p:nvPr/>
        </p:nvSpPr>
        <p:spPr>
          <a:xfrm>
            <a:off x="4187812" y="2289096"/>
            <a:ext cx="396019" cy="4168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8004FF5D-8F8D-4594-A702-BE2DEFF1975C}"/>
              </a:ext>
            </a:extLst>
          </p:cNvPr>
          <p:cNvSpPr/>
          <p:nvPr/>
        </p:nvSpPr>
        <p:spPr>
          <a:xfrm>
            <a:off x="1487510" y="2691226"/>
            <a:ext cx="720057" cy="174105"/>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5D7EA247-8B61-444F-8A44-2854EA49209B}"/>
              </a:ext>
            </a:extLst>
          </p:cNvPr>
          <p:cNvSpPr/>
          <p:nvPr/>
        </p:nvSpPr>
        <p:spPr>
          <a:xfrm>
            <a:off x="635342" y="3231620"/>
            <a:ext cx="1091705" cy="1271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a:extLst>
              <a:ext uri="{FF2B5EF4-FFF2-40B4-BE49-F238E27FC236}">
                <a16:creationId xmlns:a16="http://schemas.microsoft.com/office/drawing/2014/main" id="{4ABA2349-59C0-4C47-82C8-03C773368802}"/>
              </a:ext>
            </a:extLst>
          </p:cNvPr>
          <p:cNvSpPr/>
          <p:nvPr/>
        </p:nvSpPr>
        <p:spPr>
          <a:xfrm>
            <a:off x="3101898" y="3119196"/>
            <a:ext cx="725873" cy="1271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正方形/長方形 13">
            <a:extLst>
              <a:ext uri="{FF2B5EF4-FFF2-40B4-BE49-F238E27FC236}">
                <a16:creationId xmlns:a16="http://schemas.microsoft.com/office/drawing/2014/main" id="{EACA3765-F201-4D95-8537-AB54EB5C0B77}"/>
              </a:ext>
            </a:extLst>
          </p:cNvPr>
          <p:cNvSpPr/>
          <p:nvPr/>
        </p:nvSpPr>
        <p:spPr>
          <a:xfrm>
            <a:off x="3888108" y="3125962"/>
            <a:ext cx="239365" cy="2408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15" name="テキスト ボックス 14">
            <a:extLst>
              <a:ext uri="{FF2B5EF4-FFF2-40B4-BE49-F238E27FC236}">
                <a16:creationId xmlns:a16="http://schemas.microsoft.com/office/drawing/2014/main" id="{D8330003-9B0F-4C5F-AEDA-EEBF8C0BFF7E}"/>
              </a:ext>
            </a:extLst>
          </p:cNvPr>
          <p:cNvSpPr txBox="1"/>
          <p:nvPr/>
        </p:nvSpPr>
        <p:spPr>
          <a:xfrm>
            <a:off x="3827771" y="3071816"/>
            <a:ext cx="360041" cy="276999"/>
          </a:xfrm>
          <a:prstGeom prst="rect">
            <a:avLst/>
          </a:prstGeom>
          <a:noFill/>
        </p:spPr>
        <p:txBody>
          <a:bodyPr wrap="square" rtlCol="0">
            <a:spAutoFit/>
          </a:bodyPr>
          <a:lstStyle/>
          <a:p>
            <a:r>
              <a:rPr kumimoji="1" lang="ja-JP" altLang="en-US" sz="1200" dirty="0"/>
              <a:t>①</a:t>
            </a:r>
          </a:p>
        </p:txBody>
      </p:sp>
      <p:pic>
        <p:nvPicPr>
          <p:cNvPr id="16" name="図 15" descr="グラフィカル ユーザー インターフェイス, アプリケーション, テーブル&#10;&#10;自動的に生成された説明">
            <a:extLst>
              <a:ext uri="{FF2B5EF4-FFF2-40B4-BE49-F238E27FC236}">
                <a16:creationId xmlns:a16="http://schemas.microsoft.com/office/drawing/2014/main" id="{4371C15E-CA5D-4335-8655-958FB6CB95E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43971"/>
          <a:stretch/>
        </p:blipFill>
        <p:spPr>
          <a:xfrm>
            <a:off x="6337770" y="2349748"/>
            <a:ext cx="4592652" cy="3890415"/>
          </a:xfrm>
          <a:prstGeom prst="rect">
            <a:avLst/>
          </a:prstGeom>
        </p:spPr>
      </p:pic>
      <p:sp>
        <p:nvSpPr>
          <p:cNvPr id="17" name="正方形/長方形 16">
            <a:extLst>
              <a:ext uri="{FF2B5EF4-FFF2-40B4-BE49-F238E27FC236}">
                <a16:creationId xmlns:a16="http://schemas.microsoft.com/office/drawing/2014/main" id="{32406B06-A2F6-42E9-893E-E7CAF9CC57C6}"/>
              </a:ext>
            </a:extLst>
          </p:cNvPr>
          <p:cNvSpPr/>
          <p:nvPr/>
        </p:nvSpPr>
        <p:spPr>
          <a:xfrm>
            <a:off x="6282288" y="3295206"/>
            <a:ext cx="965839" cy="1337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正方形/長方形 17">
            <a:extLst>
              <a:ext uri="{FF2B5EF4-FFF2-40B4-BE49-F238E27FC236}">
                <a16:creationId xmlns:a16="http://schemas.microsoft.com/office/drawing/2014/main" id="{B601ADDF-DE5E-493B-A842-821998EE57E8}"/>
              </a:ext>
            </a:extLst>
          </p:cNvPr>
          <p:cNvSpPr/>
          <p:nvPr/>
        </p:nvSpPr>
        <p:spPr>
          <a:xfrm>
            <a:off x="8755740" y="3115885"/>
            <a:ext cx="965839" cy="1337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00F6B95B-E994-4090-86B7-0909FCDD4BCB}"/>
              </a:ext>
            </a:extLst>
          </p:cNvPr>
          <p:cNvSpPr/>
          <p:nvPr/>
        </p:nvSpPr>
        <p:spPr>
          <a:xfrm>
            <a:off x="9791420" y="3021627"/>
            <a:ext cx="239365" cy="2408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20" name="テキスト ボックス 19">
            <a:extLst>
              <a:ext uri="{FF2B5EF4-FFF2-40B4-BE49-F238E27FC236}">
                <a16:creationId xmlns:a16="http://schemas.microsoft.com/office/drawing/2014/main" id="{87F95B4D-9B6D-4E61-9CBF-396551037497}"/>
              </a:ext>
            </a:extLst>
          </p:cNvPr>
          <p:cNvSpPr txBox="1"/>
          <p:nvPr/>
        </p:nvSpPr>
        <p:spPr>
          <a:xfrm>
            <a:off x="9777061" y="3021627"/>
            <a:ext cx="491993" cy="276999"/>
          </a:xfrm>
          <a:prstGeom prst="rect">
            <a:avLst/>
          </a:prstGeom>
          <a:noFill/>
        </p:spPr>
        <p:txBody>
          <a:bodyPr wrap="square" rtlCol="0">
            <a:spAutoFit/>
          </a:bodyPr>
          <a:lstStyle/>
          <a:p>
            <a:r>
              <a:rPr kumimoji="1" lang="ja-JP" altLang="en-US" sz="1200" dirty="0"/>
              <a:t>②</a:t>
            </a:r>
          </a:p>
        </p:txBody>
      </p:sp>
      <p:sp>
        <p:nvSpPr>
          <p:cNvPr id="21" name="正方形/長方形 20">
            <a:extLst>
              <a:ext uri="{FF2B5EF4-FFF2-40B4-BE49-F238E27FC236}">
                <a16:creationId xmlns:a16="http://schemas.microsoft.com/office/drawing/2014/main" id="{AEABAC49-98F9-4FF0-A1E1-93245849048B}"/>
              </a:ext>
            </a:extLst>
          </p:cNvPr>
          <p:cNvSpPr/>
          <p:nvPr/>
        </p:nvSpPr>
        <p:spPr>
          <a:xfrm>
            <a:off x="2819658" y="6031724"/>
            <a:ext cx="540037" cy="255819"/>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E2AFF776-E6BE-4666-AB7A-B6D3A00A073B}"/>
              </a:ext>
            </a:extLst>
          </p:cNvPr>
          <p:cNvSpPr/>
          <p:nvPr/>
        </p:nvSpPr>
        <p:spPr>
          <a:xfrm>
            <a:off x="8485721" y="6031723"/>
            <a:ext cx="540037" cy="255819"/>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図 23">
            <a:extLst>
              <a:ext uri="{FF2B5EF4-FFF2-40B4-BE49-F238E27FC236}">
                <a16:creationId xmlns:a16="http://schemas.microsoft.com/office/drawing/2014/main" id="{0C5781B7-061C-4DE6-A4D0-77E0D65FB0F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343471" y="2357053"/>
            <a:ext cx="4586951" cy="508278"/>
          </a:xfrm>
          <a:prstGeom prst="rect">
            <a:avLst/>
          </a:prstGeom>
        </p:spPr>
      </p:pic>
    </p:spTree>
    <p:extLst>
      <p:ext uri="{BB962C8B-B14F-4D97-AF65-F5344CB8AC3E}">
        <p14:creationId xmlns:p14="http://schemas.microsoft.com/office/powerpoint/2010/main" val="13238174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033168-6358-4703-8CCE-68B3DFC135FD}"/>
              </a:ext>
            </a:extLst>
          </p:cNvPr>
          <p:cNvSpPr>
            <a:spLocks noGrp="1"/>
          </p:cNvSpPr>
          <p:nvPr>
            <p:ph type="title"/>
          </p:nvPr>
        </p:nvSpPr>
        <p:spPr>
          <a:xfrm>
            <a:off x="315604" y="73851"/>
            <a:ext cx="9494526" cy="547835"/>
          </a:xfrm>
        </p:spPr>
        <p:txBody>
          <a:bodyPr/>
          <a:lstStyle/>
          <a:p>
            <a:r>
              <a:rPr lang="ja-JP" altLang="en-US" dirty="0"/>
              <a:t>（参考）任意</a:t>
            </a:r>
            <a:r>
              <a:rPr kumimoji="1" lang="ja-JP" altLang="en-US" dirty="0"/>
              <a:t>項目の設定方法（土地、世帯員、経営体データ共通　</a:t>
            </a:r>
            <a:r>
              <a:rPr kumimoji="1" lang="en-US" altLang="ja-JP" dirty="0"/>
              <a:t>1/3</a:t>
            </a:r>
            <a:r>
              <a:rPr kumimoji="1" lang="ja-JP" altLang="en-US" dirty="0"/>
              <a:t>）</a:t>
            </a:r>
          </a:p>
        </p:txBody>
      </p:sp>
      <p:sp>
        <p:nvSpPr>
          <p:cNvPr id="4" name="タイトル 2">
            <a:extLst>
              <a:ext uri="{FF2B5EF4-FFF2-40B4-BE49-F238E27FC236}">
                <a16:creationId xmlns:a16="http://schemas.microsoft.com/office/drawing/2014/main" id="{E706FA96-AC45-407B-87DF-DB57E2854C9D}"/>
              </a:ext>
            </a:extLst>
          </p:cNvPr>
          <p:cNvSpPr txBox="1">
            <a:spLocks/>
          </p:cNvSpPr>
          <p:nvPr/>
        </p:nvSpPr>
        <p:spPr>
          <a:xfrm>
            <a:off x="191344" y="692696"/>
            <a:ext cx="7256138" cy="662618"/>
          </a:xfrm>
          <a:prstGeom prst="rect">
            <a:avLst/>
          </a:prstGeom>
        </p:spPr>
        <p:txBody>
          <a:bodyPr/>
          <a:lstStyle>
            <a:lvl1pPr algn="ctr" defTabSz="914411" rtl="0" eaLnBrk="1" latinLnBrk="0" hangingPunct="1">
              <a:spcBef>
                <a:spcPct val="0"/>
              </a:spcBef>
              <a:buNone/>
              <a:defRPr kumimoji="1" sz="4400" kern="1200">
                <a:solidFill>
                  <a:schemeClr val="tx1"/>
                </a:solidFill>
                <a:latin typeface="+mj-lt"/>
                <a:ea typeface="+mj-ea"/>
                <a:cs typeface="+mj-cs"/>
              </a:defRPr>
            </a:lvl1pPr>
          </a:lstStyle>
          <a:p>
            <a:pPr algn="l"/>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補助機能</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の共通コード管理等で設定を行います。</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lgn="l"/>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まずは３「任意グループラベル設定」で各項目の名前を変更します。</a:t>
            </a:r>
          </a:p>
        </p:txBody>
      </p:sp>
      <p:pic>
        <p:nvPicPr>
          <p:cNvPr id="5" name="図 4">
            <a:extLst>
              <a:ext uri="{FF2B5EF4-FFF2-40B4-BE49-F238E27FC236}">
                <a16:creationId xmlns:a16="http://schemas.microsoft.com/office/drawing/2014/main" id="{70E6F95A-C79D-437B-889C-C47860FCE78A}"/>
              </a:ext>
            </a:extLst>
          </p:cNvPr>
          <p:cNvPicPr>
            <a:picLocks noChangeAspect="1"/>
          </p:cNvPicPr>
          <p:nvPr/>
        </p:nvPicPr>
        <p:blipFill>
          <a:blip r:embed="rId2" cstate="print"/>
          <a:stretch>
            <a:fillRect/>
          </a:stretch>
        </p:blipFill>
        <p:spPr>
          <a:xfrm>
            <a:off x="134224" y="1479499"/>
            <a:ext cx="4928643" cy="4488164"/>
          </a:xfrm>
          <a:prstGeom prst="rect">
            <a:avLst/>
          </a:prstGeom>
        </p:spPr>
      </p:pic>
      <p:pic>
        <p:nvPicPr>
          <p:cNvPr id="8" name="図 7">
            <a:extLst>
              <a:ext uri="{FF2B5EF4-FFF2-40B4-BE49-F238E27FC236}">
                <a16:creationId xmlns:a16="http://schemas.microsoft.com/office/drawing/2014/main" id="{205F33A4-10D2-4B94-9C8A-A452561FEDB8}"/>
              </a:ext>
            </a:extLst>
          </p:cNvPr>
          <p:cNvPicPr>
            <a:picLocks noChangeAspect="1"/>
          </p:cNvPicPr>
          <p:nvPr/>
        </p:nvPicPr>
        <p:blipFill>
          <a:blip r:embed="rId3" cstate="print"/>
          <a:stretch>
            <a:fillRect/>
          </a:stretch>
        </p:blipFill>
        <p:spPr>
          <a:xfrm>
            <a:off x="5462617" y="1505325"/>
            <a:ext cx="6580994" cy="4673101"/>
          </a:xfrm>
          <a:prstGeom prst="rect">
            <a:avLst/>
          </a:prstGeom>
        </p:spPr>
      </p:pic>
      <p:sp>
        <p:nvSpPr>
          <p:cNvPr id="10" name="正方形/長方形 9">
            <a:extLst>
              <a:ext uri="{FF2B5EF4-FFF2-40B4-BE49-F238E27FC236}">
                <a16:creationId xmlns:a16="http://schemas.microsoft.com/office/drawing/2014/main" id="{AF556410-E3F6-4557-8317-2DAFD475D176}"/>
              </a:ext>
            </a:extLst>
          </p:cNvPr>
          <p:cNvSpPr/>
          <p:nvPr/>
        </p:nvSpPr>
        <p:spPr>
          <a:xfrm>
            <a:off x="158286" y="2398478"/>
            <a:ext cx="1107347" cy="16424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1" name="正方形/長方形 10">
            <a:extLst>
              <a:ext uri="{FF2B5EF4-FFF2-40B4-BE49-F238E27FC236}">
                <a16:creationId xmlns:a16="http://schemas.microsoft.com/office/drawing/2014/main" id="{D6E9322D-81F7-46F1-81B6-F1A70E9B45C5}"/>
              </a:ext>
            </a:extLst>
          </p:cNvPr>
          <p:cNvSpPr/>
          <p:nvPr/>
        </p:nvSpPr>
        <p:spPr>
          <a:xfrm>
            <a:off x="1364055" y="2350978"/>
            <a:ext cx="3303866" cy="34255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cxnSp>
        <p:nvCxnSpPr>
          <p:cNvPr id="14" name="直線矢印コネクタ 13">
            <a:extLst>
              <a:ext uri="{FF2B5EF4-FFF2-40B4-BE49-F238E27FC236}">
                <a16:creationId xmlns:a16="http://schemas.microsoft.com/office/drawing/2014/main" id="{1B845B0E-5D46-4D82-87B1-8250B3F51D2C}"/>
              </a:ext>
            </a:extLst>
          </p:cNvPr>
          <p:cNvCxnSpPr>
            <a:cxnSpLocks/>
          </p:cNvCxnSpPr>
          <p:nvPr/>
        </p:nvCxnSpPr>
        <p:spPr>
          <a:xfrm>
            <a:off x="4740442" y="2574758"/>
            <a:ext cx="4932947" cy="179270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正方形/長方形 16">
            <a:extLst>
              <a:ext uri="{FF2B5EF4-FFF2-40B4-BE49-F238E27FC236}">
                <a16:creationId xmlns:a16="http://schemas.microsoft.com/office/drawing/2014/main" id="{BE032028-D551-4C50-A0D4-6DA8635A9C00}"/>
              </a:ext>
            </a:extLst>
          </p:cNvPr>
          <p:cNvSpPr/>
          <p:nvPr/>
        </p:nvSpPr>
        <p:spPr>
          <a:xfrm>
            <a:off x="9706208" y="4343400"/>
            <a:ext cx="2325371" cy="19250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21" name="正方形/長方形 20">
            <a:extLst>
              <a:ext uri="{FF2B5EF4-FFF2-40B4-BE49-F238E27FC236}">
                <a16:creationId xmlns:a16="http://schemas.microsoft.com/office/drawing/2014/main" id="{C2377DEE-E809-4F77-AFAE-1A4A9CD88BF3}"/>
              </a:ext>
            </a:extLst>
          </p:cNvPr>
          <p:cNvSpPr/>
          <p:nvPr/>
        </p:nvSpPr>
        <p:spPr>
          <a:xfrm>
            <a:off x="2278457" y="5789912"/>
            <a:ext cx="527110" cy="1841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22" name="テキスト ボックス 21">
            <a:extLst>
              <a:ext uri="{FF2B5EF4-FFF2-40B4-BE49-F238E27FC236}">
                <a16:creationId xmlns:a16="http://schemas.microsoft.com/office/drawing/2014/main" id="{4794BB77-72BB-49F6-B48D-7EBCCFBBB308}"/>
              </a:ext>
            </a:extLst>
          </p:cNvPr>
          <p:cNvSpPr txBox="1"/>
          <p:nvPr/>
        </p:nvSpPr>
        <p:spPr>
          <a:xfrm>
            <a:off x="864326" y="6239562"/>
            <a:ext cx="3549580" cy="338554"/>
          </a:xfrm>
          <a:prstGeom prst="rect">
            <a:avLst/>
          </a:prstGeom>
          <a:noFill/>
          <a:ln>
            <a:solidFill>
              <a:schemeClr val="tx1"/>
            </a:solidFill>
          </a:ln>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rPr>
              <a:t>変更後、更新</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ボタンを必ずクリック</a:t>
            </a:r>
            <a:r>
              <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rPr>
              <a:t>。</a:t>
            </a:r>
          </a:p>
        </p:txBody>
      </p:sp>
      <p:pic>
        <p:nvPicPr>
          <p:cNvPr id="12" name="図 11">
            <a:extLst>
              <a:ext uri="{FF2B5EF4-FFF2-40B4-BE49-F238E27FC236}">
                <a16:creationId xmlns:a16="http://schemas.microsoft.com/office/drawing/2014/main" id="{39E7F7F5-D9ED-4EE9-A366-C5CDEBD02E0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9032" y="1471419"/>
            <a:ext cx="4928643" cy="547834"/>
          </a:xfrm>
          <a:prstGeom prst="rect">
            <a:avLst/>
          </a:prstGeom>
        </p:spPr>
      </p:pic>
      <p:pic>
        <p:nvPicPr>
          <p:cNvPr id="15" name="図 14">
            <a:extLst>
              <a:ext uri="{FF2B5EF4-FFF2-40B4-BE49-F238E27FC236}">
                <a16:creationId xmlns:a16="http://schemas.microsoft.com/office/drawing/2014/main" id="{13D5F8D7-1CA3-4326-A847-686EF1EEADC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
          <a:stretch/>
        </p:blipFill>
        <p:spPr>
          <a:xfrm>
            <a:off x="5480960" y="1468529"/>
            <a:ext cx="6550619" cy="457923"/>
          </a:xfrm>
          <a:prstGeom prst="rect">
            <a:avLst/>
          </a:prstGeom>
        </p:spPr>
      </p:pic>
    </p:spTree>
    <p:extLst>
      <p:ext uri="{BB962C8B-B14F-4D97-AF65-F5344CB8AC3E}">
        <p14:creationId xmlns:p14="http://schemas.microsoft.com/office/powerpoint/2010/main" val="18452622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コンテンツ プレースホルダー 4">
            <a:extLst>
              <a:ext uri="{FF2B5EF4-FFF2-40B4-BE49-F238E27FC236}">
                <a16:creationId xmlns:a16="http://schemas.microsoft.com/office/drawing/2014/main" id="{BE4DF265-B09F-4F98-894F-7DA9336F776A}"/>
              </a:ext>
            </a:extLst>
          </p:cNvPr>
          <p:cNvPicPr>
            <a:picLocks noChangeAspect="1"/>
          </p:cNvPicPr>
          <p:nvPr/>
        </p:nvPicPr>
        <p:blipFill>
          <a:blip r:embed="rId2" cstate="print"/>
          <a:stretch>
            <a:fillRect/>
          </a:stretch>
        </p:blipFill>
        <p:spPr>
          <a:xfrm>
            <a:off x="228550" y="1307721"/>
            <a:ext cx="4641908" cy="1647658"/>
          </a:xfrm>
          <a:prstGeom prst="rect">
            <a:avLst/>
          </a:prstGeom>
        </p:spPr>
      </p:pic>
      <p:pic>
        <p:nvPicPr>
          <p:cNvPr id="16" name="図 15">
            <a:extLst>
              <a:ext uri="{FF2B5EF4-FFF2-40B4-BE49-F238E27FC236}">
                <a16:creationId xmlns:a16="http://schemas.microsoft.com/office/drawing/2014/main" id="{736F368D-1269-48F2-B33C-E701E5CD3EC0}"/>
              </a:ext>
            </a:extLst>
          </p:cNvPr>
          <p:cNvPicPr>
            <a:picLocks noChangeAspect="1"/>
          </p:cNvPicPr>
          <p:nvPr/>
        </p:nvPicPr>
        <p:blipFill>
          <a:blip r:embed="rId3" cstate="print"/>
          <a:stretch>
            <a:fillRect/>
          </a:stretch>
        </p:blipFill>
        <p:spPr>
          <a:xfrm>
            <a:off x="5023889" y="1255077"/>
            <a:ext cx="7168111" cy="4701990"/>
          </a:xfrm>
          <a:prstGeom prst="rect">
            <a:avLst/>
          </a:prstGeom>
        </p:spPr>
      </p:pic>
      <p:sp>
        <p:nvSpPr>
          <p:cNvPr id="4" name="タイトル 2">
            <a:extLst>
              <a:ext uri="{FF2B5EF4-FFF2-40B4-BE49-F238E27FC236}">
                <a16:creationId xmlns:a16="http://schemas.microsoft.com/office/drawing/2014/main" id="{E706FA96-AC45-407B-87DF-DB57E2854C9D}"/>
              </a:ext>
            </a:extLst>
          </p:cNvPr>
          <p:cNvSpPr txBox="1">
            <a:spLocks/>
          </p:cNvSpPr>
          <p:nvPr/>
        </p:nvSpPr>
        <p:spPr>
          <a:xfrm>
            <a:off x="228550" y="592459"/>
            <a:ext cx="7256138" cy="662618"/>
          </a:xfrm>
          <a:prstGeom prst="rect">
            <a:avLst/>
          </a:prstGeom>
        </p:spPr>
        <p:txBody>
          <a:bodyPr/>
          <a:lstStyle>
            <a:lvl1pPr algn="ctr" defTabSz="914411" rtl="0" eaLnBrk="1" latinLnBrk="0" hangingPunct="1">
              <a:spcBef>
                <a:spcPct val="0"/>
              </a:spcBef>
              <a:buNone/>
              <a:defRPr kumimoji="1" sz="4400" kern="1200">
                <a:solidFill>
                  <a:schemeClr val="tx1"/>
                </a:solidFill>
                <a:latin typeface="+mj-lt"/>
                <a:ea typeface="+mj-ea"/>
                <a:cs typeface="+mj-cs"/>
              </a:defRPr>
            </a:lvl1pPr>
          </a:lstStyle>
          <a:p>
            <a:pPr algn="l"/>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補助機能</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の共通コード管理等で設定を行います。</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lgn="l"/>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次に</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「任意項目ラベル設定」で各項目の名前を変更します。</a:t>
            </a:r>
          </a:p>
        </p:txBody>
      </p:sp>
      <p:sp>
        <p:nvSpPr>
          <p:cNvPr id="10" name="正方形/長方形 9">
            <a:extLst>
              <a:ext uri="{FF2B5EF4-FFF2-40B4-BE49-F238E27FC236}">
                <a16:creationId xmlns:a16="http://schemas.microsoft.com/office/drawing/2014/main" id="{AF556410-E3F6-4557-8317-2DAFD475D176}"/>
              </a:ext>
            </a:extLst>
          </p:cNvPr>
          <p:cNvSpPr/>
          <p:nvPr/>
        </p:nvSpPr>
        <p:spPr>
          <a:xfrm>
            <a:off x="266570" y="2554889"/>
            <a:ext cx="1417851" cy="14018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1" name="正方形/長方形 10">
            <a:extLst>
              <a:ext uri="{FF2B5EF4-FFF2-40B4-BE49-F238E27FC236}">
                <a16:creationId xmlns:a16="http://schemas.microsoft.com/office/drawing/2014/main" id="{D6E9322D-81F7-46F1-81B6-F1A70E9B45C5}"/>
              </a:ext>
            </a:extLst>
          </p:cNvPr>
          <p:cNvSpPr/>
          <p:nvPr/>
        </p:nvSpPr>
        <p:spPr>
          <a:xfrm>
            <a:off x="1815459" y="2316323"/>
            <a:ext cx="3054999" cy="41320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cxnSp>
        <p:nvCxnSpPr>
          <p:cNvPr id="14" name="直線矢印コネクタ 13">
            <a:extLst>
              <a:ext uri="{FF2B5EF4-FFF2-40B4-BE49-F238E27FC236}">
                <a16:creationId xmlns:a16="http://schemas.microsoft.com/office/drawing/2014/main" id="{1B845B0E-5D46-4D82-87B1-8250B3F51D2C}"/>
              </a:ext>
            </a:extLst>
          </p:cNvPr>
          <p:cNvCxnSpPr>
            <a:cxnSpLocks/>
          </p:cNvCxnSpPr>
          <p:nvPr/>
        </p:nvCxnSpPr>
        <p:spPr>
          <a:xfrm>
            <a:off x="4655890" y="2350310"/>
            <a:ext cx="1174459" cy="233074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正方形/長方形 16">
            <a:extLst>
              <a:ext uri="{FF2B5EF4-FFF2-40B4-BE49-F238E27FC236}">
                <a16:creationId xmlns:a16="http://schemas.microsoft.com/office/drawing/2014/main" id="{BE032028-D551-4C50-A0D4-6DA8635A9C00}"/>
              </a:ext>
            </a:extLst>
          </p:cNvPr>
          <p:cNvSpPr/>
          <p:nvPr/>
        </p:nvSpPr>
        <p:spPr>
          <a:xfrm>
            <a:off x="5023889" y="4681057"/>
            <a:ext cx="4699187" cy="20972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22" name="テキスト ボックス 21">
            <a:extLst>
              <a:ext uri="{FF2B5EF4-FFF2-40B4-BE49-F238E27FC236}">
                <a16:creationId xmlns:a16="http://schemas.microsoft.com/office/drawing/2014/main" id="{4794BB77-72BB-49F6-B48D-7EBCCFBBB308}"/>
              </a:ext>
            </a:extLst>
          </p:cNvPr>
          <p:cNvSpPr txBox="1"/>
          <p:nvPr/>
        </p:nvSpPr>
        <p:spPr>
          <a:xfrm>
            <a:off x="687896" y="3436795"/>
            <a:ext cx="3967994" cy="338554"/>
          </a:xfrm>
          <a:prstGeom prst="rect">
            <a:avLst/>
          </a:prstGeom>
          <a:noFill/>
          <a:ln>
            <a:solidFill>
              <a:schemeClr val="tx1"/>
            </a:solidFill>
          </a:ln>
        </p:spPr>
        <p:txBody>
          <a:bodyPr wrap="square" rtlCol="0">
            <a:spAutoFit/>
          </a:bodyPr>
          <a:lstStyle/>
          <a:p>
            <a:r>
              <a:rPr kumimoji="1"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rPr>
              <a:t>変更後、更新ボタンを必ずクリック。</a:t>
            </a:r>
          </a:p>
        </p:txBody>
      </p:sp>
      <p:sp>
        <p:nvSpPr>
          <p:cNvPr id="23" name="正方形/長方形 22">
            <a:extLst>
              <a:ext uri="{FF2B5EF4-FFF2-40B4-BE49-F238E27FC236}">
                <a16:creationId xmlns:a16="http://schemas.microsoft.com/office/drawing/2014/main" id="{9BDD43F2-DD73-475B-B759-7621999F9B45}"/>
              </a:ext>
            </a:extLst>
          </p:cNvPr>
          <p:cNvSpPr/>
          <p:nvPr/>
        </p:nvSpPr>
        <p:spPr>
          <a:xfrm>
            <a:off x="11099246" y="4576195"/>
            <a:ext cx="1092753" cy="20972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5" name="タイトル 1">
            <a:extLst>
              <a:ext uri="{FF2B5EF4-FFF2-40B4-BE49-F238E27FC236}">
                <a16:creationId xmlns:a16="http://schemas.microsoft.com/office/drawing/2014/main" id="{403C6F91-8EE9-4198-82FD-CD7E9D26EAFB}"/>
              </a:ext>
            </a:extLst>
          </p:cNvPr>
          <p:cNvSpPr txBox="1">
            <a:spLocks/>
          </p:cNvSpPr>
          <p:nvPr/>
        </p:nvSpPr>
        <p:spPr>
          <a:xfrm>
            <a:off x="343818" y="92687"/>
            <a:ext cx="9494526" cy="547835"/>
          </a:xfrm>
          <a:prstGeom prst="rect">
            <a:avLst/>
          </a:prstGeom>
          <a:noFill/>
        </p:spPr>
        <p:txBody>
          <a:bodyPr lIns="108000" tIns="0" rIns="0" bIns="0" anchor="ctr">
            <a:noAutofit/>
          </a:bodyPr>
          <a:lstStyle>
            <a:lvl1pPr algn="l" defTabSz="914411" rtl="0" eaLnBrk="1" latinLnBrk="0" hangingPunct="1">
              <a:spcBef>
                <a:spcPct val="0"/>
              </a:spcBef>
              <a:buNone/>
              <a:defRPr kumimoji="1" lang="ja-JP" altLang="en-US" sz="2000" b="0" kern="120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r>
              <a:rPr lang="ja-JP" altLang="en-US" dirty="0"/>
              <a:t>（参考）任意項目の設定方法（土地、世帯員、経営体データ共通　</a:t>
            </a:r>
            <a:r>
              <a:rPr lang="en-US" altLang="ja-JP" dirty="0"/>
              <a:t>2/3</a:t>
            </a:r>
            <a:r>
              <a:rPr lang="ja-JP" altLang="en-US" dirty="0"/>
              <a:t>）</a:t>
            </a:r>
          </a:p>
        </p:txBody>
      </p:sp>
      <p:pic>
        <p:nvPicPr>
          <p:cNvPr id="12" name="図 11">
            <a:extLst>
              <a:ext uri="{FF2B5EF4-FFF2-40B4-BE49-F238E27FC236}">
                <a16:creationId xmlns:a16="http://schemas.microsoft.com/office/drawing/2014/main" id="{FE985CF6-3EB2-4152-BC5E-90B27AC9D9C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
          <a:stretch/>
        </p:blipFill>
        <p:spPr>
          <a:xfrm>
            <a:off x="5023889" y="1230083"/>
            <a:ext cx="7168110" cy="457923"/>
          </a:xfrm>
          <a:prstGeom prst="rect">
            <a:avLst/>
          </a:prstGeom>
        </p:spPr>
      </p:pic>
      <p:pic>
        <p:nvPicPr>
          <p:cNvPr id="13" name="図 12">
            <a:extLst>
              <a:ext uri="{FF2B5EF4-FFF2-40B4-BE49-F238E27FC236}">
                <a16:creationId xmlns:a16="http://schemas.microsoft.com/office/drawing/2014/main" id="{CFD4F4A3-D6AA-4FF1-9C55-D9ABD0756A1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52959" y="1281879"/>
            <a:ext cx="4641908" cy="774139"/>
          </a:xfrm>
          <a:prstGeom prst="rect">
            <a:avLst/>
          </a:prstGeom>
        </p:spPr>
      </p:pic>
    </p:spTree>
    <p:extLst>
      <p:ext uri="{BB962C8B-B14F-4D97-AF65-F5344CB8AC3E}">
        <p14:creationId xmlns:p14="http://schemas.microsoft.com/office/powerpoint/2010/main" val="2775647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EF5F89B-C84C-4535-AB29-BB5368DE4BD3}"/>
              </a:ext>
            </a:extLst>
          </p:cNvPr>
          <p:cNvPicPr>
            <a:picLocks noChangeAspect="1"/>
          </p:cNvPicPr>
          <p:nvPr/>
        </p:nvPicPr>
        <p:blipFill>
          <a:blip r:embed="rId2" cstate="print"/>
          <a:stretch>
            <a:fillRect/>
          </a:stretch>
        </p:blipFill>
        <p:spPr>
          <a:xfrm>
            <a:off x="0" y="1190836"/>
            <a:ext cx="5524640" cy="5095875"/>
          </a:xfrm>
          <a:prstGeom prst="rect">
            <a:avLst/>
          </a:prstGeom>
        </p:spPr>
      </p:pic>
      <p:pic>
        <p:nvPicPr>
          <p:cNvPr id="18" name="図 17">
            <a:extLst>
              <a:ext uri="{FF2B5EF4-FFF2-40B4-BE49-F238E27FC236}">
                <a16:creationId xmlns:a16="http://schemas.microsoft.com/office/drawing/2014/main" id="{DE88E9A0-B166-49EC-9220-57D0359377C3}"/>
              </a:ext>
            </a:extLst>
          </p:cNvPr>
          <p:cNvPicPr>
            <a:picLocks noChangeAspect="1"/>
          </p:cNvPicPr>
          <p:nvPr/>
        </p:nvPicPr>
        <p:blipFill>
          <a:blip r:embed="rId3" cstate="print"/>
          <a:stretch>
            <a:fillRect/>
          </a:stretch>
        </p:blipFill>
        <p:spPr>
          <a:xfrm>
            <a:off x="5548433" y="2010946"/>
            <a:ext cx="6486064" cy="4254595"/>
          </a:xfrm>
          <a:prstGeom prst="rect">
            <a:avLst/>
          </a:prstGeom>
        </p:spPr>
      </p:pic>
      <p:sp>
        <p:nvSpPr>
          <p:cNvPr id="4" name="タイトル 2">
            <a:extLst>
              <a:ext uri="{FF2B5EF4-FFF2-40B4-BE49-F238E27FC236}">
                <a16:creationId xmlns:a16="http://schemas.microsoft.com/office/drawing/2014/main" id="{E706FA96-AC45-407B-87DF-DB57E2854C9D}"/>
              </a:ext>
            </a:extLst>
          </p:cNvPr>
          <p:cNvSpPr txBox="1">
            <a:spLocks/>
          </p:cNvSpPr>
          <p:nvPr/>
        </p:nvSpPr>
        <p:spPr>
          <a:xfrm>
            <a:off x="228550" y="630132"/>
            <a:ext cx="7256138" cy="662618"/>
          </a:xfrm>
          <a:prstGeom prst="rect">
            <a:avLst/>
          </a:prstGeom>
        </p:spPr>
        <p:txBody>
          <a:bodyPr/>
          <a:lstStyle>
            <a:lvl1pPr algn="ctr" defTabSz="914411" rtl="0" eaLnBrk="1" latinLnBrk="0" hangingPunct="1">
              <a:spcBef>
                <a:spcPct val="0"/>
              </a:spcBef>
              <a:buNone/>
              <a:defRPr kumimoji="1" sz="4400" kern="1200">
                <a:solidFill>
                  <a:schemeClr val="tx1"/>
                </a:solidFill>
                <a:latin typeface="+mj-lt"/>
                <a:ea typeface="+mj-ea"/>
                <a:cs typeface="+mj-cs"/>
              </a:defRPr>
            </a:lvl1pPr>
          </a:lstStyle>
          <a:p>
            <a:pPr algn="l"/>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補助機能</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の共通コード管理等で設定を行います。</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lgn="l"/>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次に各項目で管理する情報を設定します。</a:t>
            </a:r>
          </a:p>
        </p:txBody>
      </p:sp>
      <p:sp>
        <p:nvSpPr>
          <p:cNvPr id="10" name="正方形/長方形 9">
            <a:extLst>
              <a:ext uri="{FF2B5EF4-FFF2-40B4-BE49-F238E27FC236}">
                <a16:creationId xmlns:a16="http://schemas.microsoft.com/office/drawing/2014/main" id="{AF556410-E3F6-4557-8317-2DAFD475D176}"/>
              </a:ext>
            </a:extLst>
          </p:cNvPr>
          <p:cNvSpPr/>
          <p:nvPr/>
        </p:nvSpPr>
        <p:spPr>
          <a:xfrm>
            <a:off x="53645" y="3816990"/>
            <a:ext cx="1702965" cy="24328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1" name="正方形/長方形 10">
            <a:extLst>
              <a:ext uri="{FF2B5EF4-FFF2-40B4-BE49-F238E27FC236}">
                <a16:creationId xmlns:a16="http://schemas.microsoft.com/office/drawing/2014/main" id="{D6E9322D-81F7-46F1-81B6-F1A70E9B45C5}"/>
              </a:ext>
            </a:extLst>
          </p:cNvPr>
          <p:cNvSpPr/>
          <p:nvPr/>
        </p:nvSpPr>
        <p:spPr>
          <a:xfrm>
            <a:off x="1908953" y="2640472"/>
            <a:ext cx="3639480" cy="95637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cxnSp>
        <p:nvCxnSpPr>
          <p:cNvPr id="14" name="直線矢印コネクタ 13">
            <a:extLst>
              <a:ext uri="{FF2B5EF4-FFF2-40B4-BE49-F238E27FC236}">
                <a16:creationId xmlns:a16="http://schemas.microsoft.com/office/drawing/2014/main" id="{1B845B0E-5D46-4D82-87B1-8250B3F51D2C}"/>
              </a:ext>
            </a:extLst>
          </p:cNvPr>
          <p:cNvCxnSpPr>
            <a:cxnSpLocks/>
          </p:cNvCxnSpPr>
          <p:nvPr/>
        </p:nvCxnSpPr>
        <p:spPr>
          <a:xfrm>
            <a:off x="4798503" y="3657600"/>
            <a:ext cx="749930" cy="148882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正方形/長方形 16">
            <a:extLst>
              <a:ext uri="{FF2B5EF4-FFF2-40B4-BE49-F238E27FC236}">
                <a16:creationId xmlns:a16="http://schemas.microsoft.com/office/drawing/2014/main" id="{BE032028-D551-4C50-A0D4-6DA8635A9C00}"/>
              </a:ext>
            </a:extLst>
          </p:cNvPr>
          <p:cNvSpPr/>
          <p:nvPr/>
        </p:nvSpPr>
        <p:spPr>
          <a:xfrm>
            <a:off x="5548434" y="5146428"/>
            <a:ext cx="1456373" cy="30116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22" name="テキスト ボックス 21">
            <a:extLst>
              <a:ext uri="{FF2B5EF4-FFF2-40B4-BE49-F238E27FC236}">
                <a16:creationId xmlns:a16="http://schemas.microsoft.com/office/drawing/2014/main" id="{4794BB77-72BB-49F6-B48D-7EBCCFBBB308}"/>
              </a:ext>
            </a:extLst>
          </p:cNvPr>
          <p:cNvSpPr txBox="1"/>
          <p:nvPr/>
        </p:nvSpPr>
        <p:spPr>
          <a:xfrm>
            <a:off x="1311503" y="6376245"/>
            <a:ext cx="3967994" cy="338554"/>
          </a:xfrm>
          <a:prstGeom prst="rect">
            <a:avLst/>
          </a:prstGeom>
          <a:noFill/>
          <a:ln>
            <a:solidFill>
              <a:schemeClr val="tx1"/>
            </a:solidFill>
          </a:ln>
        </p:spPr>
        <p:txBody>
          <a:bodyPr wrap="square" rtlCol="0">
            <a:spAutoFit/>
          </a:bodyPr>
          <a:lstStyle/>
          <a:p>
            <a:r>
              <a:rPr kumimoji="1"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rPr>
              <a:t>変更後、更新ボタンを必ずクリック。</a:t>
            </a:r>
          </a:p>
        </p:txBody>
      </p:sp>
      <p:sp>
        <p:nvSpPr>
          <p:cNvPr id="15" name="正方形/長方形 14">
            <a:extLst>
              <a:ext uri="{FF2B5EF4-FFF2-40B4-BE49-F238E27FC236}">
                <a16:creationId xmlns:a16="http://schemas.microsoft.com/office/drawing/2014/main" id="{B6F12F45-4A1A-446D-B066-0A12F2A5129E}"/>
              </a:ext>
            </a:extLst>
          </p:cNvPr>
          <p:cNvSpPr/>
          <p:nvPr/>
        </p:nvSpPr>
        <p:spPr>
          <a:xfrm>
            <a:off x="10982356" y="4968418"/>
            <a:ext cx="1052142" cy="20972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9" name="正方形/長方形 18">
            <a:extLst>
              <a:ext uri="{FF2B5EF4-FFF2-40B4-BE49-F238E27FC236}">
                <a16:creationId xmlns:a16="http://schemas.microsoft.com/office/drawing/2014/main" id="{53AC3A3C-DB16-4552-9503-9B2235AEB203}"/>
              </a:ext>
            </a:extLst>
          </p:cNvPr>
          <p:cNvSpPr/>
          <p:nvPr/>
        </p:nvSpPr>
        <p:spPr>
          <a:xfrm>
            <a:off x="53645" y="4096324"/>
            <a:ext cx="1702965" cy="164435"/>
          </a:xfrm>
          <a:prstGeom prst="rect">
            <a:avLst/>
          </a:prstGeom>
          <a:no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20" name="正方形/長方形 19">
            <a:extLst>
              <a:ext uri="{FF2B5EF4-FFF2-40B4-BE49-F238E27FC236}">
                <a16:creationId xmlns:a16="http://schemas.microsoft.com/office/drawing/2014/main" id="{FCF0D62D-B15E-4BDA-A935-AD8B79461037}"/>
              </a:ext>
            </a:extLst>
          </p:cNvPr>
          <p:cNvSpPr/>
          <p:nvPr/>
        </p:nvSpPr>
        <p:spPr>
          <a:xfrm>
            <a:off x="53645" y="4286948"/>
            <a:ext cx="1702965" cy="243283"/>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21" name="正方形/長方形 20">
            <a:extLst>
              <a:ext uri="{FF2B5EF4-FFF2-40B4-BE49-F238E27FC236}">
                <a16:creationId xmlns:a16="http://schemas.microsoft.com/office/drawing/2014/main" id="{74B55262-5E7F-4BC8-8A15-9E452FA6DA8B}"/>
              </a:ext>
            </a:extLst>
          </p:cNvPr>
          <p:cNvSpPr/>
          <p:nvPr/>
        </p:nvSpPr>
        <p:spPr>
          <a:xfrm>
            <a:off x="53645" y="4566284"/>
            <a:ext cx="1702965" cy="2432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24" name="正方形/長方形 23">
            <a:extLst>
              <a:ext uri="{FF2B5EF4-FFF2-40B4-BE49-F238E27FC236}">
                <a16:creationId xmlns:a16="http://schemas.microsoft.com/office/drawing/2014/main" id="{DFE1BBD9-20FB-4A70-A9D8-F08CBFF5230E}"/>
              </a:ext>
            </a:extLst>
          </p:cNvPr>
          <p:cNvSpPr/>
          <p:nvPr/>
        </p:nvSpPr>
        <p:spPr>
          <a:xfrm>
            <a:off x="7004808" y="5178141"/>
            <a:ext cx="1384184" cy="249411"/>
          </a:xfrm>
          <a:prstGeom prst="rect">
            <a:avLst/>
          </a:prstGeom>
          <a:no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25" name="正方形/長方形 24">
            <a:extLst>
              <a:ext uri="{FF2B5EF4-FFF2-40B4-BE49-F238E27FC236}">
                <a16:creationId xmlns:a16="http://schemas.microsoft.com/office/drawing/2014/main" id="{5049DED9-7CC5-4211-B0E9-BE19F5CF5562}"/>
              </a:ext>
            </a:extLst>
          </p:cNvPr>
          <p:cNvSpPr/>
          <p:nvPr/>
        </p:nvSpPr>
        <p:spPr>
          <a:xfrm>
            <a:off x="8400692" y="5179859"/>
            <a:ext cx="1464761" cy="243283"/>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26" name="正方形/長方形 25">
            <a:extLst>
              <a:ext uri="{FF2B5EF4-FFF2-40B4-BE49-F238E27FC236}">
                <a16:creationId xmlns:a16="http://schemas.microsoft.com/office/drawing/2014/main" id="{A067245F-D962-4902-928D-9C272D0281E1}"/>
              </a:ext>
            </a:extLst>
          </p:cNvPr>
          <p:cNvSpPr/>
          <p:nvPr/>
        </p:nvSpPr>
        <p:spPr>
          <a:xfrm>
            <a:off x="9877153" y="5167949"/>
            <a:ext cx="1384185" cy="2432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27" name="正方形/長方形 26">
            <a:extLst>
              <a:ext uri="{FF2B5EF4-FFF2-40B4-BE49-F238E27FC236}">
                <a16:creationId xmlns:a16="http://schemas.microsoft.com/office/drawing/2014/main" id="{68EF8614-B888-4FD0-9E37-83AFDD6053D1}"/>
              </a:ext>
            </a:extLst>
          </p:cNvPr>
          <p:cNvSpPr/>
          <p:nvPr/>
        </p:nvSpPr>
        <p:spPr>
          <a:xfrm>
            <a:off x="1825121" y="5781411"/>
            <a:ext cx="750300" cy="37610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28" name="テキスト ボックス 27">
            <a:extLst>
              <a:ext uri="{FF2B5EF4-FFF2-40B4-BE49-F238E27FC236}">
                <a16:creationId xmlns:a16="http://schemas.microsoft.com/office/drawing/2014/main" id="{D8B7615B-9567-4D50-A140-87ED1A2C2D83}"/>
              </a:ext>
            </a:extLst>
          </p:cNvPr>
          <p:cNvSpPr txBox="1"/>
          <p:nvPr/>
        </p:nvSpPr>
        <p:spPr>
          <a:xfrm>
            <a:off x="2007164" y="4825561"/>
            <a:ext cx="3266337" cy="584775"/>
          </a:xfrm>
          <a:prstGeom prst="rect">
            <a:avLst/>
          </a:prstGeom>
          <a:solidFill>
            <a:schemeClr val="bg1"/>
          </a:solidFill>
          <a:ln>
            <a:solidFill>
              <a:schemeClr val="tx1"/>
            </a:solidFill>
          </a:ln>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rPr>
              <a:t>追加ボタンを押し、一つずつ条件を追加する。</a:t>
            </a:r>
          </a:p>
        </p:txBody>
      </p:sp>
      <p:cxnSp>
        <p:nvCxnSpPr>
          <p:cNvPr id="29" name="直線矢印コネクタ 28">
            <a:extLst>
              <a:ext uri="{FF2B5EF4-FFF2-40B4-BE49-F238E27FC236}">
                <a16:creationId xmlns:a16="http://schemas.microsoft.com/office/drawing/2014/main" id="{89E8172D-B114-421E-A3D4-7D58022305D9}"/>
              </a:ext>
            </a:extLst>
          </p:cNvPr>
          <p:cNvCxnSpPr>
            <a:cxnSpLocks/>
          </p:cNvCxnSpPr>
          <p:nvPr/>
        </p:nvCxnSpPr>
        <p:spPr>
          <a:xfrm flipH="1">
            <a:off x="2385644" y="5423142"/>
            <a:ext cx="909856" cy="35826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タイトル 1">
            <a:extLst>
              <a:ext uri="{FF2B5EF4-FFF2-40B4-BE49-F238E27FC236}">
                <a16:creationId xmlns:a16="http://schemas.microsoft.com/office/drawing/2014/main" id="{BA6B997C-13F2-48F4-8A3E-FB5B9A63E2D8}"/>
              </a:ext>
            </a:extLst>
          </p:cNvPr>
          <p:cNvSpPr txBox="1">
            <a:spLocks/>
          </p:cNvSpPr>
          <p:nvPr/>
        </p:nvSpPr>
        <p:spPr>
          <a:xfrm>
            <a:off x="325372" y="167392"/>
            <a:ext cx="9494526" cy="547835"/>
          </a:xfrm>
          <a:prstGeom prst="rect">
            <a:avLst/>
          </a:prstGeom>
          <a:noFill/>
        </p:spPr>
        <p:txBody>
          <a:bodyPr lIns="108000" tIns="0" rIns="0" bIns="0" anchor="ctr">
            <a:noAutofit/>
          </a:bodyPr>
          <a:lstStyle>
            <a:lvl1pPr algn="l" defTabSz="914411" rtl="0" eaLnBrk="1" latinLnBrk="0" hangingPunct="1">
              <a:spcBef>
                <a:spcPct val="0"/>
              </a:spcBef>
              <a:buNone/>
              <a:defRPr kumimoji="1" lang="ja-JP" altLang="en-US" sz="2000" b="0" kern="120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r>
              <a:rPr lang="ja-JP" altLang="en-US" dirty="0"/>
              <a:t>（参考）任意項目の設定方法（土地、世帯員、経営体データ共通　</a:t>
            </a:r>
            <a:r>
              <a:rPr lang="en-US" altLang="ja-JP" dirty="0"/>
              <a:t>3/3</a:t>
            </a:r>
            <a:r>
              <a:rPr lang="ja-JP" altLang="en-US" dirty="0"/>
              <a:t>）</a:t>
            </a:r>
          </a:p>
        </p:txBody>
      </p:sp>
      <p:pic>
        <p:nvPicPr>
          <p:cNvPr id="30" name="図 29">
            <a:extLst>
              <a:ext uri="{FF2B5EF4-FFF2-40B4-BE49-F238E27FC236}">
                <a16:creationId xmlns:a16="http://schemas.microsoft.com/office/drawing/2014/main" id="{928E2B3E-9F71-40B5-8EBF-7FEFA42E698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76" y="1203338"/>
            <a:ext cx="5518363" cy="1173226"/>
          </a:xfrm>
          <a:prstGeom prst="rect">
            <a:avLst/>
          </a:prstGeom>
        </p:spPr>
      </p:pic>
      <p:sp>
        <p:nvSpPr>
          <p:cNvPr id="31" name="正方形/長方形 30">
            <a:extLst>
              <a:ext uri="{FF2B5EF4-FFF2-40B4-BE49-F238E27FC236}">
                <a16:creationId xmlns:a16="http://schemas.microsoft.com/office/drawing/2014/main" id="{6854C82C-C03C-46B8-95CC-EDF13965197C}"/>
              </a:ext>
            </a:extLst>
          </p:cNvPr>
          <p:cNvSpPr/>
          <p:nvPr/>
        </p:nvSpPr>
        <p:spPr>
          <a:xfrm>
            <a:off x="1159023" y="1928758"/>
            <a:ext cx="749930" cy="41108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pic>
        <p:nvPicPr>
          <p:cNvPr id="32" name="図 31">
            <a:extLst>
              <a:ext uri="{FF2B5EF4-FFF2-40B4-BE49-F238E27FC236}">
                <a16:creationId xmlns:a16="http://schemas.microsoft.com/office/drawing/2014/main" id="{CEBD6DF6-B891-4013-A43A-795883ECA45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
          <a:stretch/>
        </p:blipFill>
        <p:spPr>
          <a:xfrm>
            <a:off x="5561481" y="1975093"/>
            <a:ext cx="6473016" cy="457923"/>
          </a:xfrm>
          <a:prstGeom prst="rect">
            <a:avLst/>
          </a:prstGeom>
        </p:spPr>
      </p:pic>
    </p:spTree>
    <p:extLst>
      <p:ext uri="{BB962C8B-B14F-4D97-AF65-F5344CB8AC3E}">
        <p14:creationId xmlns:p14="http://schemas.microsoft.com/office/powerpoint/2010/main" val="42570391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タイトル 1">
            <a:extLst>
              <a:ext uri="{FF2B5EF4-FFF2-40B4-BE49-F238E27FC236}">
                <a16:creationId xmlns:a16="http://schemas.microsoft.com/office/drawing/2014/main" id="{BA6B997C-13F2-48F4-8A3E-FB5B9A63E2D8}"/>
              </a:ext>
            </a:extLst>
          </p:cNvPr>
          <p:cNvSpPr txBox="1">
            <a:spLocks/>
          </p:cNvSpPr>
          <p:nvPr/>
        </p:nvSpPr>
        <p:spPr>
          <a:xfrm>
            <a:off x="325372" y="167392"/>
            <a:ext cx="9494526" cy="547835"/>
          </a:xfrm>
          <a:prstGeom prst="rect">
            <a:avLst/>
          </a:prstGeom>
          <a:noFill/>
        </p:spPr>
        <p:txBody>
          <a:bodyPr lIns="108000" tIns="0" rIns="0" bIns="0" anchor="ctr">
            <a:noAutofit/>
          </a:bodyPr>
          <a:lstStyle>
            <a:lvl1pPr algn="l" defTabSz="914411" rtl="0" eaLnBrk="1" latinLnBrk="0" hangingPunct="1">
              <a:spcBef>
                <a:spcPct val="0"/>
              </a:spcBef>
              <a:buNone/>
              <a:defRPr kumimoji="1" lang="ja-JP" altLang="en-US" sz="2000" b="0" kern="120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r>
              <a:rPr lang="ja-JP" altLang="en-US" dirty="0"/>
              <a:t>（参考）任意項目の設定方法　備考</a:t>
            </a:r>
          </a:p>
        </p:txBody>
      </p:sp>
      <p:sp>
        <p:nvSpPr>
          <p:cNvPr id="30" name="コンテンツ プレースホルダー 2">
            <a:extLst>
              <a:ext uri="{FF2B5EF4-FFF2-40B4-BE49-F238E27FC236}">
                <a16:creationId xmlns:a16="http://schemas.microsoft.com/office/drawing/2014/main" id="{95EB2F19-1C2A-4B4F-95A9-D47F02CD4D3B}"/>
              </a:ext>
            </a:extLst>
          </p:cNvPr>
          <p:cNvSpPr txBox="1">
            <a:spLocks/>
          </p:cNvSpPr>
          <p:nvPr/>
        </p:nvSpPr>
        <p:spPr>
          <a:xfrm>
            <a:off x="325372" y="836712"/>
            <a:ext cx="11660697" cy="5853896"/>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1600" dirty="0">
                <a:latin typeface="メイリオ" panose="020B0604030504040204" pitchFamily="50" charset="-128"/>
                <a:ea typeface="メイリオ" panose="020B0604030504040204" pitchFamily="50" charset="-128"/>
              </a:rPr>
              <a:t>（１）色分けができる任意項目グループは「</a:t>
            </a:r>
            <a:r>
              <a:rPr lang="ja-JP" altLang="en-US" sz="1600" dirty="0">
                <a:solidFill>
                  <a:srgbClr val="FF0000"/>
                </a:solidFill>
                <a:latin typeface="メイリオ" panose="020B0604030504040204" pitchFamily="50" charset="-128"/>
                <a:ea typeface="メイリオ" panose="020B0604030504040204" pitchFamily="50" charset="-128"/>
              </a:rPr>
              <a:t>土地任意項目のグループ１～グループ４</a:t>
            </a:r>
            <a:r>
              <a:rPr lang="ja-JP" altLang="en-US" sz="1600" dirty="0">
                <a:latin typeface="メイリオ" panose="020B0604030504040204" pitchFamily="50" charset="-128"/>
                <a:ea typeface="メイリオ" panose="020B0604030504040204" pitchFamily="50" charset="-128"/>
              </a:rPr>
              <a:t>」に設定した</a:t>
            </a:r>
            <a:r>
              <a:rPr lang="en-US" altLang="ja-JP" sz="1600" dirty="0">
                <a:latin typeface="メイリオ" panose="020B0604030504040204" pitchFamily="50" charset="-128"/>
                <a:ea typeface="メイリオ" panose="020B0604030504040204" pitchFamily="50" charset="-128"/>
              </a:rPr>
              <a:t>16</a:t>
            </a:r>
            <a:r>
              <a:rPr lang="ja-JP" altLang="en-US" sz="1600" dirty="0">
                <a:latin typeface="メイリオ" panose="020B0604030504040204" pitchFamily="50" charset="-128"/>
                <a:ea typeface="メイリオ" panose="020B0604030504040204" pitchFamily="50" charset="-128"/>
              </a:rPr>
              <a:t>項目と「世帯員及び経営体任意項目のグループ１」に設定した４項目となります。色分けの条件項目になるのは「</a:t>
            </a:r>
            <a:r>
              <a:rPr lang="en-US" altLang="ja-JP" sz="1600" dirty="0">
                <a:solidFill>
                  <a:srgbClr val="FF0000"/>
                </a:solidFill>
                <a:latin typeface="メイリオ" panose="020B0604030504040204" pitchFamily="50" charset="-128"/>
                <a:ea typeface="メイリオ" panose="020B0604030504040204" pitchFamily="50" charset="-128"/>
              </a:rPr>
              <a:t>GRP1</a:t>
            </a:r>
            <a:r>
              <a:rPr lang="ja-JP" altLang="en-US" sz="1600" dirty="0">
                <a:solidFill>
                  <a:srgbClr val="FF0000"/>
                </a:solidFill>
                <a:latin typeface="メイリオ" panose="020B0604030504040204" pitchFamily="50" charset="-128"/>
                <a:ea typeface="メイリオ" panose="020B0604030504040204" pitchFamily="50" charset="-128"/>
              </a:rPr>
              <a:t>＿区分〇</a:t>
            </a:r>
            <a:r>
              <a:rPr lang="ja-JP" altLang="en-US" sz="1600" dirty="0">
                <a:latin typeface="メイリオ" panose="020B0604030504040204" pitchFamily="50" charset="-128"/>
                <a:ea typeface="メイリオ" panose="020B0604030504040204" pitchFamily="50" charset="-128"/>
              </a:rPr>
              <a:t>」の項目です。</a:t>
            </a:r>
            <a:endParaRPr lang="en-US" altLang="ja-JP" sz="1600" dirty="0">
              <a:latin typeface="メイリオ" panose="020B0604030504040204" pitchFamily="50" charset="-128"/>
              <a:ea typeface="メイリオ" panose="020B0604030504040204" pitchFamily="50" charset="-128"/>
            </a:endParaRPr>
          </a:p>
          <a:p>
            <a:pPr algn="l"/>
            <a:endParaRPr lang="en-US" altLang="ja-JP" sz="1600" dirty="0">
              <a:latin typeface="メイリオ" panose="020B0604030504040204" pitchFamily="50" charset="-128"/>
              <a:ea typeface="メイリオ" panose="020B0604030504040204" pitchFamily="50" charset="-128"/>
            </a:endParaRPr>
          </a:p>
          <a:p>
            <a:pPr algn="l"/>
            <a:r>
              <a:rPr lang="ja-JP" altLang="en-US" sz="1600" dirty="0">
                <a:latin typeface="メイリオ" panose="020B0604030504040204" pitchFamily="50" charset="-128"/>
                <a:ea typeface="メイリオ" panose="020B0604030504040204" pitchFamily="50" charset="-128"/>
              </a:rPr>
              <a:t>〇任意項目を設定後、すぐにはシステムに反映されませんので</a:t>
            </a:r>
            <a:endParaRPr lang="en-US" altLang="ja-JP" sz="1600" dirty="0">
              <a:latin typeface="メイリオ" panose="020B0604030504040204" pitchFamily="50" charset="-128"/>
              <a:ea typeface="メイリオ" panose="020B0604030504040204" pitchFamily="50" charset="-128"/>
            </a:endParaRPr>
          </a:p>
          <a:p>
            <a:pPr algn="l"/>
            <a:r>
              <a:rPr lang="ja-JP" altLang="en-US" sz="1600" dirty="0">
                <a:latin typeface="メイリオ" panose="020B0604030504040204" pitchFamily="50" charset="-128"/>
                <a:ea typeface="メイリオ" panose="020B0604030504040204" pitchFamily="50" charset="-128"/>
              </a:rPr>
              <a:t>①ログアウトをする</a:t>
            </a:r>
            <a:endParaRPr lang="en-US" altLang="ja-JP" sz="1600" dirty="0">
              <a:latin typeface="メイリオ" panose="020B0604030504040204" pitchFamily="50" charset="-128"/>
              <a:ea typeface="メイリオ" panose="020B0604030504040204" pitchFamily="50" charset="-128"/>
            </a:endParaRPr>
          </a:p>
          <a:p>
            <a:pPr algn="l"/>
            <a:r>
              <a:rPr lang="ja-JP" altLang="en-US" sz="1600" dirty="0">
                <a:latin typeface="メイリオ" panose="020B0604030504040204" pitchFamily="50" charset="-128"/>
                <a:ea typeface="メイリオ" panose="020B0604030504040204" pitchFamily="50" charset="-128"/>
              </a:rPr>
              <a:t>②</a:t>
            </a:r>
            <a:r>
              <a:rPr lang="en-US" altLang="ja-JP" sz="1600" dirty="0">
                <a:latin typeface="メイリオ" panose="020B0604030504040204" pitchFamily="50" charset="-128"/>
                <a:ea typeface="メイリオ" panose="020B0604030504040204" pitchFamily="50" charset="-128"/>
              </a:rPr>
              <a:t>F</a:t>
            </a:r>
            <a:r>
              <a:rPr lang="ja-JP" altLang="en-US" sz="1600" dirty="0">
                <a:latin typeface="メイリオ" panose="020B0604030504040204" pitchFamily="50" charset="-128"/>
                <a:ea typeface="メイリオ" panose="020B0604030504040204" pitchFamily="50" charset="-128"/>
              </a:rPr>
              <a:t>５キーを押しログイン後の初期画面に戻す</a:t>
            </a:r>
            <a:endParaRPr lang="en-US" altLang="ja-JP" sz="1600" dirty="0">
              <a:latin typeface="メイリオ" panose="020B0604030504040204" pitchFamily="50" charset="-128"/>
              <a:ea typeface="メイリオ" panose="020B0604030504040204" pitchFamily="50" charset="-128"/>
            </a:endParaRPr>
          </a:p>
          <a:p>
            <a:pPr algn="l"/>
            <a:endParaRPr lang="en-US" altLang="ja-JP" sz="1600" dirty="0">
              <a:latin typeface="メイリオ" panose="020B0604030504040204" pitchFamily="50" charset="-128"/>
              <a:ea typeface="メイリオ" panose="020B0604030504040204" pitchFamily="50" charset="-128"/>
            </a:endParaRPr>
          </a:p>
          <a:p>
            <a:pPr algn="l"/>
            <a:r>
              <a:rPr lang="ja-JP" altLang="en-US" sz="1600" dirty="0">
                <a:latin typeface="メイリオ" panose="020B0604030504040204" pitchFamily="50" charset="-128"/>
                <a:ea typeface="メイリオ" panose="020B0604030504040204" pitchFamily="50" charset="-128"/>
              </a:rPr>
              <a:t>上記どちらかの操作が必要になります。</a:t>
            </a:r>
            <a:endParaRPr lang="en-US" altLang="ja-JP" sz="1600" dirty="0">
              <a:latin typeface="メイリオ" panose="020B0604030504040204" pitchFamily="50" charset="-128"/>
              <a:ea typeface="メイリオ" panose="020B0604030504040204" pitchFamily="50" charset="-128"/>
            </a:endParaRPr>
          </a:p>
          <a:p>
            <a:pPr algn="l"/>
            <a:endParaRPr lang="en-US" altLang="ja-JP" sz="1600" dirty="0">
              <a:latin typeface="メイリオ" panose="020B0604030504040204" pitchFamily="50" charset="-128"/>
              <a:ea typeface="メイリオ" panose="020B0604030504040204" pitchFamily="50" charset="-128"/>
            </a:endParaRPr>
          </a:p>
          <a:p>
            <a:pPr algn="l"/>
            <a:r>
              <a:rPr lang="ja-JP" altLang="en-US" sz="1600" dirty="0">
                <a:latin typeface="メイリオ" panose="020B0604030504040204" pitchFamily="50" charset="-128"/>
                <a:ea typeface="メイリオ" panose="020B0604030504040204" pitchFamily="50" charset="-128"/>
              </a:rPr>
              <a:t>（２）任意項目の入力方法は下記の</a:t>
            </a:r>
            <a:r>
              <a:rPr lang="en-US" altLang="ja-JP" sz="1600" dirty="0">
                <a:latin typeface="メイリオ" panose="020B0604030504040204" pitchFamily="50" charset="-128"/>
                <a:ea typeface="メイリオ" panose="020B0604030504040204" pitchFamily="50" charset="-128"/>
              </a:rPr>
              <a:t>3</a:t>
            </a:r>
            <a:r>
              <a:rPr lang="ja-JP" altLang="en-US" sz="1600" dirty="0">
                <a:latin typeface="メイリオ" panose="020B0604030504040204" pitchFamily="50" charset="-128"/>
                <a:ea typeface="メイリオ" panose="020B0604030504040204" pitchFamily="50" charset="-128"/>
              </a:rPr>
              <a:t>パターンとなります。</a:t>
            </a:r>
          </a:p>
          <a:p>
            <a:pPr algn="l"/>
            <a:endParaRPr lang="ja-JP" altLang="en-US" sz="1600" dirty="0">
              <a:latin typeface="メイリオ" panose="020B0604030504040204" pitchFamily="50" charset="-128"/>
              <a:ea typeface="メイリオ" panose="020B0604030504040204" pitchFamily="50" charset="-128"/>
            </a:endParaRPr>
          </a:p>
          <a:p>
            <a:pPr algn="l"/>
            <a:r>
              <a:rPr lang="ja-JP" altLang="en-US" sz="1600" dirty="0">
                <a:latin typeface="メイリオ" panose="020B0604030504040204" pitchFamily="50" charset="-128"/>
                <a:ea typeface="メイリオ" panose="020B0604030504040204" pitchFamily="50" charset="-128"/>
              </a:rPr>
              <a:t>①</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台帳管理</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「任意項目」タブで一筆ずつ直接入力。</a:t>
            </a:r>
          </a:p>
          <a:p>
            <a:pPr algn="l"/>
            <a:endParaRPr lang="ja-JP" altLang="en-US" sz="1600" dirty="0">
              <a:latin typeface="メイリオ" panose="020B0604030504040204" pitchFamily="50" charset="-128"/>
              <a:ea typeface="メイリオ" panose="020B0604030504040204" pitchFamily="50" charset="-128"/>
            </a:endParaRPr>
          </a:p>
          <a:p>
            <a:pPr algn="l"/>
            <a:r>
              <a:rPr lang="ja-JP" altLang="en-US" sz="1600" dirty="0">
                <a:latin typeface="メイリオ" panose="020B0604030504040204" pitchFamily="50" charset="-128"/>
                <a:ea typeface="メイリオ" panose="020B0604030504040204" pitchFamily="50" charset="-128"/>
              </a:rPr>
              <a:t>②</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台帳・地図補正</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「任意項目補正」で更新する。（ただし土地データの任意項目のみ）</a:t>
            </a:r>
          </a:p>
          <a:p>
            <a:pPr algn="l"/>
            <a:r>
              <a:rPr lang="ja-JP" altLang="en-US" sz="1600" dirty="0">
                <a:latin typeface="メイリオ" panose="020B0604030504040204" pitchFamily="50" charset="-128"/>
                <a:ea typeface="メイリオ" panose="020B0604030504040204" pitchFamily="50" charset="-128"/>
              </a:rPr>
              <a:t>　</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入力内容が同一の場合複数筆を同時に補正可能。</a:t>
            </a:r>
          </a:p>
          <a:p>
            <a:pPr algn="l"/>
            <a:endParaRPr lang="ja-JP" altLang="en-US" sz="1600" dirty="0">
              <a:latin typeface="メイリオ" panose="020B0604030504040204" pitchFamily="50" charset="-128"/>
              <a:ea typeface="メイリオ" panose="020B0604030504040204" pitchFamily="50" charset="-128"/>
            </a:endParaRPr>
          </a:p>
          <a:p>
            <a:pPr algn="l"/>
            <a:r>
              <a:rPr lang="ja-JP" altLang="en-US" sz="1600" dirty="0">
                <a:latin typeface="メイリオ" panose="020B0604030504040204" pitchFamily="50" charset="-128"/>
                <a:ea typeface="メイリオ" panose="020B0604030504040204" pitchFamily="50" charset="-128"/>
              </a:rPr>
              <a:t>③ </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台帳・地図補正</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rPr>
              <a:t>CSV</a:t>
            </a:r>
            <a:r>
              <a:rPr lang="ja-JP" altLang="en-US" sz="1600" dirty="0">
                <a:latin typeface="メイリオ" panose="020B0604030504040204" pitchFamily="50" charset="-128"/>
                <a:ea typeface="メイリオ" panose="020B0604030504040204" pitchFamily="50" charset="-128"/>
              </a:rPr>
              <a:t>取込補正」で</a:t>
            </a:r>
            <a:r>
              <a:rPr lang="en-US" altLang="ja-JP" sz="1600" dirty="0">
                <a:latin typeface="メイリオ" panose="020B0604030504040204" pitchFamily="50" charset="-128"/>
                <a:ea typeface="メイリオ" panose="020B0604030504040204" pitchFamily="50" charset="-128"/>
              </a:rPr>
              <a:t>CSV</a:t>
            </a:r>
            <a:r>
              <a:rPr lang="ja-JP" altLang="en-US" sz="1600" dirty="0">
                <a:latin typeface="メイリオ" panose="020B0604030504040204" pitchFamily="50" charset="-128"/>
                <a:ea typeface="メイリオ" panose="020B0604030504040204" pitchFamily="50" charset="-128"/>
              </a:rPr>
              <a:t>出力し、複数筆を一括で更新する。</a:t>
            </a:r>
            <a:endParaRPr lang="en-US" altLang="ja-JP" sz="1600" dirty="0">
              <a:latin typeface="メイリオ" panose="020B0604030504040204" pitchFamily="50" charset="-128"/>
              <a:ea typeface="メイリオ" panose="020B0604030504040204" pitchFamily="50" charset="-128"/>
            </a:endParaRPr>
          </a:p>
          <a:p>
            <a:pPr algn="l"/>
            <a:endParaRPr lang="en-US" altLang="ja-JP" sz="1600" dirty="0">
              <a:latin typeface="メイリオ" panose="020B0604030504040204" pitchFamily="50" charset="-128"/>
              <a:ea typeface="メイリオ" panose="020B0604030504040204" pitchFamily="50" charset="-128"/>
            </a:endParaRPr>
          </a:p>
          <a:p>
            <a:pPr algn="l"/>
            <a:r>
              <a:rPr lang="ja-JP" altLang="en-US" sz="1600" dirty="0">
                <a:latin typeface="メイリオ" panose="020B0604030504040204" pitchFamily="50" charset="-128"/>
                <a:ea typeface="メイリオ" panose="020B0604030504040204" pitchFamily="50" charset="-128"/>
              </a:rPr>
              <a:t>④</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台帳・地図補正</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「一括更新補正」で</a:t>
            </a:r>
            <a:r>
              <a:rPr lang="en-US" altLang="ja-JP" sz="1600" dirty="0">
                <a:latin typeface="メイリオ" panose="020B0604030504040204" pitchFamily="50" charset="-128"/>
                <a:ea typeface="メイリオ" panose="020B0604030504040204" pitchFamily="50" charset="-128"/>
              </a:rPr>
              <a:t>CSV</a:t>
            </a:r>
            <a:r>
              <a:rPr lang="ja-JP" altLang="en-US" sz="1600" dirty="0">
                <a:latin typeface="メイリオ" panose="020B0604030504040204" pitchFamily="50" charset="-128"/>
                <a:ea typeface="メイリオ" panose="020B0604030504040204" pitchFamily="50" charset="-128"/>
              </a:rPr>
              <a:t>出力し、複数筆を一括で更新する。</a:t>
            </a:r>
            <a:endParaRPr lang="en-US" altLang="ja-JP" sz="1600" dirty="0">
              <a:latin typeface="メイリオ" panose="020B0604030504040204" pitchFamily="50" charset="-128"/>
              <a:ea typeface="メイリオ" panose="020B0604030504040204" pitchFamily="50" charset="-128"/>
            </a:endParaRPr>
          </a:p>
          <a:p>
            <a:pPr algn="l"/>
            <a:endParaRPr lang="en-US" altLang="ja-JP" sz="1600" dirty="0">
              <a:latin typeface="メイリオ" panose="020B0604030504040204" pitchFamily="50" charset="-128"/>
              <a:ea typeface="メイリオ" panose="020B0604030504040204" pitchFamily="50" charset="-128"/>
            </a:endParaRPr>
          </a:p>
          <a:p>
            <a:pPr algn="l"/>
            <a:endParaRPr lang="ja-JP" altLang="en-US" sz="1600" dirty="0">
              <a:latin typeface="メイリオ" panose="020B0604030504040204" pitchFamily="50" charset="-128"/>
              <a:ea typeface="メイリオ" panose="020B0604030504040204" pitchFamily="50" charset="-128"/>
            </a:endParaRPr>
          </a:p>
          <a:p>
            <a:pPr algn="l"/>
            <a:endParaRPr lang="ja-JP" altLang="en-US" sz="1600" dirty="0">
              <a:latin typeface="メイリオ" panose="020B0604030504040204" pitchFamily="50" charset="-128"/>
              <a:ea typeface="メイリオ" panose="020B0604030504040204" pitchFamily="50" charset="-128"/>
            </a:endParaRPr>
          </a:p>
          <a:p>
            <a:pPr algn="l"/>
            <a:endParaRPr lang="en-US" altLang="ja-JP" sz="16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4742556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マップ&#10;&#10;自動的に生成された説明">
            <a:extLst>
              <a:ext uri="{FF2B5EF4-FFF2-40B4-BE49-F238E27FC236}">
                <a16:creationId xmlns:a16="http://schemas.microsoft.com/office/drawing/2014/main" id="{6AE4C80E-5E24-4F35-9025-AFC71234549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87688" y="1988840"/>
            <a:ext cx="8712968" cy="4127195"/>
          </a:xfrm>
          <a:prstGeom prst="rect">
            <a:avLst/>
          </a:prstGeom>
        </p:spPr>
      </p:pic>
      <p:pic>
        <p:nvPicPr>
          <p:cNvPr id="27" name="図 26">
            <a:extLst>
              <a:ext uri="{FF2B5EF4-FFF2-40B4-BE49-F238E27FC236}">
                <a16:creationId xmlns:a16="http://schemas.microsoft.com/office/drawing/2014/main" id="{CD19E949-1CA3-4ADB-A344-D319AF1BB49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66035" y="1997374"/>
            <a:ext cx="5544616" cy="498765"/>
          </a:xfrm>
          <a:prstGeom prst="rect">
            <a:avLst/>
          </a:prstGeom>
        </p:spPr>
      </p:pic>
      <p:sp>
        <p:nvSpPr>
          <p:cNvPr id="3" name="タイトル 1">
            <a:extLst>
              <a:ext uri="{FF2B5EF4-FFF2-40B4-BE49-F238E27FC236}">
                <a16:creationId xmlns:a16="http://schemas.microsoft.com/office/drawing/2014/main" id="{A9DFBEA5-147A-4B52-AB12-8B49AC193D01}"/>
              </a:ext>
            </a:extLst>
          </p:cNvPr>
          <p:cNvSpPr txBox="1">
            <a:spLocks/>
          </p:cNvSpPr>
          <p:nvPr/>
        </p:nvSpPr>
        <p:spPr>
          <a:xfrm>
            <a:off x="407368" y="188640"/>
            <a:ext cx="10531462" cy="547835"/>
          </a:xfrm>
          <a:prstGeom prst="rect">
            <a:avLst/>
          </a:prstGeom>
          <a:noFill/>
        </p:spPr>
        <p:txBody>
          <a:bodyPr lIns="108000" tIns="0" rIns="0" bIns="0" anchor="ctr">
            <a:noAutofit/>
          </a:bodyPr>
          <a:lstStyle>
            <a:lvl1pPr algn="l" defTabSz="914411" rtl="0" eaLnBrk="1" latinLnBrk="0" hangingPunct="1">
              <a:spcBef>
                <a:spcPct val="0"/>
              </a:spcBef>
              <a:buNone/>
              <a:defRPr kumimoji="1" lang="ja-JP" altLang="en-US" sz="2000" b="0" kern="120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r>
              <a:rPr lang="en-US" altLang="ja-JP" dirty="0"/>
              <a:t>3-10</a:t>
            </a:r>
            <a:r>
              <a:rPr lang="ja-JP" altLang="en-US" dirty="0"/>
              <a:t>．一括更新補正機能の活用例（「農地ナビ」上の農地情報を一括で非表示設定する）</a:t>
            </a:r>
          </a:p>
        </p:txBody>
      </p:sp>
      <p:sp>
        <p:nvSpPr>
          <p:cNvPr id="4" name="テキスト ボックス 3">
            <a:extLst>
              <a:ext uri="{FF2B5EF4-FFF2-40B4-BE49-F238E27FC236}">
                <a16:creationId xmlns:a16="http://schemas.microsoft.com/office/drawing/2014/main" id="{4751C539-EAF4-4255-88C5-876DCAF7550A}"/>
              </a:ext>
            </a:extLst>
          </p:cNvPr>
          <p:cNvSpPr txBox="1"/>
          <p:nvPr/>
        </p:nvSpPr>
        <p:spPr>
          <a:xfrm>
            <a:off x="233454" y="672737"/>
            <a:ext cx="10233185" cy="338554"/>
          </a:xfrm>
          <a:prstGeom prst="rect">
            <a:avLst/>
          </a:prstGeom>
          <a:noFill/>
        </p:spPr>
        <p:txBody>
          <a:bodyPr wrap="square" rtlCol="0">
            <a:spAutoFit/>
          </a:bodyPr>
          <a:lstStyle/>
          <a:p>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２</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地図管理画面上で非表示にしたいピンを選択する　</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テキスト ボックス 4">
            <a:extLst>
              <a:ext uri="{FF2B5EF4-FFF2-40B4-BE49-F238E27FC236}">
                <a16:creationId xmlns:a16="http://schemas.microsoft.com/office/drawing/2014/main" id="{4915AAB5-A75F-4C8E-B752-9D1EEC05F412}"/>
              </a:ext>
            </a:extLst>
          </p:cNvPr>
          <p:cNvSpPr txBox="1"/>
          <p:nvPr/>
        </p:nvSpPr>
        <p:spPr>
          <a:xfrm>
            <a:off x="300087" y="1052736"/>
            <a:ext cx="11618912" cy="830997"/>
          </a:xfrm>
          <a:prstGeom prst="rect">
            <a:avLst/>
          </a:prstGeom>
          <a:noFill/>
        </p:spPr>
        <p:txBody>
          <a:bodyPr wrap="square" rtlCol="0">
            <a:spAutoFit/>
          </a:bodyPr>
          <a:lstStyle/>
          <a:p>
            <a:r>
              <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rPr>
              <a:t>①「台帳管理」から地域を選択し地図を表示する</a:t>
            </a:r>
            <a:endParaRPr kumimoji="1"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②「選択」を押下</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rPr>
              <a:t>③　</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非表示にしたいピンを選ぶ</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rPr>
              <a:t>④「台帳検索」を押下</a:t>
            </a:r>
            <a:endParaRPr kumimoji="1"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 name="図 6" descr="グラフィカル ユーザー インターフェイス, アプリケーション&#10;&#10;自動的に生成された説明">
            <a:extLst>
              <a:ext uri="{FF2B5EF4-FFF2-40B4-BE49-F238E27FC236}">
                <a16:creationId xmlns:a16="http://schemas.microsoft.com/office/drawing/2014/main" id="{B8AD973E-61E0-4F27-B429-C55348A5CCB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9376" y="4099109"/>
            <a:ext cx="4886515" cy="2327397"/>
          </a:xfrm>
          <a:prstGeom prst="rect">
            <a:avLst/>
          </a:prstGeom>
        </p:spPr>
      </p:pic>
      <p:sp>
        <p:nvSpPr>
          <p:cNvPr id="8" name="正方形/長方形 7">
            <a:extLst>
              <a:ext uri="{FF2B5EF4-FFF2-40B4-BE49-F238E27FC236}">
                <a16:creationId xmlns:a16="http://schemas.microsoft.com/office/drawing/2014/main" id="{38143D89-A186-4920-B624-59F5401A3A34}"/>
              </a:ext>
            </a:extLst>
          </p:cNvPr>
          <p:cNvSpPr/>
          <p:nvPr/>
        </p:nvSpPr>
        <p:spPr>
          <a:xfrm>
            <a:off x="2495601" y="6304526"/>
            <a:ext cx="360040" cy="170846"/>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A538B014-72A5-465E-BFAC-6D863C775709}"/>
              </a:ext>
            </a:extLst>
          </p:cNvPr>
          <p:cNvSpPr/>
          <p:nvPr/>
        </p:nvSpPr>
        <p:spPr>
          <a:xfrm>
            <a:off x="459597" y="4725519"/>
            <a:ext cx="4844315" cy="733485"/>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FAB9BE0F-5619-4D0B-9AE0-6282DCBCDF13}"/>
              </a:ext>
            </a:extLst>
          </p:cNvPr>
          <p:cNvSpPr/>
          <p:nvPr/>
        </p:nvSpPr>
        <p:spPr>
          <a:xfrm>
            <a:off x="3719736" y="2339445"/>
            <a:ext cx="360040" cy="22546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FE3D627F-E466-423D-8CE8-D4649C3D1EAD}"/>
              </a:ext>
            </a:extLst>
          </p:cNvPr>
          <p:cNvSpPr/>
          <p:nvPr/>
        </p:nvSpPr>
        <p:spPr>
          <a:xfrm>
            <a:off x="8112224" y="3294155"/>
            <a:ext cx="720080" cy="998941"/>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03EA0DF2-A55C-4F25-843A-9D841566465B}"/>
              </a:ext>
            </a:extLst>
          </p:cNvPr>
          <p:cNvSpPr/>
          <p:nvPr/>
        </p:nvSpPr>
        <p:spPr>
          <a:xfrm>
            <a:off x="7903961" y="3141824"/>
            <a:ext cx="239365" cy="2408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13" name="テキスト ボックス 12">
            <a:extLst>
              <a:ext uri="{FF2B5EF4-FFF2-40B4-BE49-F238E27FC236}">
                <a16:creationId xmlns:a16="http://schemas.microsoft.com/office/drawing/2014/main" id="{CD07BCC1-A8DC-404B-9CF0-9BB2C26F0B63}"/>
              </a:ext>
            </a:extLst>
          </p:cNvPr>
          <p:cNvSpPr txBox="1"/>
          <p:nvPr/>
        </p:nvSpPr>
        <p:spPr>
          <a:xfrm>
            <a:off x="7836855" y="3117912"/>
            <a:ext cx="360041" cy="276999"/>
          </a:xfrm>
          <a:prstGeom prst="rect">
            <a:avLst/>
          </a:prstGeom>
          <a:noFill/>
        </p:spPr>
        <p:txBody>
          <a:bodyPr wrap="square" rtlCol="0">
            <a:spAutoFit/>
          </a:bodyPr>
          <a:lstStyle/>
          <a:p>
            <a:r>
              <a:rPr lang="ja-JP" altLang="en-US" sz="1200" dirty="0"/>
              <a:t>③</a:t>
            </a:r>
            <a:endParaRPr kumimoji="1" lang="ja-JP" altLang="en-US" sz="1200" dirty="0"/>
          </a:p>
        </p:txBody>
      </p:sp>
      <p:sp>
        <p:nvSpPr>
          <p:cNvPr id="14" name="正方形/長方形 13">
            <a:extLst>
              <a:ext uri="{FF2B5EF4-FFF2-40B4-BE49-F238E27FC236}">
                <a16:creationId xmlns:a16="http://schemas.microsoft.com/office/drawing/2014/main" id="{83C0D846-E8F8-4C98-900A-F6C92A315A5A}"/>
              </a:ext>
            </a:extLst>
          </p:cNvPr>
          <p:cNvSpPr/>
          <p:nvPr/>
        </p:nvSpPr>
        <p:spPr>
          <a:xfrm>
            <a:off x="3318808" y="2326610"/>
            <a:ext cx="360040" cy="240955"/>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右矢印 34">
            <a:extLst>
              <a:ext uri="{FF2B5EF4-FFF2-40B4-BE49-F238E27FC236}">
                <a16:creationId xmlns:a16="http://schemas.microsoft.com/office/drawing/2014/main" id="{CE888C84-50F6-4CF3-A38F-955D712DEE57}"/>
              </a:ext>
            </a:extLst>
          </p:cNvPr>
          <p:cNvSpPr/>
          <p:nvPr/>
        </p:nvSpPr>
        <p:spPr>
          <a:xfrm rot="20299000">
            <a:off x="2714665" y="5449002"/>
            <a:ext cx="4625987" cy="135923"/>
          </a:xfrm>
          <a:prstGeom prst="right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1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テキスト ボックス 15">
            <a:extLst>
              <a:ext uri="{FF2B5EF4-FFF2-40B4-BE49-F238E27FC236}">
                <a16:creationId xmlns:a16="http://schemas.microsoft.com/office/drawing/2014/main" id="{966EA570-21B4-4CA6-937D-BD0E09D533FD}"/>
              </a:ext>
            </a:extLst>
          </p:cNvPr>
          <p:cNvSpPr txBox="1"/>
          <p:nvPr/>
        </p:nvSpPr>
        <p:spPr>
          <a:xfrm>
            <a:off x="3556059" y="6071781"/>
            <a:ext cx="1987433" cy="276999"/>
          </a:xfrm>
          <a:prstGeom prst="rect">
            <a:avLst/>
          </a:prstGeom>
          <a:noFill/>
        </p:spPr>
        <p:txBody>
          <a:bodyPr wrap="square" rtlCol="0">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「地図管理」画面へ遷移</a:t>
            </a:r>
            <a:endParaRPr kumimoji="1"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右矢印 34">
            <a:extLst>
              <a:ext uri="{FF2B5EF4-FFF2-40B4-BE49-F238E27FC236}">
                <a16:creationId xmlns:a16="http://schemas.microsoft.com/office/drawing/2014/main" id="{95301630-F2C2-4AAA-95F4-6BD06391420F}"/>
              </a:ext>
            </a:extLst>
          </p:cNvPr>
          <p:cNvSpPr/>
          <p:nvPr/>
        </p:nvSpPr>
        <p:spPr>
          <a:xfrm flipH="1">
            <a:off x="2311005" y="2509601"/>
            <a:ext cx="802796" cy="224667"/>
          </a:xfrm>
          <a:prstGeom prst="right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1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テキスト ボックス 17">
            <a:extLst>
              <a:ext uri="{FF2B5EF4-FFF2-40B4-BE49-F238E27FC236}">
                <a16:creationId xmlns:a16="http://schemas.microsoft.com/office/drawing/2014/main" id="{15615E9A-59D3-49C3-AD71-CE3472EC576D}"/>
              </a:ext>
            </a:extLst>
          </p:cNvPr>
          <p:cNvSpPr txBox="1"/>
          <p:nvPr/>
        </p:nvSpPr>
        <p:spPr>
          <a:xfrm>
            <a:off x="679065" y="2519263"/>
            <a:ext cx="1987433" cy="461665"/>
          </a:xfrm>
          <a:prstGeom prst="rect">
            <a:avLst/>
          </a:prstGeom>
          <a:noFill/>
        </p:spPr>
        <p:txBody>
          <a:bodyPr wrap="square" rtlCol="0">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「台帳・地図補正」</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画面へ遷移</a:t>
            </a:r>
            <a:endParaRPr kumimoji="1"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正方形/長方形 18">
            <a:extLst>
              <a:ext uri="{FF2B5EF4-FFF2-40B4-BE49-F238E27FC236}">
                <a16:creationId xmlns:a16="http://schemas.microsoft.com/office/drawing/2014/main" id="{2563F637-EAA4-44DF-A6A8-324D1E4C34E3}"/>
              </a:ext>
            </a:extLst>
          </p:cNvPr>
          <p:cNvSpPr/>
          <p:nvPr/>
        </p:nvSpPr>
        <p:spPr>
          <a:xfrm>
            <a:off x="3143456" y="2522720"/>
            <a:ext cx="239365" cy="2408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20" name="テキスト ボックス 19">
            <a:extLst>
              <a:ext uri="{FF2B5EF4-FFF2-40B4-BE49-F238E27FC236}">
                <a16:creationId xmlns:a16="http://schemas.microsoft.com/office/drawing/2014/main" id="{A4E32794-F5A4-4E4D-ACDB-6611BDD62C49}"/>
              </a:ext>
            </a:extLst>
          </p:cNvPr>
          <p:cNvSpPr txBox="1"/>
          <p:nvPr/>
        </p:nvSpPr>
        <p:spPr>
          <a:xfrm>
            <a:off x="3108279" y="2506791"/>
            <a:ext cx="360041" cy="276999"/>
          </a:xfrm>
          <a:prstGeom prst="rect">
            <a:avLst/>
          </a:prstGeom>
          <a:noFill/>
        </p:spPr>
        <p:txBody>
          <a:bodyPr wrap="square" rtlCol="0">
            <a:spAutoFit/>
          </a:bodyPr>
          <a:lstStyle/>
          <a:p>
            <a:r>
              <a:rPr lang="ja-JP" altLang="en-US" sz="1200" dirty="0"/>
              <a:t>④</a:t>
            </a:r>
            <a:endParaRPr kumimoji="1" lang="ja-JP" altLang="en-US" sz="1200" dirty="0"/>
          </a:p>
        </p:txBody>
      </p:sp>
      <p:sp>
        <p:nvSpPr>
          <p:cNvPr id="21" name="正方形/長方形 20">
            <a:extLst>
              <a:ext uri="{FF2B5EF4-FFF2-40B4-BE49-F238E27FC236}">
                <a16:creationId xmlns:a16="http://schemas.microsoft.com/office/drawing/2014/main" id="{9420B03B-C676-40B8-A18F-324B584A2504}"/>
              </a:ext>
            </a:extLst>
          </p:cNvPr>
          <p:cNvSpPr/>
          <p:nvPr/>
        </p:nvSpPr>
        <p:spPr>
          <a:xfrm>
            <a:off x="4030294" y="2508672"/>
            <a:ext cx="239365" cy="2408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22" name="テキスト ボックス 21">
            <a:extLst>
              <a:ext uri="{FF2B5EF4-FFF2-40B4-BE49-F238E27FC236}">
                <a16:creationId xmlns:a16="http://schemas.microsoft.com/office/drawing/2014/main" id="{7A55CAB7-1D93-4A0D-ACB8-06423276C977}"/>
              </a:ext>
            </a:extLst>
          </p:cNvPr>
          <p:cNvSpPr txBox="1"/>
          <p:nvPr/>
        </p:nvSpPr>
        <p:spPr>
          <a:xfrm>
            <a:off x="3969957" y="2473097"/>
            <a:ext cx="360041" cy="276999"/>
          </a:xfrm>
          <a:prstGeom prst="rect">
            <a:avLst/>
          </a:prstGeom>
          <a:noFill/>
        </p:spPr>
        <p:txBody>
          <a:bodyPr wrap="square" rtlCol="0">
            <a:spAutoFit/>
          </a:bodyPr>
          <a:lstStyle/>
          <a:p>
            <a:r>
              <a:rPr kumimoji="1" lang="ja-JP" altLang="en-US" sz="1200" dirty="0"/>
              <a:t>②</a:t>
            </a:r>
          </a:p>
        </p:txBody>
      </p:sp>
      <p:sp>
        <p:nvSpPr>
          <p:cNvPr id="23" name="正方形/長方形 22">
            <a:extLst>
              <a:ext uri="{FF2B5EF4-FFF2-40B4-BE49-F238E27FC236}">
                <a16:creationId xmlns:a16="http://schemas.microsoft.com/office/drawing/2014/main" id="{2CA33EF7-72B3-47B7-B83D-B8FC38589AE0}"/>
              </a:ext>
            </a:extLst>
          </p:cNvPr>
          <p:cNvSpPr/>
          <p:nvPr/>
        </p:nvSpPr>
        <p:spPr>
          <a:xfrm>
            <a:off x="2382121" y="6083067"/>
            <a:ext cx="239365" cy="2408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24" name="テキスト ボックス 23">
            <a:extLst>
              <a:ext uri="{FF2B5EF4-FFF2-40B4-BE49-F238E27FC236}">
                <a16:creationId xmlns:a16="http://schemas.microsoft.com/office/drawing/2014/main" id="{43EBB343-48DA-48BE-8C96-C961D33C127C}"/>
              </a:ext>
            </a:extLst>
          </p:cNvPr>
          <p:cNvSpPr txBox="1"/>
          <p:nvPr/>
        </p:nvSpPr>
        <p:spPr>
          <a:xfrm>
            <a:off x="2315580" y="6085414"/>
            <a:ext cx="360041" cy="276999"/>
          </a:xfrm>
          <a:prstGeom prst="rect">
            <a:avLst/>
          </a:prstGeom>
          <a:noFill/>
        </p:spPr>
        <p:txBody>
          <a:bodyPr wrap="square" rtlCol="0">
            <a:spAutoFit/>
          </a:bodyPr>
          <a:lstStyle/>
          <a:p>
            <a:r>
              <a:rPr lang="ja-JP" altLang="en-US" sz="1200" dirty="0"/>
              <a:t>①</a:t>
            </a:r>
            <a:endParaRPr kumimoji="1" lang="ja-JP" altLang="en-US" sz="1200" dirty="0"/>
          </a:p>
        </p:txBody>
      </p:sp>
      <p:sp>
        <p:nvSpPr>
          <p:cNvPr id="25" name="右矢印 34">
            <a:extLst>
              <a:ext uri="{FF2B5EF4-FFF2-40B4-BE49-F238E27FC236}">
                <a16:creationId xmlns:a16="http://schemas.microsoft.com/office/drawing/2014/main" id="{7E803489-F98E-42DF-A0AE-D0BE9DE5C00C}"/>
              </a:ext>
            </a:extLst>
          </p:cNvPr>
          <p:cNvSpPr/>
          <p:nvPr/>
        </p:nvSpPr>
        <p:spPr>
          <a:xfrm rot="18378830" flipH="1">
            <a:off x="8242120" y="2479787"/>
            <a:ext cx="2005121" cy="105710"/>
          </a:xfrm>
          <a:prstGeom prst="rightArrow">
            <a:avLst>
              <a:gd name="adj1" fmla="val 50000"/>
              <a:gd name="adj2" fmla="val 47537"/>
            </a:avLst>
          </a:prstGeom>
          <a:solidFill>
            <a:srgbClr val="FF0000"/>
          </a:solidFill>
          <a:ln>
            <a:solidFill>
              <a:srgbClr val="FF0000"/>
            </a:solid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1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テキスト ボックス 25">
            <a:extLst>
              <a:ext uri="{FF2B5EF4-FFF2-40B4-BE49-F238E27FC236}">
                <a16:creationId xmlns:a16="http://schemas.microsoft.com/office/drawing/2014/main" id="{F7E85757-6F5E-4144-BE30-08D157E24B0A}"/>
              </a:ext>
            </a:extLst>
          </p:cNvPr>
          <p:cNvSpPr txBox="1"/>
          <p:nvPr/>
        </p:nvSpPr>
        <p:spPr>
          <a:xfrm>
            <a:off x="9241700" y="1237401"/>
            <a:ext cx="1987433" cy="461665"/>
          </a:xfrm>
          <a:prstGeom prst="rect">
            <a:avLst/>
          </a:prstGeom>
          <a:noFill/>
        </p:spPr>
        <p:txBody>
          <a:bodyPr wrap="square" rtlCol="0">
            <a:spAutoFit/>
          </a:bodyPr>
          <a:lstStyle/>
          <a:p>
            <a:r>
              <a:rPr lang="ja-JP" altLang="en-US" sz="12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今回はここの範囲のピンを一括で非表示にします</a:t>
            </a:r>
            <a:endParaRPr kumimoji="1" lang="en-US" altLang="ja-JP" sz="12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8" name="図 27">
            <a:extLst>
              <a:ext uri="{FF2B5EF4-FFF2-40B4-BE49-F238E27FC236}">
                <a16:creationId xmlns:a16="http://schemas.microsoft.com/office/drawing/2014/main" id="{D6A3834C-DBA7-4DDF-A696-96F7862960D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
          <a:stretch/>
        </p:blipFill>
        <p:spPr>
          <a:xfrm>
            <a:off x="468811" y="4118646"/>
            <a:ext cx="3550918" cy="218182"/>
          </a:xfrm>
          <a:prstGeom prst="rect">
            <a:avLst/>
          </a:prstGeom>
        </p:spPr>
      </p:pic>
    </p:spTree>
    <p:extLst>
      <p:ext uri="{BB962C8B-B14F-4D97-AF65-F5344CB8AC3E}">
        <p14:creationId xmlns:p14="http://schemas.microsoft.com/office/powerpoint/2010/main" val="7732804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5334E768-C2BF-4B1A-A1C6-9BEC81C362F8}"/>
              </a:ext>
            </a:extLst>
          </p:cNvPr>
          <p:cNvSpPr txBox="1">
            <a:spLocks/>
          </p:cNvSpPr>
          <p:nvPr/>
        </p:nvSpPr>
        <p:spPr>
          <a:xfrm>
            <a:off x="407368" y="188640"/>
            <a:ext cx="10531462" cy="547835"/>
          </a:xfrm>
          <a:prstGeom prst="rect">
            <a:avLst/>
          </a:prstGeom>
          <a:noFill/>
        </p:spPr>
        <p:txBody>
          <a:bodyPr lIns="108000" tIns="0" rIns="0" bIns="0" anchor="ctr">
            <a:noAutofit/>
          </a:bodyPr>
          <a:lstStyle>
            <a:lvl1pPr algn="l" defTabSz="914411" rtl="0" eaLnBrk="1" latinLnBrk="0" hangingPunct="1">
              <a:spcBef>
                <a:spcPct val="0"/>
              </a:spcBef>
              <a:buNone/>
              <a:defRPr kumimoji="1" lang="ja-JP" altLang="en-US" sz="2000" b="0" kern="120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r>
              <a:rPr lang="en-US" altLang="ja-JP" dirty="0"/>
              <a:t>3-10</a:t>
            </a:r>
            <a:r>
              <a:rPr lang="ja-JP" altLang="en-US" dirty="0"/>
              <a:t>．一括更新補正機能の活用例（「農地ナビ」上の農地情報を一括で非表示設定する）</a:t>
            </a:r>
          </a:p>
        </p:txBody>
      </p:sp>
      <p:sp>
        <p:nvSpPr>
          <p:cNvPr id="4" name="テキスト ボックス 3">
            <a:extLst>
              <a:ext uri="{FF2B5EF4-FFF2-40B4-BE49-F238E27FC236}">
                <a16:creationId xmlns:a16="http://schemas.microsoft.com/office/drawing/2014/main" id="{7BD3E281-DBFC-4424-93F2-5FAABD76B143}"/>
              </a:ext>
            </a:extLst>
          </p:cNvPr>
          <p:cNvSpPr txBox="1"/>
          <p:nvPr/>
        </p:nvSpPr>
        <p:spPr>
          <a:xfrm>
            <a:off x="191344" y="773044"/>
            <a:ext cx="10233185" cy="338554"/>
          </a:xfrm>
          <a:prstGeom prst="rect">
            <a:avLst/>
          </a:prstGeom>
          <a:noFill/>
        </p:spPr>
        <p:txBody>
          <a:bodyPr wrap="square" rtlCol="0">
            <a:spAutoFit/>
          </a:bodyPr>
          <a:lstStyle/>
          <a:p>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３</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ピンを非表示にしたい土地に任意項目を追加する</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テキスト ボックス 4">
            <a:extLst>
              <a:ext uri="{FF2B5EF4-FFF2-40B4-BE49-F238E27FC236}">
                <a16:creationId xmlns:a16="http://schemas.microsoft.com/office/drawing/2014/main" id="{7622D218-0EA1-44B1-A29A-874E3E0AD6DC}"/>
              </a:ext>
            </a:extLst>
          </p:cNvPr>
          <p:cNvSpPr txBox="1"/>
          <p:nvPr/>
        </p:nvSpPr>
        <p:spPr>
          <a:xfrm>
            <a:off x="239350" y="1428892"/>
            <a:ext cx="11618912" cy="646331"/>
          </a:xfrm>
          <a:prstGeom prst="rect">
            <a:avLst/>
          </a:prstGeom>
          <a:noFill/>
        </p:spPr>
        <p:txBody>
          <a:bodyPr wrap="square" rtlCol="0">
            <a:spAutoFit/>
          </a:bodyPr>
          <a:lstStyle/>
          <a:p>
            <a:r>
              <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rPr>
              <a:t>①「任意項目補正」→「土地任意項目グループ１」の順に選択</a:t>
            </a:r>
            <a:endParaRPr kumimoji="1"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②　任意項目を追加したい土地がすべて選択されていることを確認</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rPr>
              <a:t>③　「土地任意区分１</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１」を「土地区分１</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」にする（（１）で設定した項目を選ぶ）→更新</a:t>
            </a:r>
            <a:endParaRPr kumimoji="1"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図 5" descr="グラフィカル ユーザー インターフェイス, アプリケーション, Word&#10;&#10;自動的に生成された説明">
            <a:extLst>
              <a:ext uri="{FF2B5EF4-FFF2-40B4-BE49-F238E27FC236}">
                <a16:creationId xmlns:a16="http://schemas.microsoft.com/office/drawing/2014/main" id="{ED76D43C-D2A1-4B94-9B73-7134E726731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87488" y="2341606"/>
            <a:ext cx="8472264" cy="3982273"/>
          </a:xfrm>
          <a:prstGeom prst="rect">
            <a:avLst/>
          </a:prstGeom>
        </p:spPr>
      </p:pic>
      <p:sp>
        <p:nvSpPr>
          <p:cNvPr id="7" name="正方形/長方形 6">
            <a:extLst>
              <a:ext uri="{FF2B5EF4-FFF2-40B4-BE49-F238E27FC236}">
                <a16:creationId xmlns:a16="http://schemas.microsoft.com/office/drawing/2014/main" id="{B84EF276-B8E1-416E-A4BF-7ACADF43CB02}"/>
              </a:ext>
            </a:extLst>
          </p:cNvPr>
          <p:cNvSpPr/>
          <p:nvPr/>
        </p:nvSpPr>
        <p:spPr>
          <a:xfrm>
            <a:off x="1559496" y="4233203"/>
            <a:ext cx="720080" cy="216024"/>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407994F7-26A4-4859-81E8-B5BDA5E30A12}"/>
              </a:ext>
            </a:extLst>
          </p:cNvPr>
          <p:cNvSpPr/>
          <p:nvPr/>
        </p:nvSpPr>
        <p:spPr>
          <a:xfrm>
            <a:off x="1775520" y="3179393"/>
            <a:ext cx="288032" cy="886792"/>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64010BBF-674E-4CF0-A9D5-2589DD9A426D}"/>
              </a:ext>
            </a:extLst>
          </p:cNvPr>
          <p:cNvSpPr/>
          <p:nvPr/>
        </p:nvSpPr>
        <p:spPr>
          <a:xfrm>
            <a:off x="3719736" y="6097274"/>
            <a:ext cx="648072" cy="226605"/>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1154FB7B-AD13-43D5-B6BA-0211DD821FE0}"/>
              </a:ext>
            </a:extLst>
          </p:cNvPr>
          <p:cNvSpPr/>
          <p:nvPr/>
        </p:nvSpPr>
        <p:spPr>
          <a:xfrm>
            <a:off x="1559496" y="2852433"/>
            <a:ext cx="792088" cy="159942"/>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8282369F-90D2-44A0-99CF-D06FB0103C72}"/>
              </a:ext>
            </a:extLst>
          </p:cNvPr>
          <p:cNvSpPr/>
          <p:nvPr/>
        </p:nvSpPr>
        <p:spPr>
          <a:xfrm>
            <a:off x="1513631" y="3288315"/>
            <a:ext cx="239365" cy="2408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13" name="正方形/長方形 12">
            <a:extLst>
              <a:ext uri="{FF2B5EF4-FFF2-40B4-BE49-F238E27FC236}">
                <a16:creationId xmlns:a16="http://schemas.microsoft.com/office/drawing/2014/main" id="{CF7BEC5C-C1F0-4FE7-8541-1B6C64979ABC}"/>
              </a:ext>
            </a:extLst>
          </p:cNvPr>
          <p:cNvSpPr/>
          <p:nvPr/>
        </p:nvSpPr>
        <p:spPr>
          <a:xfrm>
            <a:off x="1319470" y="2744174"/>
            <a:ext cx="239365" cy="2408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14" name="テキスト ボックス 13">
            <a:extLst>
              <a:ext uri="{FF2B5EF4-FFF2-40B4-BE49-F238E27FC236}">
                <a16:creationId xmlns:a16="http://schemas.microsoft.com/office/drawing/2014/main" id="{3C175325-7D40-4BAE-A6AE-EAEB899E7834}"/>
              </a:ext>
            </a:extLst>
          </p:cNvPr>
          <p:cNvSpPr txBox="1"/>
          <p:nvPr/>
        </p:nvSpPr>
        <p:spPr>
          <a:xfrm>
            <a:off x="1318809" y="2765341"/>
            <a:ext cx="360041" cy="276999"/>
          </a:xfrm>
          <a:prstGeom prst="rect">
            <a:avLst/>
          </a:prstGeom>
          <a:noFill/>
        </p:spPr>
        <p:txBody>
          <a:bodyPr wrap="square" rtlCol="0">
            <a:spAutoFit/>
          </a:bodyPr>
          <a:lstStyle/>
          <a:p>
            <a:r>
              <a:rPr kumimoji="1" lang="ja-JP" altLang="en-US" sz="1200" dirty="0"/>
              <a:t>①</a:t>
            </a:r>
          </a:p>
        </p:txBody>
      </p:sp>
      <p:sp>
        <p:nvSpPr>
          <p:cNvPr id="15" name="テキスト ボックス 14">
            <a:extLst>
              <a:ext uri="{FF2B5EF4-FFF2-40B4-BE49-F238E27FC236}">
                <a16:creationId xmlns:a16="http://schemas.microsoft.com/office/drawing/2014/main" id="{D51C70F6-DB4F-4907-915F-D9DDDCE15C95}"/>
              </a:ext>
            </a:extLst>
          </p:cNvPr>
          <p:cNvSpPr txBox="1"/>
          <p:nvPr/>
        </p:nvSpPr>
        <p:spPr>
          <a:xfrm>
            <a:off x="1470701" y="3284095"/>
            <a:ext cx="491993" cy="276999"/>
          </a:xfrm>
          <a:prstGeom prst="rect">
            <a:avLst/>
          </a:prstGeom>
          <a:noFill/>
        </p:spPr>
        <p:txBody>
          <a:bodyPr wrap="square" rtlCol="0">
            <a:spAutoFit/>
          </a:bodyPr>
          <a:lstStyle/>
          <a:p>
            <a:r>
              <a:rPr kumimoji="1" lang="ja-JP" altLang="en-US" sz="1200" dirty="0"/>
              <a:t>②</a:t>
            </a:r>
          </a:p>
        </p:txBody>
      </p:sp>
      <p:sp>
        <p:nvSpPr>
          <p:cNvPr id="16" name="正方形/長方形 15">
            <a:extLst>
              <a:ext uri="{FF2B5EF4-FFF2-40B4-BE49-F238E27FC236}">
                <a16:creationId xmlns:a16="http://schemas.microsoft.com/office/drawing/2014/main" id="{0EAFF974-1349-49DD-9628-17C1CFD572D3}"/>
              </a:ext>
            </a:extLst>
          </p:cNvPr>
          <p:cNvSpPr/>
          <p:nvPr/>
        </p:nvSpPr>
        <p:spPr>
          <a:xfrm>
            <a:off x="2176680" y="4066185"/>
            <a:ext cx="239365" cy="2408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pic>
        <p:nvPicPr>
          <p:cNvPr id="17" name="図 16">
            <a:extLst>
              <a:ext uri="{FF2B5EF4-FFF2-40B4-BE49-F238E27FC236}">
                <a16:creationId xmlns:a16="http://schemas.microsoft.com/office/drawing/2014/main" id="{F5C87DF4-1C80-4302-907A-24394C56F7D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70701" y="2341606"/>
            <a:ext cx="5561403" cy="490551"/>
          </a:xfrm>
          <a:prstGeom prst="rect">
            <a:avLst/>
          </a:prstGeom>
        </p:spPr>
      </p:pic>
      <p:sp>
        <p:nvSpPr>
          <p:cNvPr id="8" name="正方形/長方形 7">
            <a:extLst>
              <a:ext uri="{FF2B5EF4-FFF2-40B4-BE49-F238E27FC236}">
                <a16:creationId xmlns:a16="http://schemas.microsoft.com/office/drawing/2014/main" id="{39CDD776-888A-4492-834C-7E81B8013E21}"/>
              </a:ext>
            </a:extLst>
          </p:cNvPr>
          <p:cNvSpPr/>
          <p:nvPr/>
        </p:nvSpPr>
        <p:spPr>
          <a:xfrm>
            <a:off x="4055444" y="2645810"/>
            <a:ext cx="720080" cy="216024"/>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74642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テキスト プレースホルダー 1">
            <a:extLst>
              <a:ext uri="{FF2B5EF4-FFF2-40B4-BE49-F238E27FC236}">
                <a16:creationId xmlns:a16="http://schemas.microsoft.com/office/drawing/2014/main" id="{5B1B5183-12A1-43C3-B1FE-E9E91128ADBE}"/>
              </a:ext>
            </a:extLst>
          </p:cNvPr>
          <p:cNvSpPr txBox="1">
            <a:spLocks/>
          </p:cNvSpPr>
          <p:nvPr/>
        </p:nvSpPr>
        <p:spPr>
          <a:xfrm>
            <a:off x="411582" y="659189"/>
            <a:ext cx="11301042" cy="771971"/>
          </a:xfrm>
          <a:prstGeom prst="rect">
            <a:avLst/>
          </a:prstGeom>
        </p:spPr>
        <p:txBody>
          <a:bodyPr>
            <a:noAutofit/>
          </a:bodyPr>
          <a:lstStyle>
            <a:lvl1pPr marL="342904" indent="-342904" algn="l" defTabSz="914411"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9" indent="-285753" algn="l" defTabSz="914411"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15" indent="-228604" algn="l" defTabSz="914411"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21"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27"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32"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38"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44"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49"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地図上への条件ごとの色分け、模様の表示の方法を説明します。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Font typeface="Arial" pitchFamily="34" charset="0"/>
              <a:buNone/>
            </a:pPr>
            <a:r>
              <a:rPr lang="ja-JP" altLang="en-US" sz="1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農地ポリゴンを持っておらず、農地ピンのみ登録している農業委員会等</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においても、農地ポリゴンだけでなく、</a:t>
            </a:r>
            <a:r>
              <a:rPr lang="ja-JP" altLang="en-US" sz="1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筆ポリゴンで色分けを行う</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ことができます。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a:extLst>
              <a:ext uri="{FF2B5EF4-FFF2-40B4-BE49-F238E27FC236}">
                <a16:creationId xmlns:a16="http://schemas.microsoft.com/office/drawing/2014/main" id="{CDA190C0-1534-4CB4-A60B-7CA8F75AEDD1}"/>
              </a:ext>
            </a:extLst>
          </p:cNvPr>
          <p:cNvSpPr txBox="1"/>
          <p:nvPr/>
        </p:nvSpPr>
        <p:spPr>
          <a:xfrm>
            <a:off x="4179757" y="1465405"/>
            <a:ext cx="7510803" cy="132343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①条件ごとの地図の色分け、模様を表示するための設定方法は、</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　　</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地図管理</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 管理 － スタイル設定（筆ポリゴン）で設定します。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②地図の色分け、模様の表示は、</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 </a:t>
            </a: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　　</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地図管理</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 スタイル適用（スタイル（筆ポリゴン））で行います。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13" name="タイトル 2">
            <a:extLst>
              <a:ext uri="{FF2B5EF4-FFF2-40B4-BE49-F238E27FC236}">
                <a16:creationId xmlns:a16="http://schemas.microsoft.com/office/drawing/2014/main" id="{D8013A17-AD63-4967-953F-CE11DDD3C21C}"/>
              </a:ext>
            </a:extLst>
          </p:cNvPr>
          <p:cNvSpPr txBox="1">
            <a:spLocks noGrp="1"/>
          </p:cNvSpPr>
          <p:nvPr>
            <p:ph type="title"/>
          </p:nvPr>
        </p:nvSpPr>
        <p:spPr>
          <a:xfrm>
            <a:off x="335360" y="145008"/>
            <a:ext cx="10286999" cy="547688"/>
          </a:xfrm>
          <a:prstGeom prst="rect">
            <a:avLst/>
          </a:prstGeom>
          <a:noFill/>
        </p:spPr>
        <p:txBody>
          <a:bodyPr lIns="108000" tIns="0" rIns="0" bIns="0" anchor="ctr">
            <a:noAutofit/>
          </a:bodyPr>
          <a:lstStyle>
            <a:lvl1pPr algn="l" defTabSz="914411" rtl="0" eaLnBrk="1" latinLnBrk="0" hangingPunct="1">
              <a:spcBef>
                <a:spcPct val="0"/>
              </a:spcBef>
              <a:buNone/>
              <a:defRPr kumimoji="1" lang="ja-JP" altLang="en-US" sz="2000" b="0" kern="120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r>
              <a:rPr lang="en-US" altLang="ja-JP" dirty="0"/>
              <a:t>1-1. </a:t>
            </a:r>
            <a:r>
              <a:rPr lang="ja-JP" altLang="en-US" dirty="0"/>
              <a:t>農業委員会サポートシステムでの地図の活用方法①（地図の色分け、模様の設定）</a:t>
            </a:r>
          </a:p>
        </p:txBody>
      </p:sp>
      <p:pic>
        <p:nvPicPr>
          <p:cNvPr id="4" name="図 3">
            <a:extLst>
              <a:ext uri="{FF2B5EF4-FFF2-40B4-BE49-F238E27FC236}">
                <a16:creationId xmlns:a16="http://schemas.microsoft.com/office/drawing/2014/main" id="{84AE66C5-D55D-D697-96A1-264442013711}"/>
              </a:ext>
            </a:extLst>
          </p:cNvPr>
          <p:cNvPicPr>
            <a:picLocks noChangeAspect="1"/>
          </p:cNvPicPr>
          <p:nvPr/>
        </p:nvPicPr>
        <p:blipFill>
          <a:blip r:embed="rId3"/>
          <a:stretch>
            <a:fillRect/>
          </a:stretch>
        </p:blipFill>
        <p:spPr>
          <a:xfrm>
            <a:off x="419612" y="4642646"/>
            <a:ext cx="4113389" cy="2215354"/>
          </a:xfrm>
          <a:prstGeom prst="rect">
            <a:avLst/>
          </a:prstGeom>
        </p:spPr>
      </p:pic>
      <p:grpSp>
        <p:nvGrpSpPr>
          <p:cNvPr id="10" name="グループ化 9">
            <a:extLst>
              <a:ext uri="{FF2B5EF4-FFF2-40B4-BE49-F238E27FC236}">
                <a16:creationId xmlns:a16="http://schemas.microsoft.com/office/drawing/2014/main" id="{592A11CA-957E-5F3B-A092-E4BBF0162656}"/>
              </a:ext>
            </a:extLst>
          </p:cNvPr>
          <p:cNvGrpSpPr/>
          <p:nvPr/>
        </p:nvGrpSpPr>
        <p:grpSpPr>
          <a:xfrm>
            <a:off x="5605497" y="2954758"/>
            <a:ext cx="6130600" cy="3794938"/>
            <a:chOff x="5366000" y="1667677"/>
            <a:chExt cx="6674685" cy="4209595"/>
          </a:xfrm>
        </p:grpSpPr>
        <p:pic>
          <p:nvPicPr>
            <p:cNvPr id="7" name="図 6">
              <a:extLst>
                <a:ext uri="{FF2B5EF4-FFF2-40B4-BE49-F238E27FC236}">
                  <a16:creationId xmlns:a16="http://schemas.microsoft.com/office/drawing/2014/main" id="{76F6C813-2C4E-7B35-CA31-3FEDC4282B90}"/>
                </a:ext>
              </a:extLst>
            </p:cNvPr>
            <p:cNvPicPr>
              <a:picLocks noChangeAspect="1"/>
            </p:cNvPicPr>
            <p:nvPr/>
          </p:nvPicPr>
          <p:blipFill>
            <a:blip r:embed="rId4"/>
            <a:stretch>
              <a:fillRect/>
            </a:stretch>
          </p:blipFill>
          <p:spPr>
            <a:xfrm>
              <a:off x="5366000" y="1667677"/>
              <a:ext cx="6674685" cy="3950863"/>
            </a:xfrm>
            <a:prstGeom prst="rect">
              <a:avLst/>
            </a:prstGeom>
          </p:spPr>
        </p:pic>
        <p:pic>
          <p:nvPicPr>
            <p:cNvPr id="9" name="図 8">
              <a:extLst>
                <a:ext uri="{FF2B5EF4-FFF2-40B4-BE49-F238E27FC236}">
                  <a16:creationId xmlns:a16="http://schemas.microsoft.com/office/drawing/2014/main" id="{2AA95EA9-BEA3-CAE8-F510-B1EB6F43673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381483" y="5403292"/>
              <a:ext cx="1586943" cy="473980"/>
            </a:xfrm>
            <a:prstGeom prst="rect">
              <a:avLst/>
            </a:prstGeom>
          </p:spPr>
        </p:pic>
      </p:grpSp>
      <p:sp>
        <p:nvSpPr>
          <p:cNvPr id="12" name="正方形/長方形 11">
            <a:extLst>
              <a:ext uri="{FF2B5EF4-FFF2-40B4-BE49-F238E27FC236}">
                <a16:creationId xmlns:a16="http://schemas.microsoft.com/office/drawing/2014/main" id="{C744D8B7-412D-4E0B-ADE0-56F1EC8449F6}"/>
              </a:ext>
            </a:extLst>
          </p:cNvPr>
          <p:cNvSpPr/>
          <p:nvPr/>
        </p:nvSpPr>
        <p:spPr>
          <a:xfrm>
            <a:off x="431555" y="5889799"/>
            <a:ext cx="839909" cy="2503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1" name="正方形/長方形 10">
            <a:extLst>
              <a:ext uri="{FF2B5EF4-FFF2-40B4-BE49-F238E27FC236}">
                <a16:creationId xmlns:a16="http://schemas.microsoft.com/office/drawing/2014/main" id="{32783732-4A9C-4F42-A2EA-E5142814309E}"/>
              </a:ext>
            </a:extLst>
          </p:cNvPr>
          <p:cNvSpPr/>
          <p:nvPr/>
        </p:nvSpPr>
        <p:spPr>
          <a:xfrm>
            <a:off x="1487488" y="4869160"/>
            <a:ext cx="890748" cy="1809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33" name="正方形/長方形 32">
            <a:extLst>
              <a:ext uri="{FF2B5EF4-FFF2-40B4-BE49-F238E27FC236}">
                <a16:creationId xmlns:a16="http://schemas.microsoft.com/office/drawing/2014/main" id="{82DD2A30-DF38-4276-BB66-C1263A2BD301}"/>
              </a:ext>
            </a:extLst>
          </p:cNvPr>
          <p:cNvSpPr/>
          <p:nvPr/>
        </p:nvSpPr>
        <p:spPr>
          <a:xfrm>
            <a:off x="3359696" y="6614003"/>
            <a:ext cx="675368" cy="2503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cxnSp>
        <p:nvCxnSpPr>
          <p:cNvPr id="23" name="直線矢印コネクタ 22">
            <a:extLst>
              <a:ext uri="{FF2B5EF4-FFF2-40B4-BE49-F238E27FC236}">
                <a16:creationId xmlns:a16="http://schemas.microsoft.com/office/drawing/2014/main" id="{E0D0DEA5-AD30-49E4-9A18-E6AAEEC77D35}"/>
              </a:ext>
            </a:extLst>
          </p:cNvPr>
          <p:cNvCxnSpPr>
            <a:cxnSpLocks/>
            <a:stCxn id="33" idx="0"/>
          </p:cNvCxnSpPr>
          <p:nvPr/>
        </p:nvCxnSpPr>
        <p:spPr>
          <a:xfrm flipV="1">
            <a:off x="3697380" y="5635087"/>
            <a:ext cx="3394143" cy="97891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正方形/長方形 25">
            <a:extLst>
              <a:ext uri="{FF2B5EF4-FFF2-40B4-BE49-F238E27FC236}">
                <a16:creationId xmlns:a16="http://schemas.microsoft.com/office/drawing/2014/main" id="{250B10EB-50D9-2DC8-5B48-10DFCEF42288}"/>
              </a:ext>
            </a:extLst>
          </p:cNvPr>
          <p:cNvSpPr/>
          <p:nvPr/>
        </p:nvSpPr>
        <p:spPr>
          <a:xfrm>
            <a:off x="5547297" y="3645630"/>
            <a:ext cx="1602426" cy="1356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27" name="正方形/長方形 26">
            <a:extLst>
              <a:ext uri="{FF2B5EF4-FFF2-40B4-BE49-F238E27FC236}">
                <a16:creationId xmlns:a16="http://schemas.microsoft.com/office/drawing/2014/main" id="{7A51D795-2910-6C9B-E22B-D6F3693330EB}"/>
              </a:ext>
            </a:extLst>
          </p:cNvPr>
          <p:cNvSpPr/>
          <p:nvPr/>
        </p:nvSpPr>
        <p:spPr>
          <a:xfrm>
            <a:off x="2220772" y="5635087"/>
            <a:ext cx="819743" cy="2195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pic>
        <p:nvPicPr>
          <p:cNvPr id="3" name="図 2">
            <a:extLst>
              <a:ext uri="{FF2B5EF4-FFF2-40B4-BE49-F238E27FC236}">
                <a16:creationId xmlns:a16="http://schemas.microsoft.com/office/drawing/2014/main" id="{8990EBD0-77D4-2AB5-20A3-D8336D5411E7}"/>
              </a:ext>
            </a:extLst>
          </p:cNvPr>
          <p:cNvPicPr>
            <a:picLocks noChangeAspect="1"/>
          </p:cNvPicPr>
          <p:nvPr/>
        </p:nvPicPr>
        <p:blipFill>
          <a:blip r:embed="rId6"/>
          <a:stretch>
            <a:fillRect/>
          </a:stretch>
        </p:blipFill>
        <p:spPr>
          <a:xfrm>
            <a:off x="431555" y="1417805"/>
            <a:ext cx="3380747" cy="3184834"/>
          </a:xfrm>
          <a:prstGeom prst="rect">
            <a:avLst/>
          </a:prstGeom>
        </p:spPr>
      </p:pic>
      <p:sp>
        <p:nvSpPr>
          <p:cNvPr id="24" name="円/楕円 40">
            <a:extLst>
              <a:ext uri="{FF2B5EF4-FFF2-40B4-BE49-F238E27FC236}">
                <a16:creationId xmlns:a16="http://schemas.microsoft.com/office/drawing/2014/main" id="{696573D8-D86D-D20A-4E52-466B1B9E82C4}"/>
              </a:ext>
            </a:extLst>
          </p:cNvPr>
          <p:cNvSpPr/>
          <p:nvPr/>
        </p:nvSpPr>
        <p:spPr>
          <a:xfrm>
            <a:off x="219392" y="1445067"/>
            <a:ext cx="242505" cy="24503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円/楕円 40">
            <a:extLst>
              <a:ext uri="{FF2B5EF4-FFF2-40B4-BE49-F238E27FC236}">
                <a16:creationId xmlns:a16="http://schemas.microsoft.com/office/drawing/2014/main" id="{DD7B32FC-0720-7635-30CF-CB5D3C87F78F}"/>
              </a:ext>
            </a:extLst>
          </p:cNvPr>
          <p:cNvSpPr/>
          <p:nvPr/>
        </p:nvSpPr>
        <p:spPr>
          <a:xfrm>
            <a:off x="189050" y="4594007"/>
            <a:ext cx="242505" cy="24503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0242604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DB14E9D8-314F-408D-B5A7-72D8301DC91B}"/>
              </a:ext>
            </a:extLst>
          </p:cNvPr>
          <p:cNvSpPr txBox="1">
            <a:spLocks/>
          </p:cNvSpPr>
          <p:nvPr/>
        </p:nvSpPr>
        <p:spPr>
          <a:xfrm>
            <a:off x="407368" y="188640"/>
            <a:ext cx="10531462" cy="547835"/>
          </a:xfrm>
          <a:prstGeom prst="rect">
            <a:avLst/>
          </a:prstGeom>
          <a:noFill/>
        </p:spPr>
        <p:txBody>
          <a:bodyPr lIns="108000" tIns="0" rIns="0" bIns="0" anchor="ctr">
            <a:noAutofit/>
          </a:bodyPr>
          <a:lstStyle>
            <a:lvl1pPr algn="l" defTabSz="914411" rtl="0" eaLnBrk="1" latinLnBrk="0" hangingPunct="1">
              <a:spcBef>
                <a:spcPct val="0"/>
              </a:spcBef>
              <a:buNone/>
              <a:defRPr kumimoji="1" lang="ja-JP" altLang="en-US" sz="2000" b="0" kern="120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r>
              <a:rPr lang="en-US" altLang="ja-JP" dirty="0"/>
              <a:t>3-10</a:t>
            </a:r>
            <a:r>
              <a:rPr lang="ja-JP" altLang="en-US" dirty="0"/>
              <a:t>．一括更新補正機能の活用例（「農地ナビ」上の農地情報を一括で非表示設定する）</a:t>
            </a:r>
          </a:p>
        </p:txBody>
      </p:sp>
      <p:sp>
        <p:nvSpPr>
          <p:cNvPr id="4" name="テキスト ボックス 3">
            <a:extLst>
              <a:ext uri="{FF2B5EF4-FFF2-40B4-BE49-F238E27FC236}">
                <a16:creationId xmlns:a16="http://schemas.microsoft.com/office/drawing/2014/main" id="{4B43EC3F-5F3C-407C-9248-42C9AED5BD8F}"/>
              </a:ext>
            </a:extLst>
          </p:cNvPr>
          <p:cNvSpPr txBox="1"/>
          <p:nvPr/>
        </p:nvSpPr>
        <p:spPr>
          <a:xfrm>
            <a:off x="191344" y="664505"/>
            <a:ext cx="10233185" cy="338554"/>
          </a:xfrm>
          <a:prstGeom prst="rect">
            <a:avLst/>
          </a:prstGeom>
          <a:noFill/>
        </p:spPr>
        <p:txBody>
          <a:bodyPr wrap="square" rtlCol="0">
            <a:spAutoFit/>
          </a:bodyPr>
          <a:lstStyle/>
          <a:p>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４</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ピンを非表示にしたい土地データの</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CSV</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を抽出する</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テキスト ボックス 4">
            <a:extLst>
              <a:ext uri="{FF2B5EF4-FFF2-40B4-BE49-F238E27FC236}">
                <a16:creationId xmlns:a16="http://schemas.microsoft.com/office/drawing/2014/main" id="{2F0E6844-6AB5-408C-89A5-8C09702299F8}"/>
              </a:ext>
            </a:extLst>
          </p:cNvPr>
          <p:cNvSpPr txBox="1"/>
          <p:nvPr/>
        </p:nvSpPr>
        <p:spPr>
          <a:xfrm>
            <a:off x="286544" y="1114224"/>
            <a:ext cx="11618912" cy="1015663"/>
          </a:xfrm>
          <a:prstGeom prst="rect">
            <a:avLst/>
          </a:prstGeom>
          <a:noFill/>
        </p:spPr>
        <p:txBody>
          <a:bodyPr wrap="square" rtlCol="0">
            <a:spAutoFit/>
          </a:bodyPr>
          <a:lstStyle/>
          <a:p>
            <a:r>
              <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rPr>
              <a:t>①「一括更新補正」</a:t>
            </a:r>
            <a:endParaRPr kumimoji="1"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②「土地一括更新」を選択</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rPr>
              <a:t>③　地域を選択</a:t>
            </a:r>
            <a:endParaRPr kumimoji="1"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rPr>
              <a:t>④　「条件項目」と「条件値」を設定</a:t>
            </a:r>
            <a:endParaRPr kumimoji="1"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⑤　「出力」</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図 5" descr="グラフィカル ユーザー インターフェイス&#10;&#10;自動的に生成された説明">
            <a:extLst>
              <a:ext uri="{FF2B5EF4-FFF2-40B4-BE49-F238E27FC236}">
                <a16:creationId xmlns:a16="http://schemas.microsoft.com/office/drawing/2014/main" id="{2A41A282-E7E1-4367-A51C-6CD3D0D5D25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43472" y="2204638"/>
            <a:ext cx="9840416" cy="4450517"/>
          </a:xfrm>
          <a:prstGeom prst="rect">
            <a:avLst/>
          </a:prstGeom>
        </p:spPr>
      </p:pic>
      <p:sp>
        <p:nvSpPr>
          <p:cNvPr id="7" name="正方形/長方形 6">
            <a:extLst>
              <a:ext uri="{FF2B5EF4-FFF2-40B4-BE49-F238E27FC236}">
                <a16:creationId xmlns:a16="http://schemas.microsoft.com/office/drawing/2014/main" id="{B3A0B059-686E-4A91-9350-0C2BB89F7B66}"/>
              </a:ext>
            </a:extLst>
          </p:cNvPr>
          <p:cNvSpPr/>
          <p:nvPr/>
        </p:nvSpPr>
        <p:spPr>
          <a:xfrm>
            <a:off x="5707255" y="2578481"/>
            <a:ext cx="740058" cy="213078"/>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2D3B2F5C-AD88-4A17-8FD0-780F08DC8F65}"/>
              </a:ext>
            </a:extLst>
          </p:cNvPr>
          <p:cNvSpPr/>
          <p:nvPr/>
        </p:nvSpPr>
        <p:spPr>
          <a:xfrm>
            <a:off x="6460778" y="2446613"/>
            <a:ext cx="239365" cy="2408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9" name="テキスト ボックス 8">
            <a:extLst>
              <a:ext uri="{FF2B5EF4-FFF2-40B4-BE49-F238E27FC236}">
                <a16:creationId xmlns:a16="http://schemas.microsoft.com/office/drawing/2014/main" id="{2E1C8F98-FD7B-4076-94B0-B7C64A3BC0D7}"/>
              </a:ext>
            </a:extLst>
          </p:cNvPr>
          <p:cNvSpPr txBox="1"/>
          <p:nvPr/>
        </p:nvSpPr>
        <p:spPr>
          <a:xfrm>
            <a:off x="6400439" y="2458135"/>
            <a:ext cx="360041" cy="276999"/>
          </a:xfrm>
          <a:prstGeom prst="rect">
            <a:avLst/>
          </a:prstGeom>
          <a:noFill/>
        </p:spPr>
        <p:txBody>
          <a:bodyPr wrap="square" rtlCol="0">
            <a:spAutoFit/>
          </a:bodyPr>
          <a:lstStyle/>
          <a:p>
            <a:r>
              <a:rPr kumimoji="1" lang="ja-JP" altLang="en-US" sz="1200" dirty="0"/>
              <a:t>①</a:t>
            </a:r>
          </a:p>
        </p:txBody>
      </p:sp>
      <p:sp>
        <p:nvSpPr>
          <p:cNvPr id="10" name="正方形/長方形 9">
            <a:extLst>
              <a:ext uri="{FF2B5EF4-FFF2-40B4-BE49-F238E27FC236}">
                <a16:creationId xmlns:a16="http://schemas.microsoft.com/office/drawing/2014/main" id="{858C7436-1525-40DD-A4C7-7276AD34DAD3}"/>
              </a:ext>
            </a:extLst>
          </p:cNvPr>
          <p:cNvSpPr/>
          <p:nvPr/>
        </p:nvSpPr>
        <p:spPr>
          <a:xfrm>
            <a:off x="2449611" y="2859511"/>
            <a:ext cx="239365" cy="2408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11" name="正方形/長方形 10">
            <a:extLst>
              <a:ext uri="{FF2B5EF4-FFF2-40B4-BE49-F238E27FC236}">
                <a16:creationId xmlns:a16="http://schemas.microsoft.com/office/drawing/2014/main" id="{A725656F-2E9C-48AA-BD64-4FC3522E29DE}"/>
              </a:ext>
            </a:extLst>
          </p:cNvPr>
          <p:cNvSpPr/>
          <p:nvPr/>
        </p:nvSpPr>
        <p:spPr>
          <a:xfrm>
            <a:off x="1646195" y="2782974"/>
            <a:ext cx="740058" cy="213078"/>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正方形/長方形 11">
            <a:extLst>
              <a:ext uri="{FF2B5EF4-FFF2-40B4-BE49-F238E27FC236}">
                <a16:creationId xmlns:a16="http://schemas.microsoft.com/office/drawing/2014/main" id="{28494E14-AF8D-40CB-AB81-EEC2763DAA04}"/>
              </a:ext>
            </a:extLst>
          </p:cNvPr>
          <p:cNvSpPr/>
          <p:nvPr/>
        </p:nvSpPr>
        <p:spPr>
          <a:xfrm>
            <a:off x="1343472" y="4216818"/>
            <a:ext cx="6192688" cy="50810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a:extLst>
              <a:ext uri="{FF2B5EF4-FFF2-40B4-BE49-F238E27FC236}">
                <a16:creationId xmlns:a16="http://schemas.microsoft.com/office/drawing/2014/main" id="{2DA8A3EE-E894-4C63-A55C-E5AC078F5E1D}"/>
              </a:ext>
            </a:extLst>
          </p:cNvPr>
          <p:cNvSpPr/>
          <p:nvPr/>
        </p:nvSpPr>
        <p:spPr>
          <a:xfrm>
            <a:off x="1343472" y="4803739"/>
            <a:ext cx="4176464" cy="204493"/>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E27B025A-9CC5-4A69-A912-9A8362859310}"/>
              </a:ext>
            </a:extLst>
          </p:cNvPr>
          <p:cNvSpPr txBox="1"/>
          <p:nvPr/>
        </p:nvSpPr>
        <p:spPr>
          <a:xfrm>
            <a:off x="2386725" y="2896963"/>
            <a:ext cx="491993" cy="276999"/>
          </a:xfrm>
          <a:prstGeom prst="rect">
            <a:avLst/>
          </a:prstGeom>
          <a:noFill/>
        </p:spPr>
        <p:txBody>
          <a:bodyPr wrap="square" rtlCol="0">
            <a:spAutoFit/>
          </a:bodyPr>
          <a:lstStyle/>
          <a:p>
            <a:r>
              <a:rPr kumimoji="1" lang="ja-JP" altLang="en-US" sz="1200" dirty="0"/>
              <a:t>②</a:t>
            </a:r>
          </a:p>
        </p:txBody>
      </p:sp>
      <p:sp>
        <p:nvSpPr>
          <p:cNvPr id="15" name="正方形/長方形 14">
            <a:extLst>
              <a:ext uri="{FF2B5EF4-FFF2-40B4-BE49-F238E27FC236}">
                <a16:creationId xmlns:a16="http://schemas.microsoft.com/office/drawing/2014/main" id="{C00B093E-AF41-4F8F-9512-1CA90DD5FFF4}"/>
              </a:ext>
            </a:extLst>
          </p:cNvPr>
          <p:cNvSpPr/>
          <p:nvPr/>
        </p:nvSpPr>
        <p:spPr>
          <a:xfrm>
            <a:off x="1223789" y="4017591"/>
            <a:ext cx="239365" cy="2408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16" name="テキスト ボックス 15">
            <a:extLst>
              <a:ext uri="{FF2B5EF4-FFF2-40B4-BE49-F238E27FC236}">
                <a16:creationId xmlns:a16="http://schemas.microsoft.com/office/drawing/2014/main" id="{5471C254-873D-48DA-9086-D104E7A83E61}"/>
              </a:ext>
            </a:extLst>
          </p:cNvPr>
          <p:cNvSpPr txBox="1"/>
          <p:nvPr/>
        </p:nvSpPr>
        <p:spPr>
          <a:xfrm>
            <a:off x="1215697" y="4020814"/>
            <a:ext cx="294349" cy="276999"/>
          </a:xfrm>
          <a:prstGeom prst="rect">
            <a:avLst/>
          </a:prstGeom>
          <a:noFill/>
        </p:spPr>
        <p:txBody>
          <a:bodyPr wrap="square" rtlCol="0">
            <a:spAutoFit/>
          </a:bodyPr>
          <a:lstStyle/>
          <a:p>
            <a:r>
              <a:rPr lang="ja-JP" altLang="en-US" sz="1200" dirty="0"/>
              <a:t>③</a:t>
            </a:r>
            <a:endParaRPr kumimoji="1" lang="ja-JP" altLang="en-US" sz="1200" dirty="0"/>
          </a:p>
        </p:txBody>
      </p:sp>
      <p:sp>
        <p:nvSpPr>
          <p:cNvPr id="17" name="正方形/長方形 16">
            <a:extLst>
              <a:ext uri="{FF2B5EF4-FFF2-40B4-BE49-F238E27FC236}">
                <a16:creationId xmlns:a16="http://schemas.microsoft.com/office/drawing/2014/main" id="{A7B9A988-124C-45C7-86B8-6D9DADCE098F}"/>
              </a:ext>
            </a:extLst>
          </p:cNvPr>
          <p:cNvSpPr/>
          <p:nvPr/>
        </p:nvSpPr>
        <p:spPr>
          <a:xfrm>
            <a:off x="1044265" y="4804774"/>
            <a:ext cx="239365" cy="2408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bg1"/>
                </a:solidFill>
              </a:rPr>
              <a:t>ｃ</a:t>
            </a:r>
          </a:p>
        </p:txBody>
      </p:sp>
      <p:sp>
        <p:nvSpPr>
          <p:cNvPr id="18" name="テキスト ボックス 17">
            <a:extLst>
              <a:ext uri="{FF2B5EF4-FFF2-40B4-BE49-F238E27FC236}">
                <a16:creationId xmlns:a16="http://schemas.microsoft.com/office/drawing/2014/main" id="{812BCCC2-EED5-4F2A-86CD-BBBECB5DF373}"/>
              </a:ext>
            </a:extLst>
          </p:cNvPr>
          <p:cNvSpPr txBox="1"/>
          <p:nvPr/>
        </p:nvSpPr>
        <p:spPr>
          <a:xfrm>
            <a:off x="1037634" y="4817216"/>
            <a:ext cx="491993" cy="276999"/>
          </a:xfrm>
          <a:prstGeom prst="rect">
            <a:avLst/>
          </a:prstGeom>
          <a:noFill/>
        </p:spPr>
        <p:txBody>
          <a:bodyPr wrap="square" rtlCol="0">
            <a:spAutoFit/>
          </a:bodyPr>
          <a:lstStyle/>
          <a:p>
            <a:r>
              <a:rPr kumimoji="1" lang="ja-JP" altLang="en-US" sz="1200" dirty="0"/>
              <a:t>④</a:t>
            </a:r>
          </a:p>
        </p:txBody>
      </p:sp>
      <p:sp>
        <p:nvSpPr>
          <p:cNvPr id="19" name="正方形/長方形 18">
            <a:extLst>
              <a:ext uri="{FF2B5EF4-FFF2-40B4-BE49-F238E27FC236}">
                <a16:creationId xmlns:a16="http://schemas.microsoft.com/office/drawing/2014/main" id="{09A987A1-CF36-4BEF-87E4-72EB011ED592}"/>
              </a:ext>
            </a:extLst>
          </p:cNvPr>
          <p:cNvSpPr/>
          <p:nvPr/>
        </p:nvSpPr>
        <p:spPr>
          <a:xfrm>
            <a:off x="7095230" y="5310725"/>
            <a:ext cx="239365" cy="2408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20" name="テキスト ボックス 19">
            <a:extLst>
              <a:ext uri="{FF2B5EF4-FFF2-40B4-BE49-F238E27FC236}">
                <a16:creationId xmlns:a16="http://schemas.microsoft.com/office/drawing/2014/main" id="{D4743985-B417-4C4C-BCF5-5B6CD5B72A68}"/>
              </a:ext>
            </a:extLst>
          </p:cNvPr>
          <p:cNvSpPr txBox="1"/>
          <p:nvPr/>
        </p:nvSpPr>
        <p:spPr>
          <a:xfrm>
            <a:off x="7032104" y="5274538"/>
            <a:ext cx="360041" cy="276999"/>
          </a:xfrm>
          <a:prstGeom prst="rect">
            <a:avLst/>
          </a:prstGeom>
          <a:noFill/>
        </p:spPr>
        <p:txBody>
          <a:bodyPr wrap="square" rtlCol="0">
            <a:spAutoFit/>
          </a:bodyPr>
          <a:lstStyle/>
          <a:p>
            <a:r>
              <a:rPr kumimoji="1" lang="ja-JP" altLang="en-US" sz="1200" dirty="0"/>
              <a:t>⑤</a:t>
            </a:r>
          </a:p>
        </p:txBody>
      </p:sp>
      <p:sp>
        <p:nvSpPr>
          <p:cNvPr id="21" name="正方形/長方形 20">
            <a:extLst>
              <a:ext uri="{FF2B5EF4-FFF2-40B4-BE49-F238E27FC236}">
                <a16:creationId xmlns:a16="http://schemas.microsoft.com/office/drawing/2014/main" id="{EA455922-E67E-4F01-9640-BEFC2F185388}"/>
              </a:ext>
            </a:extLst>
          </p:cNvPr>
          <p:cNvSpPr/>
          <p:nvPr/>
        </p:nvSpPr>
        <p:spPr>
          <a:xfrm>
            <a:off x="6559341" y="5401854"/>
            <a:ext cx="639688" cy="288182"/>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2" name="図 21">
            <a:extLst>
              <a:ext uri="{FF2B5EF4-FFF2-40B4-BE49-F238E27FC236}">
                <a16:creationId xmlns:a16="http://schemas.microsoft.com/office/drawing/2014/main" id="{D48A766B-7428-42EE-A1DA-8B9F4859D13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43471" y="2204553"/>
            <a:ext cx="6528889" cy="575889"/>
          </a:xfrm>
          <a:prstGeom prst="rect">
            <a:avLst/>
          </a:prstGeom>
        </p:spPr>
      </p:pic>
    </p:spTree>
    <p:extLst>
      <p:ext uri="{BB962C8B-B14F-4D97-AF65-F5344CB8AC3E}">
        <p14:creationId xmlns:p14="http://schemas.microsoft.com/office/powerpoint/2010/main" val="22065946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B006C18E-8C4C-4FE3-8228-E3662598734E}"/>
              </a:ext>
            </a:extLst>
          </p:cNvPr>
          <p:cNvSpPr txBox="1">
            <a:spLocks/>
          </p:cNvSpPr>
          <p:nvPr/>
        </p:nvSpPr>
        <p:spPr>
          <a:xfrm>
            <a:off x="407368" y="188640"/>
            <a:ext cx="10531462" cy="547835"/>
          </a:xfrm>
          <a:prstGeom prst="rect">
            <a:avLst/>
          </a:prstGeom>
          <a:noFill/>
        </p:spPr>
        <p:txBody>
          <a:bodyPr lIns="108000" tIns="0" rIns="0" bIns="0" anchor="ctr">
            <a:noAutofit/>
          </a:bodyPr>
          <a:lstStyle>
            <a:lvl1pPr algn="l" defTabSz="914411" rtl="0" eaLnBrk="1" latinLnBrk="0" hangingPunct="1">
              <a:spcBef>
                <a:spcPct val="0"/>
              </a:spcBef>
              <a:buNone/>
              <a:defRPr kumimoji="1" lang="ja-JP" altLang="en-US" sz="2000" b="0" kern="120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r>
              <a:rPr lang="en-US" altLang="ja-JP" dirty="0"/>
              <a:t>3-10</a:t>
            </a:r>
            <a:r>
              <a:rPr lang="ja-JP" altLang="en-US" dirty="0"/>
              <a:t>．一括更新補正機能の活用例（「農地ナビ」上の農地情報を一括で非表示設定する）</a:t>
            </a:r>
          </a:p>
        </p:txBody>
      </p:sp>
      <p:sp>
        <p:nvSpPr>
          <p:cNvPr id="4" name="テキスト ボックス 3">
            <a:extLst>
              <a:ext uri="{FF2B5EF4-FFF2-40B4-BE49-F238E27FC236}">
                <a16:creationId xmlns:a16="http://schemas.microsoft.com/office/drawing/2014/main" id="{BF150180-5120-433B-9953-718BCCAC43B8}"/>
              </a:ext>
            </a:extLst>
          </p:cNvPr>
          <p:cNvSpPr txBox="1"/>
          <p:nvPr/>
        </p:nvSpPr>
        <p:spPr>
          <a:xfrm>
            <a:off x="221161" y="690756"/>
            <a:ext cx="10233185" cy="338554"/>
          </a:xfrm>
          <a:prstGeom prst="rect">
            <a:avLst/>
          </a:prstGeom>
          <a:noFill/>
        </p:spPr>
        <p:txBody>
          <a:bodyPr wrap="square" rtlCol="0">
            <a:spAutoFit/>
          </a:bodyPr>
          <a:lstStyle/>
          <a:p>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５</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出力された</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CSV</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を編集する</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テキスト ボックス 4">
            <a:extLst>
              <a:ext uri="{FF2B5EF4-FFF2-40B4-BE49-F238E27FC236}">
                <a16:creationId xmlns:a16="http://schemas.microsoft.com/office/drawing/2014/main" id="{085C1CE8-449A-4C87-87F3-D3FDFF203275}"/>
              </a:ext>
            </a:extLst>
          </p:cNvPr>
          <p:cNvSpPr txBox="1"/>
          <p:nvPr/>
        </p:nvSpPr>
        <p:spPr>
          <a:xfrm>
            <a:off x="286544" y="1111128"/>
            <a:ext cx="11618912" cy="646331"/>
          </a:xfrm>
          <a:prstGeom prst="rect">
            <a:avLst/>
          </a:prstGeom>
          <a:noFill/>
        </p:spPr>
        <p:txBody>
          <a:bodyPr wrap="square" rtlCol="0">
            <a:spAutoFit/>
          </a:bodyPr>
          <a:lstStyle/>
          <a:p>
            <a:r>
              <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rPr>
              <a:t>①　土地任意区分が設定の通りに登録されていることを確認</a:t>
            </a:r>
            <a:endParaRPr kumimoji="1"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②　「公開停止フラグ」をすべて「１」にする</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③　保存した</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CSV</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ファイルを取り込む</a:t>
            </a:r>
            <a:endParaRPr kumimoji="1"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a:extLst>
              <a:ext uri="{FF2B5EF4-FFF2-40B4-BE49-F238E27FC236}">
                <a16:creationId xmlns:a16="http://schemas.microsoft.com/office/drawing/2014/main" id="{8386ED9D-1D31-462C-ADD3-66E341819F4E}"/>
              </a:ext>
            </a:extLst>
          </p:cNvPr>
          <p:cNvSpPr/>
          <p:nvPr/>
        </p:nvSpPr>
        <p:spPr>
          <a:xfrm>
            <a:off x="5956722" y="2166778"/>
            <a:ext cx="239365" cy="2408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7" name="正方形/長方形 6">
            <a:extLst>
              <a:ext uri="{FF2B5EF4-FFF2-40B4-BE49-F238E27FC236}">
                <a16:creationId xmlns:a16="http://schemas.microsoft.com/office/drawing/2014/main" id="{C3DBAC28-7AC6-4263-AB7A-4C6BA909122E}"/>
              </a:ext>
            </a:extLst>
          </p:cNvPr>
          <p:cNvSpPr/>
          <p:nvPr/>
        </p:nvSpPr>
        <p:spPr>
          <a:xfrm>
            <a:off x="6591174" y="5030890"/>
            <a:ext cx="239365" cy="2408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pic>
        <p:nvPicPr>
          <p:cNvPr id="8" name="図 7" descr="グラフィカル ユーザー インターフェイス, テーブル, Excel&#10;&#10;自動的に生成された説明">
            <a:extLst>
              <a:ext uri="{FF2B5EF4-FFF2-40B4-BE49-F238E27FC236}">
                <a16:creationId xmlns:a16="http://schemas.microsoft.com/office/drawing/2014/main" id="{D31DD035-7D7A-426F-B2BC-DE7D5F4516C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78316" y="1578762"/>
            <a:ext cx="8544272" cy="4601446"/>
          </a:xfrm>
          <a:prstGeom prst="rect">
            <a:avLst/>
          </a:prstGeom>
        </p:spPr>
      </p:pic>
      <p:pic>
        <p:nvPicPr>
          <p:cNvPr id="9" name="図 8" descr="グラフィカル ユーザー インターフェイス, アプリケーション, テーブル, Excel&#10;&#10;自動的に生成された説明">
            <a:extLst>
              <a:ext uri="{FF2B5EF4-FFF2-40B4-BE49-F238E27FC236}">
                <a16:creationId xmlns:a16="http://schemas.microsoft.com/office/drawing/2014/main" id="{87B4B7B4-54BD-42C4-AC44-07244544E52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1161" y="3934374"/>
            <a:ext cx="4514958" cy="2433844"/>
          </a:xfrm>
          <a:prstGeom prst="rect">
            <a:avLst/>
          </a:prstGeom>
        </p:spPr>
      </p:pic>
      <p:pic>
        <p:nvPicPr>
          <p:cNvPr id="10" name="図 9" descr="グラフ&#10;&#10;中程度の精度で自動的に生成された説明">
            <a:extLst>
              <a:ext uri="{FF2B5EF4-FFF2-40B4-BE49-F238E27FC236}">
                <a16:creationId xmlns:a16="http://schemas.microsoft.com/office/drawing/2014/main" id="{9A5CD68A-2454-4A18-8A12-9AAA3C7F323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6223" r="6656" b="1538"/>
          <a:stretch/>
        </p:blipFill>
        <p:spPr>
          <a:xfrm>
            <a:off x="10217478" y="3645252"/>
            <a:ext cx="1008113" cy="2733486"/>
          </a:xfrm>
          <a:prstGeom prst="rect">
            <a:avLst/>
          </a:prstGeom>
          <a:ln w="25400">
            <a:solidFill>
              <a:schemeClr val="tx1"/>
            </a:solidFill>
          </a:ln>
        </p:spPr>
      </p:pic>
      <p:sp>
        <p:nvSpPr>
          <p:cNvPr id="11" name="右矢印 34">
            <a:extLst>
              <a:ext uri="{FF2B5EF4-FFF2-40B4-BE49-F238E27FC236}">
                <a16:creationId xmlns:a16="http://schemas.microsoft.com/office/drawing/2014/main" id="{B62D2F77-FF02-479A-9B37-F520A71A35F9}"/>
              </a:ext>
            </a:extLst>
          </p:cNvPr>
          <p:cNvSpPr/>
          <p:nvPr/>
        </p:nvSpPr>
        <p:spPr>
          <a:xfrm>
            <a:off x="9962422" y="4530655"/>
            <a:ext cx="510113" cy="240812"/>
          </a:xfrm>
          <a:prstGeom prst="right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1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a:extLst>
              <a:ext uri="{FF2B5EF4-FFF2-40B4-BE49-F238E27FC236}">
                <a16:creationId xmlns:a16="http://schemas.microsoft.com/office/drawing/2014/main" id="{9BE3537B-B093-4B81-99AD-597DB3ECB2D0}"/>
              </a:ext>
            </a:extLst>
          </p:cNvPr>
          <p:cNvSpPr/>
          <p:nvPr/>
        </p:nvSpPr>
        <p:spPr>
          <a:xfrm>
            <a:off x="2049743" y="4304744"/>
            <a:ext cx="239365" cy="2408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13" name="テキスト ボックス 12">
            <a:extLst>
              <a:ext uri="{FF2B5EF4-FFF2-40B4-BE49-F238E27FC236}">
                <a16:creationId xmlns:a16="http://schemas.microsoft.com/office/drawing/2014/main" id="{87263186-CC84-4E26-B307-BFC8AA99BAF4}"/>
              </a:ext>
            </a:extLst>
          </p:cNvPr>
          <p:cNvSpPr txBox="1"/>
          <p:nvPr/>
        </p:nvSpPr>
        <p:spPr>
          <a:xfrm>
            <a:off x="2033579" y="4287149"/>
            <a:ext cx="491993" cy="276999"/>
          </a:xfrm>
          <a:prstGeom prst="rect">
            <a:avLst/>
          </a:prstGeom>
          <a:noFill/>
        </p:spPr>
        <p:txBody>
          <a:bodyPr wrap="square" rtlCol="0">
            <a:spAutoFit/>
          </a:bodyPr>
          <a:lstStyle/>
          <a:p>
            <a:r>
              <a:rPr lang="ja-JP" altLang="en-US" sz="1200" dirty="0"/>
              <a:t>①</a:t>
            </a:r>
            <a:endParaRPr kumimoji="1" lang="ja-JP" altLang="en-US" sz="1200" dirty="0"/>
          </a:p>
        </p:txBody>
      </p:sp>
      <p:sp>
        <p:nvSpPr>
          <p:cNvPr id="14" name="正方形/長方形 13">
            <a:extLst>
              <a:ext uri="{FF2B5EF4-FFF2-40B4-BE49-F238E27FC236}">
                <a16:creationId xmlns:a16="http://schemas.microsoft.com/office/drawing/2014/main" id="{F8F31D66-05FB-421F-87BF-FF98461B56B7}"/>
              </a:ext>
            </a:extLst>
          </p:cNvPr>
          <p:cNvSpPr/>
          <p:nvPr/>
        </p:nvSpPr>
        <p:spPr>
          <a:xfrm>
            <a:off x="2279576" y="4651060"/>
            <a:ext cx="1098740" cy="1442236"/>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正方形/長方形 14">
            <a:extLst>
              <a:ext uri="{FF2B5EF4-FFF2-40B4-BE49-F238E27FC236}">
                <a16:creationId xmlns:a16="http://schemas.microsoft.com/office/drawing/2014/main" id="{C22CBF9E-FB74-4BD4-92B7-5990226913CA}"/>
              </a:ext>
            </a:extLst>
          </p:cNvPr>
          <p:cNvSpPr/>
          <p:nvPr/>
        </p:nvSpPr>
        <p:spPr>
          <a:xfrm>
            <a:off x="8688288" y="2913948"/>
            <a:ext cx="2808312" cy="3611396"/>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正方形/長方形 15">
            <a:extLst>
              <a:ext uri="{FF2B5EF4-FFF2-40B4-BE49-F238E27FC236}">
                <a16:creationId xmlns:a16="http://schemas.microsoft.com/office/drawing/2014/main" id="{D01131DB-97A6-4FF5-AA3A-544E78A71F81}"/>
              </a:ext>
            </a:extLst>
          </p:cNvPr>
          <p:cNvSpPr/>
          <p:nvPr/>
        </p:nvSpPr>
        <p:spPr>
          <a:xfrm>
            <a:off x="8687746" y="2654544"/>
            <a:ext cx="239365" cy="2408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17" name="テキスト ボックス 16">
            <a:extLst>
              <a:ext uri="{FF2B5EF4-FFF2-40B4-BE49-F238E27FC236}">
                <a16:creationId xmlns:a16="http://schemas.microsoft.com/office/drawing/2014/main" id="{F7E275A3-6313-47A5-8E64-CE5497FF21FD}"/>
              </a:ext>
            </a:extLst>
          </p:cNvPr>
          <p:cNvSpPr txBox="1"/>
          <p:nvPr/>
        </p:nvSpPr>
        <p:spPr>
          <a:xfrm>
            <a:off x="8671582" y="2636949"/>
            <a:ext cx="491993" cy="276999"/>
          </a:xfrm>
          <a:prstGeom prst="rect">
            <a:avLst/>
          </a:prstGeom>
          <a:noFill/>
        </p:spPr>
        <p:txBody>
          <a:bodyPr wrap="square" rtlCol="0">
            <a:spAutoFit/>
          </a:bodyPr>
          <a:lstStyle/>
          <a:p>
            <a:r>
              <a:rPr kumimoji="1" lang="ja-JP" altLang="en-US" sz="1200" dirty="0"/>
              <a:t>②</a:t>
            </a:r>
          </a:p>
        </p:txBody>
      </p:sp>
    </p:spTree>
    <p:extLst>
      <p:ext uri="{BB962C8B-B14F-4D97-AF65-F5344CB8AC3E}">
        <p14:creationId xmlns:p14="http://schemas.microsoft.com/office/powerpoint/2010/main" val="32695684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E64B1CD3-B0E9-41D6-93E9-A506F7DF4169}"/>
              </a:ext>
            </a:extLst>
          </p:cNvPr>
          <p:cNvSpPr txBox="1">
            <a:spLocks/>
          </p:cNvSpPr>
          <p:nvPr/>
        </p:nvSpPr>
        <p:spPr>
          <a:xfrm>
            <a:off x="407368" y="188640"/>
            <a:ext cx="10531462" cy="547835"/>
          </a:xfrm>
          <a:prstGeom prst="rect">
            <a:avLst/>
          </a:prstGeom>
          <a:noFill/>
        </p:spPr>
        <p:txBody>
          <a:bodyPr lIns="108000" tIns="0" rIns="0" bIns="0" anchor="ctr">
            <a:noAutofit/>
          </a:bodyPr>
          <a:lstStyle>
            <a:lvl1pPr algn="l" defTabSz="914411" rtl="0" eaLnBrk="1" latinLnBrk="0" hangingPunct="1">
              <a:spcBef>
                <a:spcPct val="0"/>
              </a:spcBef>
              <a:buNone/>
              <a:defRPr kumimoji="1" lang="ja-JP" altLang="en-US" sz="2000" b="0" kern="120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r>
              <a:rPr lang="en-US" altLang="ja-JP" dirty="0"/>
              <a:t>3-10</a:t>
            </a:r>
            <a:r>
              <a:rPr lang="ja-JP" altLang="en-US" dirty="0"/>
              <a:t>．一括更新補正機能の活用例（「農地ナビ」上の農地情報を一括で非表示設定する）</a:t>
            </a:r>
          </a:p>
        </p:txBody>
      </p:sp>
      <p:sp>
        <p:nvSpPr>
          <p:cNvPr id="4" name="テキスト ボックス 3">
            <a:extLst>
              <a:ext uri="{FF2B5EF4-FFF2-40B4-BE49-F238E27FC236}">
                <a16:creationId xmlns:a16="http://schemas.microsoft.com/office/drawing/2014/main" id="{956DD94D-39DE-4D20-A69D-CF2325556944}"/>
              </a:ext>
            </a:extLst>
          </p:cNvPr>
          <p:cNvSpPr txBox="1"/>
          <p:nvPr/>
        </p:nvSpPr>
        <p:spPr>
          <a:xfrm>
            <a:off x="125550" y="709803"/>
            <a:ext cx="10233185" cy="338554"/>
          </a:xfrm>
          <a:prstGeom prst="rect">
            <a:avLst/>
          </a:prstGeom>
          <a:noFill/>
        </p:spPr>
        <p:txBody>
          <a:bodyPr wrap="square" rtlCol="0">
            <a:spAutoFit/>
          </a:bodyPr>
          <a:lstStyle/>
          <a:p>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６</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非公表フラグが設定されたことを確認　</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テキスト ボックス 4">
            <a:extLst>
              <a:ext uri="{FF2B5EF4-FFF2-40B4-BE49-F238E27FC236}">
                <a16:creationId xmlns:a16="http://schemas.microsoft.com/office/drawing/2014/main" id="{120A62A2-BCC3-4F8B-8CE7-08B8C84C4517}"/>
              </a:ext>
            </a:extLst>
          </p:cNvPr>
          <p:cNvSpPr txBox="1"/>
          <p:nvPr/>
        </p:nvSpPr>
        <p:spPr>
          <a:xfrm>
            <a:off x="147266" y="1083005"/>
            <a:ext cx="11618912" cy="276999"/>
          </a:xfrm>
          <a:prstGeom prst="rect">
            <a:avLst/>
          </a:prstGeom>
          <a:noFill/>
        </p:spPr>
        <p:txBody>
          <a:bodyPr wrap="square" rtlCol="0">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「台帳管理」画面の「公開設定」の「インターネットでの公開を停止する」にチェックがついたことが確認できる</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a:extLst>
              <a:ext uri="{FF2B5EF4-FFF2-40B4-BE49-F238E27FC236}">
                <a16:creationId xmlns:a16="http://schemas.microsoft.com/office/drawing/2014/main" id="{A0441B05-12D4-4241-8F2C-9D34876D58DB}"/>
              </a:ext>
            </a:extLst>
          </p:cNvPr>
          <p:cNvSpPr/>
          <p:nvPr/>
        </p:nvSpPr>
        <p:spPr>
          <a:xfrm>
            <a:off x="5956722" y="2166778"/>
            <a:ext cx="239365" cy="2408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7" name="正方形/長方形 6">
            <a:extLst>
              <a:ext uri="{FF2B5EF4-FFF2-40B4-BE49-F238E27FC236}">
                <a16:creationId xmlns:a16="http://schemas.microsoft.com/office/drawing/2014/main" id="{B67163EF-CB78-47F4-ADBC-FB472E7523DD}"/>
              </a:ext>
            </a:extLst>
          </p:cNvPr>
          <p:cNvSpPr/>
          <p:nvPr/>
        </p:nvSpPr>
        <p:spPr>
          <a:xfrm>
            <a:off x="6591174" y="5030890"/>
            <a:ext cx="239365" cy="2408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pic>
        <p:nvPicPr>
          <p:cNvPr id="8" name="図 7" descr="グラフィカル ユーザー インターフェイス, アプリケーション&#10;&#10;自動的に生成された説明">
            <a:extLst>
              <a:ext uri="{FF2B5EF4-FFF2-40B4-BE49-F238E27FC236}">
                <a16:creationId xmlns:a16="http://schemas.microsoft.com/office/drawing/2014/main" id="{F26C93F0-40AC-4803-90DD-A067A853346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66540" y="1570334"/>
            <a:ext cx="9980364" cy="4753545"/>
          </a:xfrm>
          <a:prstGeom prst="rect">
            <a:avLst/>
          </a:prstGeom>
        </p:spPr>
      </p:pic>
      <p:sp>
        <p:nvSpPr>
          <p:cNvPr id="9" name="正方形/長方形 8">
            <a:extLst>
              <a:ext uri="{FF2B5EF4-FFF2-40B4-BE49-F238E27FC236}">
                <a16:creationId xmlns:a16="http://schemas.microsoft.com/office/drawing/2014/main" id="{BDD4D6CB-2DE3-41A7-BFD5-26230CA6A67D}"/>
              </a:ext>
            </a:extLst>
          </p:cNvPr>
          <p:cNvSpPr/>
          <p:nvPr/>
        </p:nvSpPr>
        <p:spPr>
          <a:xfrm>
            <a:off x="2781826" y="5071642"/>
            <a:ext cx="1368152" cy="216024"/>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a:extLst>
              <a:ext uri="{FF2B5EF4-FFF2-40B4-BE49-F238E27FC236}">
                <a16:creationId xmlns:a16="http://schemas.microsoft.com/office/drawing/2014/main" id="{9ADDA6C3-1A04-4B2F-A078-4645008064C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
          <a:stretch/>
        </p:blipFill>
        <p:spPr>
          <a:xfrm>
            <a:off x="966540" y="1603271"/>
            <a:ext cx="6785644" cy="575641"/>
          </a:xfrm>
          <a:prstGeom prst="rect">
            <a:avLst/>
          </a:prstGeom>
        </p:spPr>
      </p:pic>
      <p:pic>
        <p:nvPicPr>
          <p:cNvPr id="10" name="図 9">
            <a:extLst>
              <a:ext uri="{FF2B5EF4-FFF2-40B4-BE49-F238E27FC236}">
                <a16:creationId xmlns:a16="http://schemas.microsoft.com/office/drawing/2014/main" id="{69ECA8A2-A244-188F-557A-8FB05A8E973A}"/>
              </a:ext>
            </a:extLst>
          </p:cNvPr>
          <p:cNvPicPr>
            <a:picLocks noChangeAspect="1"/>
          </p:cNvPicPr>
          <p:nvPr/>
        </p:nvPicPr>
        <p:blipFill>
          <a:blip r:embed="rId4"/>
          <a:stretch>
            <a:fillRect/>
          </a:stretch>
        </p:blipFill>
        <p:spPr>
          <a:xfrm>
            <a:off x="2801121" y="5111068"/>
            <a:ext cx="1348857" cy="137172"/>
          </a:xfrm>
          <a:prstGeom prst="rect">
            <a:avLst/>
          </a:prstGeom>
        </p:spPr>
      </p:pic>
    </p:spTree>
    <p:extLst>
      <p:ext uri="{BB962C8B-B14F-4D97-AF65-F5344CB8AC3E}">
        <p14:creationId xmlns:p14="http://schemas.microsoft.com/office/powerpoint/2010/main" val="16428694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85F0E8-FDCE-4D5E-8AFF-517BE43E58E3}"/>
              </a:ext>
            </a:extLst>
          </p:cNvPr>
          <p:cNvSpPr>
            <a:spLocks noGrp="1"/>
          </p:cNvSpPr>
          <p:nvPr>
            <p:ph type="title"/>
          </p:nvPr>
        </p:nvSpPr>
        <p:spPr>
          <a:xfrm>
            <a:off x="168464" y="179757"/>
            <a:ext cx="11942798" cy="547835"/>
          </a:xfrm>
        </p:spPr>
        <p:txBody>
          <a:bodyPr/>
          <a:lstStyle/>
          <a:p>
            <a:r>
              <a:rPr lang="en-US" altLang="ja-JP" sz="1800" dirty="0"/>
              <a:t>3-10</a:t>
            </a:r>
            <a:r>
              <a:rPr lang="ja-JP" altLang="en-US" sz="1800" dirty="0"/>
              <a:t>．一括更新補正機能の活用例（</a:t>
            </a:r>
            <a:r>
              <a:rPr lang="ja-JP" altLang="en-US" sz="1800" dirty="0">
                <a:latin typeface="メイリオ" panose="020B0604030504040204" pitchFamily="50" charset="-128"/>
                <a:ea typeface="メイリオ" panose="020B0604030504040204" pitchFamily="50" charset="-128"/>
              </a:rPr>
              <a:t>再アップロード等により貸付適用法が「その他」になっている転用地の補正）</a:t>
            </a:r>
            <a:endParaRPr kumimoji="1" lang="ja-JP" altLang="en-US" sz="1800" dirty="0"/>
          </a:p>
        </p:txBody>
      </p:sp>
      <p:sp>
        <p:nvSpPr>
          <p:cNvPr id="3" name="テキスト ボックス 2">
            <a:extLst>
              <a:ext uri="{FF2B5EF4-FFF2-40B4-BE49-F238E27FC236}">
                <a16:creationId xmlns:a16="http://schemas.microsoft.com/office/drawing/2014/main" id="{A68BB071-77B5-4190-BD18-65B96A47E3D3}"/>
              </a:ext>
            </a:extLst>
          </p:cNvPr>
          <p:cNvSpPr txBox="1"/>
          <p:nvPr/>
        </p:nvSpPr>
        <p:spPr>
          <a:xfrm>
            <a:off x="191344" y="611977"/>
            <a:ext cx="11044518" cy="584775"/>
          </a:xfrm>
          <a:prstGeom prst="rect">
            <a:avLst/>
          </a:prstGeom>
          <a:no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フェーズ２移行用ファイルレイアウト（農地データ）では、農地法</a:t>
            </a:r>
            <a:r>
              <a:rPr kumimoji="1" lang="en-US" altLang="ja-JP" sz="1600" dirty="0">
                <a:latin typeface="メイリオ" panose="020B0604030504040204" pitchFamily="50" charset="-128"/>
                <a:ea typeface="メイリオ" panose="020B0604030504040204" pitchFamily="50" charset="-128"/>
              </a:rPr>
              <a:t>5</a:t>
            </a:r>
            <a:r>
              <a:rPr kumimoji="1" lang="ja-JP" altLang="en-US" sz="1600" dirty="0">
                <a:latin typeface="メイリオ" panose="020B0604030504040204" pitchFamily="50" charset="-128"/>
                <a:ea typeface="メイリオ" panose="020B0604030504040204" pitchFamily="50" charset="-128"/>
              </a:rPr>
              <a:t>条の貸借権設定による転用が行わている土地の貸付適用法に農地法</a:t>
            </a:r>
            <a:r>
              <a:rPr kumimoji="1" lang="en-US" altLang="ja-JP" sz="1600" dirty="0">
                <a:latin typeface="メイリオ" panose="020B0604030504040204" pitchFamily="50" charset="-128"/>
                <a:ea typeface="メイリオ" panose="020B0604030504040204" pitchFamily="50" charset="-128"/>
              </a:rPr>
              <a:t>5</a:t>
            </a:r>
            <a:r>
              <a:rPr kumimoji="1" lang="ja-JP" altLang="en-US" sz="1600" dirty="0">
                <a:latin typeface="メイリオ" panose="020B0604030504040204" pitchFamily="50" charset="-128"/>
                <a:ea typeface="メイリオ" panose="020B0604030504040204" pitchFamily="50" charset="-128"/>
              </a:rPr>
              <a:t>条関係のコードを設定できないため、適用法が「</a:t>
            </a:r>
            <a:r>
              <a:rPr kumimoji="1" lang="en-US" altLang="ja-JP" sz="1600" dirty="0">
                <a:latin typeface="メイリオ" panose="020B0604030504040204" pitchFamily="50" charset="-128"/>
                <a:ea typeface="メイリオ" panose="020B0604030504040204" pitchFamily="50" charset="-128"/>
              </a:rPr>
              <a:t>90</a:t>
            </a:r>
            <a:r>
              <a:rPr kumimoji="1" lang="ja-JP" altLang="en-US" sz="1600" dirty="0">
                <a:latin typeface="メイリオ" panose="020B0604030504040204" pitchFamily="50" charset="-128"/>
                <a:ea typeface="メイリオ" panose="020B0604030504040204" pitchFamily="50" charset="-128"/>
              </a:rPr>
              <a:t>：その他」等になっている場合があります。</a:t>
            </a:r>
          </a:p>
        </p:txBody>
      </p:sp>
      <p:pic>
        <p:nvPicPr>
          <p:cNvPr id="4" name="図 3">
            <a:extLst>
              <a:ext uri="{FF2B5EF4-FFF2-40B4-BE49-F238E27FC236}">
                <a16:creationId xmlns:a16="http://schemas.microsoft.com/office/drawing/2014/main" id="{73F86A2B-30F5-4A9D-A1DE-E2897ED6254F}"/>
              </a:ext>
            </a:extLst>
          </p:cNvPr>
          <p:cNvPicPr>
            <a:picLocks noChangeAspect="1"/>
          </p:cNvPicPr>
          <p:nvPr/>
        </p:nvPicPr>
        <p:blipFill>
          <a:blip r:embed="rId2"/>
          <a:stretch>
            <a:fillRect/>
          </a:stretch>
        </p:blipFill>
        <p:spPr>
          <a:xfrm>
            <a:off x="198341" y="1475757"/>
            <a:ext cx="11147613" cy="1071724"/>
          </a:xfrm>
          <a:prstGeom prst="rect">
            <a:avLst/>
          </a:prstGeom>
        </p:spPr>
      </p:pic>
      <p:pic>
        <p:nvPicPr>
          <p:cNvPr id="5" name="図 4">
            <a:extLst>
              <a:ext uri="{FF2B5EF4-FFF2-40B4-BE49-F238E27FC236}">
                <a16:creationId xmlns:a16="http://schemas.microsoft.com/office/drawing/2014/main" id="{208540A4-39E8-4C1C-AD09-57C5E7768223}"/>
              </a:ext>
            </a:extLst>
          </p:cNvPr>
          <p:cNvPicPr>
            <a:picLocks noChangeAspect="1"/>
          </p:cNvPicPr>
          <p:nvPr/>
        </p:nvPicPr>
        <p:blipFill>
          <a:blip r:embed="rId3"/>
          <a:stretch>
            <a:fillRect/>
          </a:stretch>
        </p:blipFill>
        <p:spPr>
          <a:xfrm>
            <a:off x="235320" y="2983094"/>
            <a:ext cx="11073653" cy="1466750"/>
          </a:xfrm>
          <a:prstGeom prst="rect">
            <a:avLst/>
          </a:prstGeom>
        </p:spPr>
      </p:pic>
      <p:sp>
        <p:nvSpPr>
          <p:cNvPr id="6" name="テキスト ボックス 5">
            <a:extLst>
              <a:ext uri="{FF2B5EF4-FFF2-40B4-BE49-F238E27FC236}">
                <a16:creationId xmlns:a16="http://schemas.microsoft.com/office/drawing/2014/main" id="{77672624-F4CE-4E15-9BE7-C0F7A6468F0C}"/>
              </a:ext>
            </a:extLst>
          </p:cNvPr>
          <p:cNvSpPr txBox="1"/>
          <p:nvPr/>
        </p:nvSpPr>
        <p:spPr>
          <a:xfrm>
            <a:off x="103061" y="1191856"/>
            <a:ext cx="7436224" cy="307777"/>
          </a:xfrm>
          <a:prstGeom prst="rect">
            <a:avLst/>
          </a:prstGeom>
          <a:noFill/>
        </p:spPr>
        <p:txBody>
          <a:bodyPr wrap="square" rtlCol="0">
            <a:spAutoFit/>
          </a:bodyPr>
          <a:lstStyle/>
          <a:p>
            <a:r>
              <a:rPr lang="ja-JP" altLang="en-US" sz="1400" dirty="0">
                <a:latin typeface="メイリオ" panose="020B0604030504040204" pitchFamily="50" charset="-128"/>
                <a:ea typeface="メイリオ" panose="020B0604030504040204" pitchFamily="50" charset="-128"/>
              </a:rPr>
              <a:t>①フェーズ２移行用ファイルレイアウト（農地データ）の貸付適用法該当項目</a:t>
            </a:r>
            <a:endParaRPr kumimoji="1" lang="ja-JP" altLang="en-US" sz="1400"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236A07EE-1656-4249-97BB-AAC017A09450}"/>
              </a:ext>
            </a:extLst>
          </p:cNvPr>
          <p:cNvSpPr txBox="1"/>
          <p:nvPr/>
        </p:nvSpPr>
        <p:spPr>
          <a:xfrm>
            <a:off x="103061" y="2611399"/>
            <a:ext cx="7436224" cy="307777"/>
          </a:xfrm>
          <a:prstGeom prst="rect">
            <a:avLst/>
          </a:prstGeom>
          <a:noFill/>
        </p:spPr>
        <p:txBody>
          <a:bodyPr wrap="square" rtlCol="0">
            <a:spAutoFit/>
          </a:bodyPr>
          <a:lstStyle/>
          <a:p>
            <a:r>
              <a:rPr lang="ja-JP" altLang="en-US" sz="1400" dirty="0">
                <a:latin typeface="メイリオ" panose="020B0604030504040204" pitchFamily="50" charset="-128"/>
                <a:ea typeface="メイリオ" panose="020B0604030504040204" pitchFamily="50" charset="-128"/>
              </a:rPr>
              <a:t>②フェーズ２移行用ファイルレイアウト（農地データ）の転貸適用法該当項目</a:t>
            </a:r>
            <a:endParaRPr kumimoji="1" lang="ja-JP" altLang="en-US" sz="1400" dirty="0">
              <a:latin typeface="メイリオ" panose="020B0604030504040204" pitchFamily="50" charset="-128"/>
              <a:ea typeface="メイリオ" panose="020B0604030504040204" pitchFamily="50" charset="-128"/>
            </a:endParaRPr>
          </a:p>
        </p:txBody>
      </p:sp>
      <p:pic>
        <p:nvPicPr>
          <p:cNvPr id="8" name="図 7">
            <a:extLst>
              <a:ext uri="{FF2B5EF4-FFF2-40B4-BE49-F238E27FC236}">
                <a16:creationId xmlns:a16="http://schemas.microsoft.com/office/drawing/2014/main" id="{A7C546F6-7C1A-4D3D-8A30-638BB2CC9EB8}"/>
              </a:ext>
            </a:extLst>
          </p:cNvPr>
          <p:cNvPicPr>
            <a:picLocks noChangeAspect="1"/>
          </p:cNvPicPr>
          <p:nvPr/>
        </p:nvPicPr>
        <p:blipFill>
          <a:blip r:embed="rId4"/>
          <a:stretch>
            <a:fillRect/>
          </a:stretch>
        </p:blipFill>
        <p:spPr>
          <a:xfrm>
            <a:off x="103061" y="4766778"/>
            <a:ext cx="5901068" cy="1787492"/>
          </a:xfrm>
          <a:prstGeom prst="rect">
            <a:avLst/>
          </a:prstGeom>
        </p:spPr>
      </p:pic>
      <p:pic>
        <p:nvPicPr>
          <p:cNvPr id="9" name="図 8">
            <a:extLst>
              <a:ext uri="{FF2B5EF4-FFF2-40B4-BE49-F238E27FC236}">
                <a16:creationId xmlns:a16="http://schemas.microsoft.com/office/drawing/2014/main" id="{7CFE1453-A75A-4FF9-8C06-39C4BA12D3DE}"/>
              </a:ext>
            </a:extLst>
          </p:cNvPr>
          <p:cNvPicPr>
            <a:picLocks noChangeAspect="1"/>
          </p:cNvPicPr>
          <p:nvPr/>
        </p:nvPicPr>
        <p:blipFill>
          <a:blip r:embed="rId5"/>
          <a:stretch>
            <a:fillRect/>
          </a:stretch>
        </p:blipFill>
        <p:spPr>
          <a:xfrm>
            <a:off x="6506138" y="4823911"/>
            <a:ext cx="5412471" cy="1673226"/>
          </a:xfrm>
          <a:prstGeom prst="rect">
            <a:avLst/>
          </a:prstGeom>
        </p:spPr>
      </p:pic>
      <p:sp>
        <p:nvSpPr>
          <p:cNvPr id="10" name="テキスト ボックス 9">
            <a:extLst>
              <a:ext uri="{FF2B5EF4-FFF2-40B4-BE49-F238E27FC236}">
                <a16:creationId xmlns:a16="http://schemas.microsoft.com/office/drawing/2014/main" id="{80F049DA-2DBE-42A8-96F5-4EEFA5D02476}"/>
              </a:ext>
            </a:extLst>
          </p:cNvPr>
          <p:cNvSpPr txBox="1"/>
          <p:nvPr/>
        </p:nvSpPr>
        <p:spPr>
          <a:xfrm>
            <a:off x="1184459" y="6563427"/>
            <a:ext cx="3566835" cy="307777"/>
          </a:xfrm>
          <a:prstGeom prst="rect">
            <a:avLst/>
          </a:prstGeom>
          <a:noFill/>
        </p:spPr>
        <p:txBody>
          <a:bodyPr wrap="square" rtlCol="0">
            <a:spAutoFit/>
          </a:bodyPr>
          <a:lstStyle/>
          <a:p>
            <a:r>
              <a:rPr lang="ja-JP" altLang="en-US" sz="1400" dirty="0">
                <a:latin typeface="メイリオ" panose="020B0604030504040204" pitchFamily="50" charset="-128"/>
                <a:ea typeface="メイリオ" panose="020B0604030504040204" pitchFamily="50" charset="-128"/>
              </a:rPr>
              <a:t>農業委員会サポートシステム「貸借タブ」</a:t>
            </a:r>
            <a:endParaRPr kumimoji="1" lang="ja-JP" altLang="en-US" sz="1400" dirty="0">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4325DB26-0A58-4AC2-B257-0971FBE9D346}"/>
              </a:ext>
            </a:extLst>
          </p:cNvPr>
          <p:cNvSpPr txBox="1"/>
          <p:nvPr/>
        </p:nvSpPr>
        <p:spPr>
          <a:xfrm>
            <a:off x="7477683" y="6494695"/>
            <a:ext cx="3566835" cy="307777"/>
          </a:xfrm>
          <a:prstGeom prst="rect">
            <a:avLst/>
          </a:prstGeom>
          <a:noFill/>
        </p:spPr>
        <p:txBody>
          <a:bodyPr wrap="square" rtlCol="0">
            <a:spAutoFit/>
          </a:bodyPr>
          <a:lstStyle/>
          <a:p>
            <a:r>
              <a:rPr lang="ja-JP" altLang="en-US" sz="1400" dirty="0">
                <a:latin typeface="メイリオ" panose="020B0604030504040204" pitchFamily="50" charset="-128"/>
                <a:ea typeface="メイリオ" panose="020B0604030504040204" pitchFamily="50" charset="-128"/>
              </a:rPr>
              <a:t>農業委員会サポートシステム「転用タブ」</a:t>
            </a:r>
            <a:endParaRPr kumimoji="1" lang="ja-JP" altLang="en-US" sz="1400" dirty="0">
              <a:latin typeface="メイリオ" panose="020B0604030504040204" pitchFamily="50" charset="-128"/>
              <a:ea typeface="メイリオ" panose="020B0604030504040204" pitchFamily="50" charset="-128"/>
            </a:endParaRPr>
          </a:p>
        </p:txBody>
      </p:sp>
      <p:sp>
        <p:nvSpPr>
          <p:cNvPr id="12" name="正方形/長方形 11">
            <a:extLst>
              <a:ext uri="{FF2B5EF4-FFF2-40B4-BE49-F238E27FC236}">
                <a16:creationId xmlns:a16="http://schemas.microsoft.com/office/drawing/2014/main" id="{3B42AE1C-F0FC-44D6-8109-5C85075F4A0E}"/>
              </a:ext>
            </a:extLst>
          </p:cNvPr>
          <p:cNvSpPr/>
          <p:nvPr/>
        </p:nvSpPr>
        <p:spPr>
          <a:xfrm>
            <a:off x="2734235" y="5181599"/>
            <a:ext cx="923365" cy="48454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3" name="正方形/長方形 12">
            <a:extLst>
              <a:ext uri="{FF2B5EF4-FFF2-40B4-BE49-F238E27FC236}">
                <a16:creationId xmlns:a16="http://schemas.microsoft.com/office/drawing/2014/main" id="{DC63A32B-A1A5-4684-93BC-DA1407A6FB6E}"/>
              </a:ext>
            </a:extLst>
          </p:cNvPr>
          <p:cNvSpPr/>
          <p:nvPr/>
        </p:nvSpPr>
        <p:spPr>
          <a:xfrm>
            <a:off x="7077602" y="5002306"/>
            <a:ext cx="923365" cy="37993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6101991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477437BA-819A-4620-B3BC-9999A6BCC08A}"/>
              </a:ext>
            </a:extLst>
          </p:cNvPr>
          <p:cNvSpPr txBox="1">
            <a:spLocks/>
          </p:cNvSpPr>
          <p:nvPr/>
        </p:nvSpPr>
        <p:spPr>
          <a:xfrm>
            <a:off x="124601" y="130746"/>
            <a:ext cx="11942798" cy="547835"/>
          </a:xfrm>
          <a:prstGeom prst="rect">
            <a:avLst/>
          </a:prstGeom>
          <a:noFill/>
        </p:spPr>
        <p:txBody>
          <a:bodyPr lIns="108000" tIns="0" rIns="0" bIns="0" anchor="ctr">
            <a:noAutofit/>
          </a:bodyPr>
          <a:lstStyle>
            <a:lvl1pPr algn="l" defTabSz="914411" rtl="0" eaLnBrk="1" latinLnBrk="0" hangingPunct="1">
              <a:spcBef>
                <a:spcPct val="0"/>
              </a:spcBef>
              <a:buNone/>
              <a:defRPr kumimoji="1" lang="ja-JP" altLang="en-US" sz="2000" b="0" kern="120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r>
              <a:rPr lang="en-US" altLang="ja-JP" sz="1800" dirty="0"/>
              <a:t>3-10</a:t>
            </a:r>
            <a:r>
              <a:rPr lang="ja-JP" altLang="en-US" sz="1800" dirty="0"/>
              <a:t>．一括更新補正機能の活用例（再アップロード等により貸付適用法が「その他」になっている転用地の補正）</a:t>
            </a:r>
          </a:p>
        </p:txBody>
      </p:sp>
      <p:pic>
        <p:nvPicPr>
          <p:cNvPr id="4" name="図 3">
            <a:extLst>
              <a:ext uri="{FF2B5EF4-FFF2-40B4-BE49-F238E27FC236}">
                <a16:creationId xmlns:a16="http://schemas.microsoft.com/office/drawing/2014/main" id="{85118A88-3E4F-4EFC-BD74-1156D6280E0E}"/>
              </a:ext>
            </a:extLst>
          </p:cNvPr>
          <p:cNvPicPr>
            <a:picLocks noChangeAspect="1"/>
          </p:cNvPicPr>
          <p:nvPr/>
        </p:nvPicPr>
        <p:blipFill>
          <a:blip r:embed="rId2"/>
          <a:stretch>
            <a:fillRect/>
          </a:stretch>
        </p:blipFill>
        <p:spPr>
          <a:xfrm>
            <a:off x="142128" y="886254"/>
            <a:ext cx="8032359" cy="5567082"/>
          </a:xfrm>
          <a:prstGeom prst="rect">
            <a:avLst/>
          </a:prstGeom>
        </p:spPr>
      </p:pic>
      <p:sp>
        <p:nvSpPr>
          <p:cNvPr id="5" name="テキスト ボックス 4">
            <a:extLst>
              <a:ext uri="{FF2B5EF4-FFF2-40B4-BE49-F238E27FC236}">
                <a16:creationId xmlns:a16="http://schemas.microsoft.com/office/drawing/2014/main" id="{D3870C1A-C412-4A31-8D80-C0ADAA909DE8}"/>
              </a:ext>
            </a:extLst>
          </p:cNvPr>
          <p:cNvSpPr txBox="1"/>
          <p:nvPr/>
        </p:nvSpPr>
        <p:spPr>
          <a:xfrm>
            <a:off x="8256240" y="1002795"/>
            <a:ext cx="3872756" cy="5047536"/>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①台帳・地図補正タブの一括更新補正で処理選択「土地一括更新」を選択します。</a:t>
            </a:r>
            <a:endParaRPr kumimoji="1" lang="en-US" altLang="ja-JP" sz="1400" dirty="0">
              <a:latin typeface="メイリオ" panose="020B0604030504040204" pitchFamily="50" charset="-128"/>
              <a:ea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②取込用ＣＳＶ出力で条件項目を左図のように設定します。</a:t>
            </a:r>
            <a:endParaRPr lang="en-US" altLang="ja-JP" sz="1400" dirty="0">
              <a:latin typeface="メイリオ" panose="020B0604030504040204" pitchFamily="50" charset="-128"/>
              <a:ea typeface="メイリオ" panose="020B0604030504040204" pitchFamily="50" charset="-128"/>
            </a:endParaRPr>
          </a:p>
          <a:p>
            <a:endParaRPr kumimoji="1"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１）農地法第</a:t>
            </a:r>
            <a:r>
              <a:rPr lang="en-US" altLang="ja-JP" sz="1400" dirty="0">
                <a:latin typeface="メイリオ" panose="020B0604030504040204" pitchFamily="50" charset="-128"/>
                <a:ea typeface="メイリオ" panose="020B0604030504040204" pitchFamily="50" charset="-128"/>
              </a:rPr>
              <a:t>5</a:t>
            </a:r>
            <a:r>
              <a:rPr lang="ja-JP" altLang="en-US" sz="1400" dirty="0">
                <a:latin typeface="メイリオ" panose="020B0604030504040204" pitchFamily="50" charset="-128"/>
                <a:ea typeface="メイリオ" panose="020B0604030504040204" pitchFamily="50" charset="-128"/>
              </a:rPr>
              <a:t>条（知事）を修正する場合</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「貸付適用法コード」：その他</a:t>
            </a:r>
            <a:endParaRPr kumimoji="1"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「転用適用法コード」：農地法第</a:t>
            </a:r>
            <a:r>
              <a:rPr lang="en-US" altLang="ja-JP" sz="1400" dirty="0">
                <a:latin typeface="メイリオ" panose="020B0604030504040204" pitchFamily="50" charset="-128"/>
                <a:ea typeface="メイリオ" panose="020B0604030504040204" pitchFamily="50" charset="-128"/>
              </a:rPr>
              <a:t>5</a:t>
            </a:r>
            <a:r>
              <a:rPr lang="ja-JP" altLang="en-US" sz="1400" dirty="0">
                <a:latin typeface="メイリオ" panose="020B0604030504040204" pitchFamily="50" charset="-128"/>
                <a:ea typeface="メイリオ" panose="020B0604030504040204" pitchFamily="50" charset="-128"/>
              </a:rPr>
              <a:t>条（知事）</a:t>
            </a:r>
            <a:endParaRPr lang="en-US" altLang="ja-JP" sz="1400" dirty="0">
              <a:latin typeface="メイリオ" panose="020B0604030504040204" pitchFamily="50" charset="-128"/>
              <a:ea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２）農地法第</a:t>
            </a:r>
            <a:r>
              <a:rPr lang="en-US" altLang="ja-JP" sz="1400" dirty="0">
                <a:latin typeface="メイリオ" panose="020B0604030504040204" pitchFamily="50" charset="-128"/>
                <a:ea typeface="メイリオ" panose="020B0604030504040204" pitchFamily="50" charset="-128"/>
              </a:rPr>
              <a:t>5</a:t>
            </a:r>
            <a:r>
              <a:rPr lang="ja-JP" altLang="en-US" sz="1400" dirty="0">
                <a:latin typeface="メイリオ" panose="020B0604030504040204" pitchFamily="50" charset="-128"/>
                <a:ea typeface="メイリオ" panose="020B0604030504040204" pitchFamily="50" charset="-128"/>
              </a:rPr>
              <a:t>条（届出）を修正する場合</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「貸付適用法コード」：その他</a:t>
            </a:r>
            <a:endParaRPr kumimoji="1"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「転用適用法コード」：</a:t>
            </a:r>
            <a:r>
              <a:rPr kumimoji="1" lang="ja-JP" altLang="en-US" sz="1400" dirty="0">
                <a:latin typeface="メイリオ" panose="020B0604030504040204" pitchFamily="50" charset="-128"/>
                <a:ea typeface="メイリオ" panose="020B0604030504040204" pitchFamily="50" charset="-128"/>
              </a:rPr>
              <a:t>農地法第</a:t>
            </a:r>
            <a:r>
              <a:rPr kumimoji="1" lang="en-US" altLang="ja-JP" sz="1400" dirty="0">
                <a:latin typeface="メイリオ" panose="020B0604030504040204" pitchFamily="50" charset="-128"/>
                <a:ea typeface="メイリオ" panose="020B0604030504040204" pitchFamily="50" charset="-128"/>
              </a:rPr>
              <a:t>5</a:t>
            </a:r>
            <a:r>
              <a:rPr kumimoji="1" lang="ja-JP" altLang="en-US" sz="1400" dirty="0">
                <a:latin typeface="メイリオ" panose="020B0604030504040204" pitchFamily="50" charset="-128"/>
                <a:ea typeface="メイリオ" panose="020B0604030504040204" pitchFamily="50" charset="-128"/>
              </a:rPr>
              <a:t>条（届出）</a:t>
            </a:r>
            <a:endParaRPr kumimoji="1" lang="en-US" altLang="ja-JP" sz="1400" dirty="0">
              <a:latin typeface="メイリオ" panose="020B0604030504040204" pitchFamily="50" charset="-128"/>
              <a:ea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３</a:t>
            </a:r>
            <a:r>
              <a:rPr kumimoji="1" lang="ja-JP" altLang="en-US" sz="1400" dirty="0">
                <a:latin typeface="メイリオ" panose="020B0604030504040204" pitchFamily="50" charset="-128"/>
                <a:ea typeface="メイリオ" panose="020B0604030504040204" pitchFamily="50" charset="-128"/>
              </a:rPr>
              <a:t>）農地法第</a:t>
            </a:r>
            <a:r>
              <a:rPr kumimoji="1" lang="en-US" altLang="ja-JP" sz="1400" dirty="0">
                <a:latin typeface="メイリオ" panose="020B0604030504040204" pitchFamily="50" charset="-128"/>
                <a:ea typeface="メイリオ" panose="020B0604030504040204" pitchFamily="50" charset="-128"/>
              </a:rPr>
              <a:t>5</a:t>
            </a:r>
            <a:r>
              <a:rPr kumimoji="1" lang="ja-JP" altLang="en-US" sz="1400" dirty="0">
                <a:latin typeface="メイリオ" panose="020B0604030504040204" pitchFamily="50" charset="-128"/>
                <a:ea typeface="メイリオ" panose="020B0604030504040204" pitchFamily="50" charset="-128"/>
              </a:rPr>
              <a:t>条（指定市町村）を修正する場合</a:t>
            </a:r>
          </a:p>
          <a:p>
            <a:r>
              <a:rPr kumimoji="1" lang="ja-JP" altLang="en-US" sz="1400" dirty="0">
                <a:latin typeface="メイリオ" panose="020B0604030504040204" pitchFamily="50" charset="-128"/>
                <a:ea typeface="メイリオ" panose="020B0604030504040204" pitchFamily="50" charset="-128"/>
              </a:rPr>
              <a:t>「貸付適用法コード」：その他</a:t>
            </a:r>
          </a:p>
          <a:p>
            <a:r>
              <a:rPr kumimoji="1" lang="ja-JP" altLang="en-US" sz="1400" dirty="0">
                <a:latin typeface="メイリオ" panose="020B0604030504040204" pitchFamily="50" charset="-128"/>
                <a:ea typeface="メイリオ" panose="020B0604030504040204" pitchFamily="50" charset="-128"/>
              </a:rPr>
              <a:t>「転用適用法コード」：農地法第</a:t>
            </a:r>
            <a:r>
              <a:rPr kumimoji="1" lang="en-US" altLang="ja-JP" sz="1400" dirty="0">
                <a:latin typeface="メイリオ" panose="020B0604030504040204" pitchFamily="50" charset="-128"/>
                <a:ea typeface="メイリオ" panose="020B0604030504040204" pitchFamily="50" charset="-128"/>
              </a:rPr>
              <a:t>5</a:t>
            </a:r>
            <a:r>
              <a:rPr kumimoji="1" lang="ja-JP" altLang="en-US" sz="1400" dirty="0">
                <a:latin typeface="メイリオ" panose="020B0604030504040204" pitchFamily="50" charset="-128"/>
                <a:ea typeface="メイリオ" panose="020B0604030504040204" pitchFamily="50" charset="-128"/>
              </a:rPr>
              <a:t>条（指定市町村）</a:t>
            </a:r>
          </a:p>
          <a:p>
            <a:endParaRPr kumimoji="1" lang="en-US" altLang="ja-JP" sz="1400" dirty="0">
              <a:latin typeface="メイリオ" panose="020B0604030504040204" pitchFamily="50" charset="-128"/>
              <a:ea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③出力をクリックします。</a:t>
            </a:r>
            <a:endParaRPr kumimoji="1" lang="en-US" altLang="ja-JP" sz="1400" dirty="0">
              <a:latin typeface="メイリオ" panose="020B0604030504040204" pitchFamily="50" charset="-128"/>
              <a:ea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endParaRPr>
          </a:p>
        </p:txBody>
      </p:sp>
      <p:sp>
        <p:nvSpPr>
          <p:cNvPr id="6" name="正方形/長方形 5">
            <a:extLst>
              <a:ext uri="{FF2B5EF4-FFF2-40B4-BE49-F238E27FC236}">
                <a16:creationId xmlns:a16="http://schemas.microsoft.com/office/drawing/2014/main" id="{4B452778-AAA4-499A-A849-58C9E7CA9D78}"/>
              </a:ext>
            </a:extLst>
          </p:cNvPr>
          <p:cNvSpPr/>
          <p:nvPr/>
        </p:nvSpPr>
        <p:spPr>
          <a:xfrm>
            <a:off x="322730" y="4050795"/>
            <a:ext cx="3471202" cy="20618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3AD852A0-00DA-4C4C-99B7-4347B1B753CD}"/>
              </a:ext>
            </a:extLst>
          </p:cNvPr>
          <p:cNvSpPr/>
          <p:nvPr/>
        </p:nvSpPr>
        <p:spPr>
          <a:xfrm>
            <a:off x="5477435" y="4579712"/>
            <a:ext cx="803105" cy="26894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F56A79D2-C422-4BA7-92FE-F0516A108D8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1936" y="886254"/>
            <a:ext cx="8032359" cy="658676"/>
          </a:xfrm>
          <a:prstGeom prst="rect">
            <a:avLst/>
          </a:prstGeom>
        </p:spPr>
      </p:pic>
    </p:spTree>
    <p:extLst>
      <p:ext uri="{BB962C8B-B14F-4D97-AF65-F5344CB8AC3E}">
        <p14:creationId xmlns:p14="http://schemas.microsoft.com/office/powerpoint/2010/main" val="24023457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6D9FCFAA-B518-45F5-B481-4785119EA136}"/>
              </a:ext>
            </a:extLst>
          </p:cNvPr>
          <p:cNvSpPr txBox="1">
            <a:spLocks/>
          </p:cNvSpPr>
          <p:nvPr/>
        </p:nvSpPr>
        <p:spPr>
          <a:xfrm>
            <a:off x="0" y="188640"/>
            <a:ext cx="12169352" cy="547835"/>
          </a:xfrm>
          <a:prstGeom prst="rect">
            <a:avLst/>
          </a:prstGeom>
          <a:noFill/>
        </p:spPr>
        <p:txBody>
          <a:bodyPr lIns="108000" tIns="0" rIns="0" bIns="0" anchor="ctr">
            <a:noAutofit/>
          </a:bodyPr>
          <a:lstStyle>
            <a:lvl1pPr algn="l" defTabSz="914411" rtl="0" eaLnBrk="1" latinLnBrk="0" hangingPunct="1">
              <a:spcBef>
                <a:spcPct val="0"/>
              </a:spcBef>
              <a:buNone/>
              <a:defRPr kumimoji="1" lang="ja-JP" altLang="en-US" sz="2000" b="0" kern="120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r>
              <a:rPr lang="en-US" altLang="ja-JP" sz="1800" dirty="0"/>
              <a:t>3-10</a:t>
            </a:r>
            <a:r>
              <a:rPr lang="ja-JP" altLang="en-US" sz="1800" dirty="0"/>
              <a:t>．一括更新補正機能の活用例（再アップロード等により貸付適用法が「その他」になっている転用地の補正）</a:t>
            </a:r>
          </a:p>
        </p:txBody>
      </p:sp>
      <p:pic>
        <p:nvPicPr>
          <p:cNvPr id="4" name="図 3">
            <a:extLst>
              <a:ext uri="{FF2B5EF4-FFF2-40B4-BE49-F238E27FC236}">
                <a16:creationId xmlns:a16="http://schemas.microsoft.com/office/drawing/2014/main" id="{A8C22605-4433-4A2C-9D00-70A29014D18E}"/>
              </a:ext>
            </a:extLst>
          </p:cNvPr>
          <p:cNvPicPr>
            <a:picLocks noChangeAspect="1"/>
          </p:cNvPicPr>
          <p:nvPr/>
        </p:nvPicPr>
        <p:blipFill>
          <a:blip r:embed="rId2"/>
          <a:stretch>
            <a:fillRect/>
          </a:stretch>
        </p:blipFill>
        <p:spPr>
          <a:xfrm>
            <a:off x="157163" y="885602"/>
            <a:ext cx="8162081" cy="4919662"/>
          </a:xfrm>
          <a:prstGeom prst="rect">
            <a:avLst/>
          </a:prstGeom>
        </p:spPr>
      </p:pic>
      <p:sp>
        <p:nvSpPr>
          <p:cNvPr id="5" name="テキスト ボックス 4">
            <a:extLst>
              <a:ext uri="{FF2B5EF4-FFF2-40B4-BE49-F238E27FC236}">
                <a16:creationId xmlns:a16="http://schemas.microsoft.com/office/drawing/2014/main" id="{9AD974C1-A7EB-4A4C-8646-181C0C2CE2F3}"/>
              </a:ext>
            </a:extLst>
          </p:cNvPr>
          <p:cNvSpPr txBox="1"/>
          <p:nvPr/>
        </p:nvSpPr>
        <p:spPr>
          <a:xfrm>
            <a:off x="8319244" y="990377"/>
            <a:ext cx="3825428" cy="2246769"/>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①「貸付適用法コード」列で「</a:t>
            </a:r>
            <a:r>
              <a:rPr kumimoji="1" lang="en-US" altLang="ja-JP" sz="1400" dirty="0">
                <a:latin typeface="メイリオ" panose="020B0604030504040204" pitchFamily="50" charset="-128"/>
                <a:ea typeface="メイリオ" panose="020B0604030504040204" pitchFamily="50" charset="-128"/>
              </a:rPr>
              <a:t>90</a:t>
            </a:r>
            <a:r>
              <a:rPr kumimoji="1" lang="ja-JP" altLang="en-US" sz="1400" dirty="0">
                <a:latin typeface="メイリオ" panose="020B0604030504040204" pitchFamily="50" charset="-128"/>
                <a:ea typeface="メイリオ" panose="020B0604030504040204" pitchFamily="50" charset="-128"/>
              </a:rPr>
              <a:t>：その他」を「</a:t>
            </a:r>
            <a:r>
              <a:rPr kumimoji="1" lang="en-US" altLang="ja-JP" sz="1400" dirty="0">
                <a:latin typeface="メイリオ" panose="020B0604030504040204" pitchFamily="50" charset="-128"/>
                <a:ea typeface="メイリオ" panose="020B0604030504040204" pitchFamily="50" charset="-128"/>
              </a:rPr>
              <a:t>59</a:t>
            </a:r>
            <a:r>
              <a:rPr kumimoji="1" lang="ja-JP" altLang="en-US" sz="1400" dirty="0">
                <a:latin typeface="メイリオ" panose="020B0604030504040204" pitchFamily="50" charset="-128"/>
                <a:ea typeface="メイリオ" panose="020B0604030504040204" pitchFamily="50" charset="-128"/>
              </a:rPr>
              <a:t>：農地法</a:t>
            </a:r>
            <a:r>
              <a:rPr kumimoji="1" lang="en-US" altLang="ja-JP" sz="1400" dirty="0">
                <a:latin typeface="メイリオ" panose="020B0604030504040204" pitchFamily="50" charset="-128"/>
                <a:ea typeface="メイリオ" panose="020B0604030504040204" pitchFamily="50" charset="-128"/>
              </a:rPr>
              <a:t>5</a:t>
            </a:r>
            <a:r>
              <a:rPr kumimoji="1" lang="ja-JP" altLang="en-US" sz="1400" dirty="0">
                <a:latin typeface="メイリオ" panose="020B0604030504040204" pitchFamily="50" charset="-128"/>
                <a:ea typeface="メイリオ" panose="020B0604030504040204" pitchFamily="50" charset="-128"/>
              </a:rPr>
              <a:t>条（知事）」を選択します。</a:t>
            </a:r>
            <a:endParaRPr kumimoji="1" lang="en-US" altLang="ja-JP" sz="1400" dirty="0">
              <a:latin typeface="メイリオ" panose="020B0604030504040204" pitchFamily="50" charset="-128"/>
              <a:ea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endParaRPr>
          </a:p>
          <a:p>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届出の場合は「</a:t>
            </a:r>
            <a:r>
              <a:rPr lang="en-US" altLang="ja-JP" sz="1400" dirty="0">
                <a:latin typeface="メイリオ" panose="020B0604030504040204" pitchFamily="50" charset="-128"/>
                <a:ea typeface="メイリオ" panose="020B0604030504040204" pitchFamily="50" charset="-128"/>
              </a:rPr>
              <a:t>61</a:t>
            </a:r>
            <a:r>
              <a:rPr lang="ja-JP" altLang="en-US" sz="1400" dirty="0">
                <a:latin typeface="メイリオ" panose="020B0604030504040204" pitchFamily="50" charset="-128"/>
                <a:ea typeface="メイリオ" panose="020B0604030504040204" pitchFamily="50" charset="-128"/>
              </a:rPr>
              <a:t>」に修正。</a:t>
            </a:r>
            <a:endParaRPr lang="en-US" altLang="ja-JP" sz="1400" dirty="0">
              <a:latin typeface="メイリオ" panose="020B0604030504040204" pitchFamily="50" charset="-128"/>
              <a:ea typeface="メイリオ" panose="020B0604030504040204" pitchFamily="50" charset="-128"/>
            </a:endParaRPr>
          </a:p>
          <a:p>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指定市町村の場合は「</a:t>
            </a:r>
            <a:r>
              <a:rPr lang="en-US" altLang="ja-JP" sz="1400" dirty="0">
                <a:latin typeface="メイリオ" panose="020B0604030504040204" pitchFamily="50" charset="-128"/>
                <a:ea typeface="メイリオ" panose="020B0604030504040204" pitchFamily="50" charset="-128"/>
              </a:rPr>
              <a:t>60</a:t>
            </a:r>
            <a:r>
              <a:rPr lang="ja-JP" altLang="en-US" sz="1400" dirty="0">
                <a:latin typeface="メイリオ" panose="020B0604030504040204" pitchFamily="50" charset="-128"/>
                <a:ea typeface="メイリオ" panose="020B0604030504040204" pitchFamily="50" charset="-128"/>
              </a:rPr>
              <a:t>」に修正。</a:t>
            </a:r>
            <a:endParaRPr lang="en-US" altLang="ja-JP" sz="1400" dirty="0">
              <a:latin typeface="メイリオ" panose="020B0604030504040204" pitchFamily="50" charset="-128"/>
              <a:ea typeface="メイリオ" panose="020B0604030504040204" pitchFamily="50" charset="-128"/>
            </a:endParaRPr>
          </a:p>
          <a:p>
            <a:r>
              <a:rPr kumimoji="1" lang="en-US" altLang="ja-JP" sz="1400" dirty="0">
                <a:latin typeface="メイリオ" panose="020B0604030504040204" pitchFamily="50" charset="-128"/>
                <a:ea typeface="メイリオ" panose="020B0604030504040204" pitchFamily="50" charset="-128"/>
              </a:rPr>
              <a:t>※</a:t>
            </a:r>
            <a:r>
              <a:rPr kumimoji="1" lang="ja-JP" altLang="en-US" sz="1400" dirty="0">
                <a:latin typeface="メイリオ" panose="020B0604030504040204" pitchFamily="50" charset="-128"/>
                <a:ea typeface="メイリオ" panose="020B0604030504040204" pitchFamily="50" charset="-128"/>
              </a:rPr>
              <a:t>「貸付適用法名」の修正は不要です。</a:t>
            </a:r>
            <a:endParaRPr kumimoji="1" lang="en-US" altLang="ja-JP" sz="1400" dirty="0">
              <a:latin typeface="メイリオ" panose="020B0604030504040204" pitchFamily="50" charset="-128"/>
              <a:ea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②修正後、</a:t>
            </a:r>
            <a:r>
              <a:rPr kumimoji="1" lang="en-US" altLang="ja-JP" sz="1400" dirty="0">
                <a:latin typeface="メイリオ" panose="020B0604030504040204" pitchFamily="50" charset="-128"/>
                <a:ea typeface="メイリオ" panose="020B0604030504040204" pitchFamily="50" charset="-128"/>
              </a:rPr>
              <a:t>CSV</a:t>
            </a:r>
            <a:r>
              <a:rPr kumimoji="1" lang="ja-JP" altLang="en-US" sz="1400" dirty="0">
                <a:latin typeface="メイリオ" panose="020B0604030504040204" pitchFamily="50" charset="-128"/>
                <a:ea typeface="メイリオ" panose="020B0604030504040204" pitchFamily="50" charset="-128"/>
              </a:rPr>
              <a:t>として保存をします。</a:t>
            </a:r>
            <a:endParaRPr kumimoji="1" lang="en-US" altLang="ja-JP" sz="1400" dirty="0">
              <a:latin typeface="メイリオ" panose="020B0604030504040204" pitchFamily="50" charset="-128"/>
              <a:ea typeface="メイリオ" panose="020B0604030504040204" pitchFamily="50" charset="-128"/>
            </a:endParaRPr>
          </a:p>
          <a:p>
            <a:endParaRPr lang="en-US" altLang="ja-JP" sz="1400" dirty="0"/>
          </a:p>
          <a:p>
            <a:endParaRPr kumimoji="1" lang="ja-JP" altLang="en-US" sz="1400" dirty="0"/>
          </a:p>
        </p:txBody>
      </p:sp>
    </p:spTree>
    <p:extLst>
      <p:ext uri="{BB962C8B-B14F-4D97-AF65-F5344CB8AC3E}">
        <p14:creationId xmlns:p14="http://schemas.microsoft.com/office/powerpoint/2010/main" val="38792290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8CAF3B1C-1734-47D0-BF65-A17ED2F37467}"/>
              </a:ext>
            </a:extLst>
          </p:cNvPr>
          <p:cNvSpPr txBox="1">
            <a:spLocks/>
          </p:cNvSpPr>
          <p:nvPr/>
        </p:nvSpPr>
        <p:spPr>
          <a:xfrm>
            <a:off x="0" y="144861"/>
            <a:ext cx="12192000" cy="547835"/>
          </a:xfrm>
          <a:prstGeom prst="rect">
            <a:avLst/>
          </a:prstGeom>
          <a:noFill/>
        </p:spPr>
        <p:txBody>
          <a:bodyPr lIns="108000" tIns="0" rIns="0" bIns="0" anchor="ctr">
            <a:noAutofit/>
          </a:bodyPr>
          <a:lstStyle>
            <a:lvl1pPr algn="l" defTabSz="914411" rtl="0" eaLnBrk="1" latinLnBrk="0" hangingPunct="1">
              <a:spcBef>
                <a:spcPct val="0"/>
              </a:spcBef>
              <a:buNone/>
              <a:defRPr kumimoji="1" lang="ja-JP" altLang="en-US" sz="2000" b="0" kern="120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r>
              <a:rPr lang="en-US" altLang="ja-JP" sz="1800" dirty="0"/>
              <a:t>3-10</a:t>
            </a:r>
            <a:r>
              <a:rPr lang="ja-JP" altLang="en-US" sz="1800" dirty="0"/>
              <a:t>．一括更新補正機能の活用例（再アップロード等により貸付適用法が「その他」になっている転用地の補正）</a:t>
            </a:r>
          </a:p>
        </p:txBody>
      </p:sp>
      <p:pic>
        <p:nvPicPr>
          <p:cNvPr id="4" name="図 3">
            <a:extLst>
              <a:ext uri="{FF2B5EF4-FFF2-40B4-BE49-F238E27FC236}">
                <a16:creationId xmlns:a16="http://schemas.microsoft.com/office/drawing/2014/main" id="{2FE3385A-0F7A-4851-A44A-2CBC7F380143}"/>
              </a:ext>
            </a:extLst>
          </p:cNvPr>
          <p:cNvPicPr>
            <a:picLocks noChangeAspect="1"/>
          </p:cNvPicPr>
          <p:nvPr/>
        </p:nvPicPr>
        <p:blipFill>
          <a:blip r:embed="rId2"/>
          <a:stretch>
            <a:fillRect/>
          </a:stretch>
        </p:blipFill>
        <p:spPr>
          <a:xfrm>
            <a:off x="348366" y="1015423"/>
            <a:ext cx="7862047" cy="4827153"/>
          </a:xfrm>
          <a:prstGeom prst="rect">
            <a:avLst/>
          </a:prstGeom>
        </p:spPr>
      </p:pic>
      <p:sp>
        <p:nvSpPr>
          <p:cNvPr id="5" name="テキスト ボックス 4">
            <a:extLst>
              <a:ext uri="{FF2B5EF4-FFF2-40B4-BE49-F238E27FC236}">
                <a16:creationId xmlns:a16="http://schemas.microsoft.com/office/drawing/2014/main" id="{F9F0A0C1-9AFF-4637-8B42-1DDE4A967320}"/>
              </a:ext>
            </a:extLst>
          </p:cNvPr>
          <p:cNvSpPr txBox="1"/>
          <p:nvPr/>
        </p:nvSpPr>
        <p:spPr>
          <a:xfrm>
            <a:off x="8326952" y="1082316"/>
            <a:ext cx="3890684" cy="523220"/>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①「</a:t>
            </a:r>
            <a:r>
              <a:rPr kumimoji="1" lang="en-US" altLang="ja-JP" sz="1400" dirty="0">
                <a:latin typeface="メイリオ" panose="020B0604030504040204" pitchFamily="50" charset="-128"/>
                <a:ea typeface="メイリオ" panose="020B0604030504040204" pitchFamily="50" charset="-128"/>
              </a:rPr>
              <a:t>CSV</a:t>
            </a:r>
            <a:r>
              <a:rPr kumimoji="1" lang="ja-JP" altLang="en-US" sz="1400" dirty="0">
                <a:latin typeface="メイリオ" panose="020B0604030504040204" pitchFamily="50" charset="-128"/>
                <a:ea typeface="メイリオ" panose="020B0604030504040204" pitchFamily="50" charset="-128"/>
              </a:rPr>
              <a:t>ファイル取込」で修正した</a:t>
            </a:r>
            <a:r>
              <a:rPr kumimoji="1" lang="en-US" altLang="ja-JP" sz="1400" dirty="0">
                <a:latin typeface="メイリオ" panose="020B0604030504040204" pitchFamily="50" charset="-128"/>
                <a:ea typeface="メイリオ" panose="020B0604030504040204" pitchFamily="50" charset="-128"/>
              </a:rPr>
              <a:t>CSV</a:t>
            </a:r>
            <a:r>
              <a:rPr kumimoji="1" lang="ja-JP" altLang="en-US" sz="1400" dirty="0">
                <a:latin typeface="メイリオ" panose="020B0604030504040204" pitchFamily="50" charset="-128"/>
                <a:ea typeface="メイリオ" panose="020B0604030504040204" pitchFamily="50" charset="-128"/>
              </a:rPr>
              <a:t>ファイルを取り込みます。</a:t>
            </a:r>
            <a:endParaRPr kumimoji="1" lang="en-US" altLang="ja-JP" sz="1400" dirty="0">
              <a:latin typeface="メイリオ" panose="020B0604030504040204" pitchFamily="50" charset="-128"/>
              <a:ea typeface="メイリオ" panose="020B0604030504040204" pitchFamily="50" charset="-128"/>
            </a:endParaRPr>
          </a:p>
        </p:txBody>
      </p:sp>
      <p:sp>
        <p:nvSpPr>
          <p:cNvPr id="6" name="正方形/長方形 5">
            <a:extLst>
              <a:ext uri="{FF2B5EF4-FFF2-40B4-BE49-F238E27FC236}">
                <a16:creationId xmlns:a16="http://schemas.microsoft.com/office/drawing/2014/main" id="{F530A45E-7D79-4986-86B8-AEAAE193A52F}"/>
              </a:ext>
            </a:extLst>
          </p:cNvPr>
          <p:cNvSpPr/>
          <p:nvPr/>
        </p:nvSpPr>
        <p:spPr>
          <a:xfrm>
            <a:off x="545589" y="2050505"/>
            <a:ext cx="1120588" cy="27790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6FF52E09-0296-4E4B-809E-90DCB64C7D9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8366" y="1015423"/>
            <a:ext cx="7014755" cy="618745"/>
          </a:xfrm>
          <a:prstGeom prst="rect">
            <a:avLst/>
          </a:prstGeom>
        </p:spPr>
      </p:pic>
    </p:spTree>
    <p:extLst>
      <p:ext uri="{BB962C8B-B14F-4D97-AF65-F5344CB8AC3E}">
        <p14:creationId xmlns:p14="http://schemas.microsoft.com/office/powerpoint/2010/main" val="7196114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02F2D80-A250-4326-82EF-35CA6AB5BC2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85973" y="1282818"/>
            <a:ext cx="9545934" cy="4664351"/>
          </a:xfrm>
          <a:prstGeom prst="rect">
            <a:avLst/>
          </a:prstGeom>
        </p:spPr>
      </p:pic>
      <p:sp>
        <p:nvSpPr>
          <p:cNvPr id="4" name="正方形/長方形 3">
            <a:extLst>
              <a:ext uri="{FF2B5EF4-FFF2-40B4-BE49-F238E27FC236}">
                <a16:creationId xmlns:a16="http://schemas.microsoft.com/office/drawing/2014/main" id="{59AE8F87-9B4D-4EE8-82F0-67208BF397EB}"/>
              </a:ext>
            </a:extLst>
          </p:cNvPr>
          <p:cNvSpPr/>
          <p:nvPr/>
        </p:nvSpPr>
        <p:spPr>
          <a:xfrm>
            <a:off x="801208" y="3373096"/>
            <a:ext cx="8828690" cy="40011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 name="正方形/長方形 4">
            <a:extLst>
              <a:ext uri="{FF2B5EF4-FFF2-40B4-BE49-F238E27FC236}">
                <a16:creationId xmlns:a16="http://schemas.microsoft.com/office/drawing/2014/main" id="{AE92B3DF-E300-4175-8FCF-774E4E46C7F0}"/>
              </a:ext>
            </a:extLst>
          </p:cNvPr>
          <p:cNvSpPr/>
          <p:nvPr/>
        </p:nvSpPr>
        <p:spPr>
          <a:xfrm>
            <a:off x="885973" y="4874481"/>
            <a:ext cx="4228370" cy="60960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cxnSp>
        <p:nvCxnSpPr>
          <p:cNvPr id="6" name="直線矢印コネクタ 5">
            <a:extLst>
              <a:ext uri="{FF2B5EF4-FFF2-40B4-BE49-F238E27FC236}">
                <a16:creationId xmlns:a16="http://schemas.microsoft.com/office/drawing/2014/main" id="{CE0422C0-DF57-4370-9A66-9816239E2656}"/>
              </a:ext>
            </a:extLst>
          </p:cNvPr>
          <p:cNvCxnSpPr>
            <a:cxnSpLocks/>
          </p:cNvCxnSpPr>
          <p:nvPr/>
        </p:nvCxnSpPr>
        <p:spPr>
          <a:xfrm flipH="1" flipV="1">
            <a:off x="4932108" y="5484081"/>
            <a:ext cx="1175657" cy="705114"/>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10C6CADA-84BD-4EAC-810F-591E2B2E72EF}"/>
              </a:ext>
            </a:extLst>
          </p:cNvPr>
          <p:cNvSpPr txBox="1"/>
          <p:nvPr/>
        </p:nvSpPr>
        <p:spPr>
          <a:xfrm>
            <a:off x="5519936" y="6174641"/>
            <a:ext cx="240937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ここの情報を複数人一括で更新します</a:t>
            </a:r>
          </a:p>
        </p:txBody>
      </p:sp>
      <p:cxnSp>
        <p:nvCxnSpPr>
          <p:cNvPr id="8" name="直線矢印コネクタ 7">
            <a:extLst>
              <a:ext uri="{FF2B5EF4-FFF2-40B4-BE49-F238E27FC236}">
                <a16:creationId xmlns:a16="http://schemas.microsoft.com/office/drawing/2014/main" id="{AA4C5D97-AD1F-4EE6-893C-8A649CB9DAD0}"/>
              </a:ext>
            </a:extLst>
          </p:cNvPr>
          <p:cNvCxnSpPr>
            <a:cxnSpLocks/>
          </p:cNvCxnSpPr>
          <p:nvPr/>
        </p:nvCxnSpPr>
        <p:spPr>
          <a:xfrm flipH="1" flipV="1">
            <a:off x="8454241" y="3879181"/>
            <a:ext cx="1175657" cy="705114"/>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50A59EA2-32C6-4EB2-8E9B-639EA66B3EFE}"/>
              </a:ext>
            </a:extLst>
          </p:cNvPr>
          <p:cNvSpPr txBox="1"/>
          <p:nvPr/>
        </p:nvSpPr>
        <p:spPr>
          <a:xfrm>
            <a:off x="7752286" y="4618487"/>
            <a:ext cx="422837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「住民区分」または「異動区分」が</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「死亡」の世帯員について「送付先」を一括で更新することができます。</a:t>
            </a:r>
          </a:p>
        </p:txBody>
      </p:sp>
      <p:sp>
        <p:nvSpPr>
          <p:cNvPr id="10" name="タイトル 9">
            <a:extLst>
              <a:ext uri="{FF2B5EF4-FFF2-40B4-BE49-F238E27FC236}">
                <a16:creationId xmlns:a16="http://schemas.microsoft.com/office/drawing/2014/main" id="{E11AEE0D-24ED-44B0-9BD3-E12D3451CF27}"/>
              </a:ext>
            </a:extLst>
          </p:cNvPr>
          <p:cNvSpPr txBox="1">
            <a:spLocks noGrp="1"/>
          </p:cNvSpPr>
          <p:nvPr>
            <p:ph type="title"/>
          </p:nvPr>
        </p:nvSpPr>
        <p:spPr>
          <a:xfrm>
            <a:off x="417513" y="164405"/>
            <a:ext cx="949483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3-10</a:t>
            </a:r>
            <a:r>
              <a:rPr kumimoji="1" lang="ja-JP" altLang="en-US" sz="20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t>一括更新補正機能の活用例（</a:t>
            </a:r>
            <a:r>
              <a:rPr kumimoji="1" lang="ja-JP" altLang="en-US" sz="20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「送付先」を一括で変更する）</a:t>
            </a:r>
            <a:endParaRPr kumimoji="1" lang="en-US" altLang="ja-JP" sz="20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テキスト プレースホルダー 1">
            <a:extLst>
              <a:ext uri="{FF2B5EF4-FFF2-40B4-BE49-F238E27FC236}">
                <a16:creationId xmlns:a16="http://schemas.microsoft.com/office/drawing/2014/main" id="{84360111-F7DF-48D3-8945-B45EEB100BA3}"/>
              </a:ext>
            </a:extLst>
          </p:cNvPr>
          <p:cNvSpPr txBox="1">
            <a:spLocks/>
          </p:cNvSpPr>
          <p:nvPr/>
        </p:nvSpPr>
        <p:spPr>
          <a:xfrm>
            <a:off x="417513" y="693041"/>
            <a:ext cx="11366500" cy="360658"/>
          </a:xfrm>
          <a:prstGeom prst="rect">
            <a:avLst/>
          </a:prstGeom>
          <a:solidFill>
            <a:schemeClr val="bg1">
              <a:lumMod val="95000"/>
            </a:schemeClr>
          </a:solidFill>
        </p:spPr>
        <p:txBody>
          <a:bodyPr>
            <a:normAutofit/>
          </a:bodyPr>
          <a:lstStyle>
            <a:lvl1pPr marL="342904" indent="-342904" algn="l" defTabSz="914411"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9" indent="-285753" algn="l" defTabSz="914411"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15" indent="-228604" algn="l" defTabSz="914411"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21"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27"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32"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38"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44"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49" indent="-228604" algn="l" defTabSz="914411"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16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利用意向調査書等を所有者へ送付する場合、送付先を変更することも可能です。</a:t>
            </a:r>
            <a:endParaRPr lang="ja-JP" altLang="en-US" dirty="0">
              <a:cs typeface="Meiryo UI" panose="020B0604030504040204" pitchFamily="50" charset="-128"/>
            </a:endParaRPr>
          </a:p>
        </p:txBody>
      </p:sp>
      <p:pic>
        <p:nvPicPr>
          <p:cNvPr id="12" name="図 11">
            <a:extLst>
              <a:ext uri="{FF2B5EF4-FFF2-40B4-BE49-F238E27FC236}">
                <a16:creationId xmlns:a16="http://schemas.microsoft.com/office/drawing/2014/main" id="{E730BC65-41A8-42FB-B5D3-54810B36C19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
          <a:stretch/>
        </p:blipFill>
        <p:spPr>
          <a:xfrm>
            <a:off x="885973" y="1274558"/>
            <a:ext cx="6650187" cy="564151"/>
          </a:xfrm>
          <a:prstGeom prst="rect">
            <a:avLst/>
          </a:prstGeom>
        </p:spPr>
      </p:pic>
    </p:spTree>
    <p:extLst>
      <p:ext uri="{BB962C8B-B14F-4D97-AF65-F5344CB8AC3E}">
        <p14:creationId xmlns:p14="http://schemas.microsoft.com/office/powerpoint/2010/main" val="39824224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B030FEB-525D-44B0-B5E3-AF68B2F3406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883967" y="1900412"/>
            <a:ext cx="8890830" cy="4729386"/>
          </a:xfrm>
          <a:prstGeom prst="rect">
            <a:avLst/>
          </a:prstGeom>
        </p:spPr>
      </p:pic>
      <p:pic>
        <p:nvPicPr>
          <p:cNvPr id="16" name="図 15">
            <a:extLst>
              <a:ext uri="{FF2B5EF4-FFF2-40B4-BE49-F238E27FC236}">
                <a16:creationId xmlns:a16="http://schemas.microsoft.com/office/drawing/2014/main" id="{8BE73F7F-BB60-4DA4-9E29-6993EA7064D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83967" y="1900412"/>
            <a:ext cx="8321375" cy="733997"/>
          </a:xfrm>
          <a:prstGeom prst="rect">
            <a:avLst/>
          </a:prstGeom>
        </p:spPr>
      </p:pic>
      <p:sp>
        <p:nvSpPr>
          <p:cNvPr id="4" name="テキスト ボックス 3">
            <a:extLst>
              <a:ext uri="{FF2B5EF4-FFF2-40B4-BE49-F238E27FC236}">
                <a16:creationId xmlns:a16="http://schemas.microsoft.com/office/drawing/2014/main" id="{43B6BE6E-A140-4153-8538-80984BD6934F}"/>
              </a:ext>
            </a:extLst>
          </p:cNvPr>
          <p:cNvSpPr txBox="1"/>
          <p:nvPr/>
        </p:nvSpPr>
        <p:spPr>
          <a:xfrm>
            <a:off x="417898" y="836712"/>
            <a:ext cx="10233185" cy="861774"/>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該当の世帯員の</a:t>
            </a:r>
            <a:r>
              <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CSV</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を出力する </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①台帳・地図補正＞一括更新補正の順に押下し、「世帯員一括更新」を選択する</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②該当の世帯員の条件を入力する</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③出力を押下する</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正方形/長方形 4">
            <a:extLst>
              <a:ext uri="{FF2B5EF4-FFF2-40B4-BE49-F238E27FC236}">
                <a16:creationId xmlns:a16="http://schemas.microsoft.com/office/drawing/2014/main" id="{F0AF25E6-6BE2-4E9B-9D70-FB360CF0C8B3}"/>
              </a:ext>
            </a:extLst>
          </p:cNvPr>
          <p:cNvSpPr/>
          <p:nvPr/>
        </p:nvSpPr>
        <p:spPr>
          <a:xfrm>
            <a:off x="1822393" y="4176981"/>
            <a:ext cx="8631116" cy="152400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endParaRPr>
          </a:p>
        </p:txBody>
      </p:sp>
      <p:sp>
        <p:nvSpPr>
          <p:cNvPr id="6" name="正方形/長方形 5">
            <a:extLst>
              <a:ext uri="{FF2B5EF4-FFF2-40B4-BE49-F238E27FC236}">
                <a16:creationId xmlns:a16="http://schemas.microsoft.com/office/drawing/2014/main" id="{C211C966-4EBB-46BF-AE4C-133EDBDE9511}"/>
              </a:ext>
            </a:extLst>
          </p:cNvPr>
          <p:cNvSpPr/>
          <p:nvPr/>
        </p:nvSpPr>
        <p:spPr>
          <a:xfrm>
            <a:off x="8613420" y="5951811"/>
            <a:ext cx="790224" cy="302326"/>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endParaRPr>
          </a:p>
        </p:txBody>
      </p:sp>
      <p:sp>
        <p:nvSpPr>
          <p:cNvPr id="7" name="正方形/長方形 6">
            <a:extLst>
              <a:ext uri="{FF2B5EF4-FFF2-40B4-BE49-F238E27FC236}">
                <a16:creationId xmlns:a16="http://schemas.microsoft.com/office/drawing/2014/main" id="{D75B76CA-3486-4F11-968E-E22FD2085966}"/>
              </a:ext>
            </a:extLst>
          </p:cNvPr>
          <p:cNvSpPr/>
          <p:nvPr/>
        </p:nvSpPr>
        <p:spPr>
          <a:xfrm>
            <a:off x="2229553" y="2635407"/>
            <a:ext cx="3471333" cy="275948"/>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endParaRPr>
          </a:p>
        </p:txBody>
      </p:sp>
      <p:sp>
        <p:nvSpPr>
          <p:cNvPr id="8" name="正方形/長方形 7">
            <a:extLst>
              <a:ext uri="{FF2B5EF4-FFF2-40B4-BE49-F238E27FC236}">
                <a16:creationId xmlns:a16="http://schemas.microsoft.com/office/drawing/2014/main" id="{6E31DFD4-2887-474E-9FF7-591558D5945E}"/>
              </a:ext>
            </a:extLst>
          </p:cNvPr>
          <p:cNvSpPr/>
          <p:nvPr/>
        </p:nvSpPr>
        <p:spPr>
          <a:xfrm>
            <a:off x="3575720" y="1847073"/>
            <a:ext cx="504056" cy="586408"/>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endParaRPr>
          </a:p>
        </p:txBody>
      </p:sp>
      <p:sp>
        <p:nvSpPr>
          <p:cNvPr id="9" name="正方形/長方形 8">
            <a:extLst>
              <a:ext uri="{FF2B5EF4-FFF2-40B4-BE49-F238E27FC236}">
                <a16:creationId xmlns:a16="http://schemas.microsoft.com/office/drawing/2014/main" id="{0AE20497-00DC-4E64-A51B-DBC1E95E7E1B}"/>
              </a:ext>
            </a:extLst>
          </p:cNvPr>
          <p:cNvSpPr/>
          <p:nvPr/>
        </p:nvSpPr>
        <p:spPr>
          <a:xfrm>
            <a:off x="7545109" y="2377704"/>
            <a:ext cx="979163" cy="275948"/>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B88949F2-2D92-48E9-9C03-D8BEF10554A6}"/>
              </a:ext>
            </a:extLst>
          </p:cNvPr>
          <p:cNvSpPr txBox="1"/>
          <p:nvPr/>
        </p:nvSpPr>
        <p:spPr>
          <a:xfrm>
            <a:off x="5762460" y="2694104"/>
            <a:ext cx="233084" cy="30777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①</a:t>
            </a:r>
          </a:p>
        </p:txBody>
      </p:sp>
      <p:sp>
        <p:nvSpPr>
          <p:cNvPr id="11" name="テキスト ボックス 10">
            <a:extLst>
              <a:ext uri="{FF2B5EF4-FFF2-40B4-BE49-F238E27FC236}">
                <a16:creationId xmlns:a16="http://schemas.microsoft.com/office/drawing/2014/main" id="{6E0ADFB3-3292-4BD4-8150-F663A91A7587}"/>
              </a:ext>
            </a:extLst>
          </p:cNvPr>
          <p:cNvSpPr txBox="1"/>
          <p:nvPr/>
        </p:nvSpPr>
        <p:spPr>
          <a:xfrm>
            <a:off x="5301406" y="4434684"/>
            <a:ext cx="233084" cy="30777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②</a:t>
            </a:r>
          </a:p>
        </p:txBody>
      </p:sp>
      <p:sp>
        <p:nvSpPr>
          <p:cNvPr id="12" name="テキスト ボックス 11">
            <a:extLst>
              <a:ext uri="{FF2B5EF4-FFF2-40B4-BE49-F238E27FC236}">
                <a16:creationId xmlns:a16="http://schemas.microsoft.com/office/drawing/2014/main" id="{47126DDA-D754-45D8-BE8A-4E1AFC22B604}"/>
              </a:ext>
            </a:extLst>
          </p:cNvPr>
          <p:cNvSpPr txBox="1"/>
          <p:nvPr/>
        </p:nvSpPr>
        <p:spPr>
          <a:xfrm>
            <a:off x="9465218" y="5902907"/>
            <a:ext cx="233084" cy="31766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③</a:t>
            </a:r>
          </a:p>
        </p:txBody>
      </p:sp>
      <p:sp>
        <p:nvSpPr>
          <p:cNvPr id="13" name="正方形/長方形 12">
            <a:extLst>
              <a:ext uri="{FF2B5EF4-FFF2-40B4-BE49-F238E27FC236}">
                <a16:creationId xmlns:a16="http://schemas.microsoft.com/office/drawing/2014/main" id="{56FD1BA7-91F8-42BE-A3AB-E6CF36076EB6}"/>
              </a:ext>
            </a:extLst>
          </p:cNvPr>
          <p:cNvSpPr/>
          <p:nvPr/>
        </p:nvSpPr>
        <p:spPr>
          <a:xfrm>
            <a:off x="6423377" y="5088224"/>
            <a:ext cx="833718" cy="37735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67F10DDC-803C-455E-A54B-72BCBFABC924}"/>
              </a:ext>
            </a:extLst>
          </p:cNvPr>
          <p:cNvSpPr txBox="1"/>
          <p:nvPr/>
        </p:nvSpPr>
        <p:spPr>
          <a:xfrm>
            <a:off x="7362105" y="5118066"/>
            <a:ext cx="2539577"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演算子を「</a:t>
            </a:r>
            <a:r>
              <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or</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」にすることで両方の条件を対象にできる。</a:t>
            </a:r>
          </a:p>
        </p:txBody>
      </p:sp>
      <p:sp>
        <p:nvSpPr>
          <p:cNvPr id="15" name="タイトル 14">
            <a:extLst>
              <a:ext uri="{FF2B5EF4-FFF2-40B4-BE49-F238E27FC236}">
                <a16:creationId xmlns:a16="http://schemas.microsoft.com/office/drawing/2014/main" id="{9034D78F-C38C-4B72-B513-EBBDFB95978B}"/>
              </a:ext>
            </a:extLst>
          </p:cNvPr>
          <p:cNvSpPr txBox="1">
            <a:spLocks noGrp="1"/>
          </p:cNvSpPr>
          <p:nvPr>
            <p:ph type="title"/>
          </p:nvPr>
        </p:nvSpPr>
        <p:spPr>
          <a:xfrm>
            <a:off x="417513" y="164405"/>
            <a:ext cx="949483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3-10</a:t>
            </a:r>
            <a:r>
              <a:rPr kumimoji="1" lang="ja-JP" altLang="en-US" sz="20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t>一括更新補正機能の活用例（</a:t>
            </a:r>
            <a:r>
              <a:rPr kumimoji="1" lang="ja-JP" altLang="en-US" sz="20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「送付先」を一括で変更する）</a:t>
            </a:r>
            <a:endParaRPr kumimoji="1" lang="en-US" altLang="ja-JP" sz="20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7166221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45A505E-8D96-4F6C-9572-5449802A42E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28631" y="2148940"/>
            <a:ext cx="11153670" cy="990220"/>
          </a:xfrm>
          <a:prstGeom prst="rect">
            <a:avLst/>
          </a:prstGeom>
          <a:ln>
            <a:solidFill>
              <a:schemeClr val="tx1"/>
            </a:solidFill>
          </a:ln>
        </p:spPr>
      </p:pic>
      <p:pic>
        <p:nvPicPr>
          <p:cNvPr id="4" name="図 3">
            <a:extLst>
              <a:ext uri="{FF2B5EF4-FFF2-40B4-BE49-F238E27FC236}">
                <a16:creationId xmlns:a16="http://schemas.microsoft.com/office/drawing/2014/main" id="{AE532FB0-0DAF-4CCF-B3AC-65C08A4CECA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254745" y="749545"/>
            <a:ext cx="4327556" cy="719206"/>
          </a:xfrm>
          <a:prstGeom prst="rect">
            <a:avLst/>
          </a:prstGeom>
          <a:ln>
            <a:solidFill>
              <a:schemeClr val="tx1"/>
            </a:solidFill>
          </a:ln>
        </p:spPr>
      </p:pic>
      <p:cxnSp>
        <p:nvCxnSpPr>
          <p:cNvPr id="5" name="直線矢印コネクタ 4">
            <a:extLst>
              <a:ext uri="{FF2B5EF4-FFF2-40B4-BE49-F238E27FC236}">
                <a16:creationId xmlns:a16="http://schemas.microsoft.com/office/drawing/2014/main" id="{31F81CCD-D878-4AC2-85ED-165D7E9315EB}"/>
              </a:ext>
            </a:extLst>
          </p:cNvPr>
          <p:cNvCxnSpPr>
            <a:cxnSpLocks/>
          </p:cNvCxnSpPr>
          <p:nvPr/>
        </p:nvCxnSpPr>
        <p:spPr>
          <a:xfrm>
            <a:off x="9682802" y="1321190"/>
            <a:ext cx="0" cy="960284"/>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7892947C-DA17-4694-8D31-0D420279A6BF}"/>
              </a:ext>
            </a:extLst>
          </p:cNvPr>
          <p:cNvSpPr txBox="1"/>
          <p:nvPr/>
        </p:nvSpPr>
        <p:spPr>
          <a:xfrm>
            <a:off x="6826314" y="1576437"/>
            <a:ext cx="29543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今回は続柄「子」の</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「農業０１　透」宛に変更します</a:t>
            </a:r>
          </a:p>
        </p:txBody>
      </p:sp>
      <p:pic>
        <p:nvPicPr>
          <p:cNvPr id="7" name="図 6">
            <a:extLst>
              <a:ext uri="{FF2B5EF4-FFF2-40B4-BE49-F238E27FC236}">
                <a16:creationId xmlns:a16="http://schemas.microsoft.com/office/drawing/2014/main" id="{85022F80-0D55-47D6-B2E4-38DE314B26C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303488" y="3583458"/>
            <a:ext cx="1635758" cy="467289"/>
          </a:xfrm>
          <a:prstGeom prst="rect">
            <a:avLst/>
          </a:prstGeom>
          <a:ln>
            <a:solidFill>
              <a:schemeClr val="tx1"/>
            </a:solidFill>
          </a:ln>
        </p:spPr>
      </p:pic>
      <p:cxnSp>
        <p:nvCxnSpPr>
          <p:cNvPr id="8" name="直線矢印コネクタ 7">
            <a:extLst>
              <a:ext uri="{FF2B5EF4-FFF2-40B4-BE49-F238E27FC236}">
                <a16:creationId xmlns:a16="http://schemas.microsoft.com/office/drawing/2014/main" id="{D4749A55-AE28-44EB-B56B-BBFC37EA0A88}"/>
              </a:ext>
            </a:extLst>
          </p:cNvPr>
          <p:cNvCxnSpPr>
            <a:cxnSpLocks/>
            <a:stCxn id="7" idx="1"/>
          </p:cNvCxnSpPr>
          <p:nvPr/>
        </p:nvCxnSpPr>
        <p:spPr>
          <a:xfrm flipH="1" flipV="1">
            <a:off x="7632072" y="2815629"/>
            <a:ext cx="671416" cy="1001474"/>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5E65B93C-0192-428A-9088-73924C860808}"/>
              </a:ext>
            </a:extLst>
          </p:cNvPr>
          <p:cNvSpPr txBox="1"/>
          <p:nvPr/>
        </p:nvSpPr>
        <p:spPr>
          <a:xfrm>
            <a:off x="8146085" y="3316366"/>
            <a:ext cx="295434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選択するコード</a:t>
            </a:r>
          </a:p>
        </p:txBody>
      </p:sp>
      <p:sp>
        <p:nvSpPr>
          <p:cNvPr id="10" name="テキスト ボックス 9">
            <a:extLst>
              <a:ext uri="{FF2B5EF4-FFF2-40B4-BE49-F238E27FC236}">
                <a16:creationId xmlns:a16="http://schemas.microsoft.com/office/drawing/2014/main" id="{474C0748-FE89-4C50-9ECA-193D7DA1BEDE}"/>
              </a:ext>
            </a:extLst>
          </p:cNvPr>
          <p:cNvSpPr txBox="1"/>
          <p:nvPr/>
        </p:nvSpPr>
        <p:spPr>
          <a:xfrm>
            <a:off x="191344" y="756586"/>
            <a:ext cx="10233185"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抽出した</a:t>
            </a:r>
            <a:r>
              <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CSV</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を編集する</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①「送付先判定コード」と住所・宛名の欄を入力する</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②編集した</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CSV</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を取り込む。取り込んだ結果は下図のようになる</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1" name="図 10">
            <a:extLst>
              <a:ext uri="{FF2B5EF4-FFF2-40B4-BE49-F238E27FC236}">
                <a16:creationId xmlns:a16="http://schemas.microsoft.com/office/drawing/2014/main" id="{1F8B3B84-A88C-4E26-8749-8FAE643118E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28631" y="4020528"/>
            <a:ext cx="7021954" cy="2720840"/>
          </a:xfrm>
          <a:prstGeom prst="rect">
            <a:avLst/>
          </a:prstGeom>
          <a:ln>
            <a:solidFill>
              <a:schemeClr val="tx1"/>
            </a:solidFill>
          </a:ln>
        </p:spPr>
      </p:pic>
      <p:sp>
        <p:nvSpPr>
          <p:cNvPr id="12" name="テキスト ボックス 11">
            <a:extLst>
              <a:ext uri="{FF2B5EF4-FFF2-40B4-BE49-F238E27FC236}">
                <a16:creationId xmlns:a16="http://schemas.microsoft.com/office/drawing/2014/main" id="{25525280-65C4-4DC5-A0C3-F060BFBB1EA5}"/>
              </a:ext>
            </a:extLst>
          </p:cNvPr>
          <p:cNvSpPr txBox="1"/>
          <p:nvPr/>
        </p:nvSpPr>
        <p:spPr>
          <a:xfrm>
            <a:off x="236686" y="3547223"/>
            <a:ext cx="295434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編集した</a:t>
            </a:r>
            <a:r>
              <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CSV</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の取込結果</a:t>
            </a:r>
          </a:p>
        </p:txBody>
      </p:sp>
      <p:sp>
        <p:nvSpPr>
          <p:cNvPr id="13" name="正方形/長方形 12">
            <a:extLst>
              <a:ext uri="{FF2B5EF4-FFF2-40B4-BE49-F238E27FC236}">
                <a16:creationId xmlns:a16="http://schemas.microsoft.com/office/drawing/2014/main" id="{98397E9D-C68D-4DF1-B947-75B12C15D9E3}"/>
              </a:ext>
            </a:extLst>
          </p:cNvPr>
          <p:cNvSpPr/>
          <p:nvPr/>
        </p:nvSpPr>
        <p:spPr>
          <a:xfrm>
            <a:off x="349543" y="6094244"/>
            <a:ext cx="2861588" cy="565123"/>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endParaRPr>
          </a:p>
        </p:txBody>
      </p:sp>
      <p:sp>
        <p:nvSpPr>
          <p:cNvPr id="15" name="タイトル 14">
            <a:extLst>
              <a:ext uri="{FF2B5EF4-FFF2-40B4-BE49-F238E27FC236}">
                <a16:creationId xmlns:a16="http://schemas.microsoft.com/office/drawing/2014/main" id="{AFA83DB6-0C50-4CDD-86C6-08BC591AC99E}"/>
              </a:ext>
            </a:extLst>
          </p:cNvPr>
          <p:cNvSpPr txBox="1">
            <a:spLocks noGrp="1"/>
          </p:cNvSpPr>
          <p:nvPr>
            <p:ph type="title"/>
          </p:nvPr>
        </p:nvSpPr>
        <p:spPr>
          <a:xfrm>
            <a:off x="417513" y="164405"/>
            <a:ext cx="949483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3-10</a:t>
            </a:r>
            <a:r>
              <a:rPr kumimoji="1" lang="ja-JP" altLang="en-US" sz="20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t>一括更新補正機能の活用例（</a:t>
            </a:r>
            <a:r>
              <a:rPr kumimoji="1" lang="ja-JP" altLang="en-US" sz="20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「送付先」を一括で変更する）</a:t>
            </a:r>
            <a:endParaRPr kumimoji="1" lang="en-US" altLang="ja-JP" sz="20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552118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テキスト ボックス 87"/>
          <p:cNvSpPr txBox="1"/>
          <p:nvPr/>
        </p:nvSpPr>
        <p:spPr>
          <a:xfrm>
            <a:off x="4007768" y="5181482"/>
            <a:ext cx="8170838" cy="132343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①新しい色分けや模様分けする条件を作成する場合、は　　をクリック。</a:t>
            </a: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②ラベルの文字の大きさや色、表示位置の設定を行います。</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③ラベルは５つまで表示可能であり、増やす場合は　　をクリック。</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➃設定完了後、「適用」をクリックします。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⑤「スタイル適用」でラベル表示する設定を選択し、「適用」クリックし地図上に表示。</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 name="テキスト プレースホルダー 1"/>
          <p:cNvSpPr>
            <a:spLocks noGrp="1"/>
          </p:cNvSpPr>
          <p:nvPr>
            <p:ph type="body" sz="quarter" idx="4294967295"/>
          </p:nvPr>
        </p:nvSpPr>
        <p:spPr>
          <a:xfrm>
            <a:off x="293005" y="692696"/>
            <a:ext cx="8424936" cy="415891"/>
          </a:xfrm>
          <a:prstGeom prst="rect">
            <a:avLst/>
          </a:prstGeom>
        </p:spPr>
        <p:txBody>
          <a:bodyPr>
            <a:noAutofit/>
          </a:bodyPr>
          <a:lstStyle/>
          <a:p>
            <a:pPr marL="0" indent="0">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地図上に農地の情報をラベル表示するための設定、表示方法について説明します。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タイトル 2">
            <a:extLst>
              <a:ext uri="{FF2B5EF4-FFF2-40B4-BE49-F238E27FC236}">
                <a16:creationId xmlns:a16="http://schemas.microsoft.com/office/drawing/2014/main" id="{96B76BF6-9D3B-4727-B938-CD74B5185174}"/>
              </a:ext>
            </a:extLst>
          </p:cNvPr>
          <p:cNvSpPr txBox="1">
            <a:spLocks noGrp="1"/>
          </p:cNvSpPr>
          <p:nvPr>
            <p:ph type="title"/>
          </p:nvPr>
        </p:nvSpPr>
        <p:spPr>
          <a:xfrm>
            <a:off x="345505" y="145008"/>
            <a:ext cx="9782943" cy="547688"/>
          </a:xfrm>
          <a:prstGeom prst="rect">
            <a:avLst/>
          </a:prstGeom>
          <a:noFill/>
        </p:spPr>
        <p:txBody>
          <a:bodyPr lIns="108000" tIns="0" rIns="0" bIns="0" anchor="ctr">
            <a:noAutofit/>
          </a:bodyPr>
          <a:lstStyle>
            <a:lvl1pPr algn="l" defTabSz="914411" rtl="0" eaLnBrk="1" latinLnBrk="0" hangingPunct="1">
              <a:spcBef>
                <a:spcPct val="0"/>
              </a:spcBef>
              <a:buNone/>
              <a:defRPr kumimoji="1" lang="ja-JP" altLang="en-US" sz="2000" b="0" kern="1200">
                <a:solidFill>
                  <a:schemeClr val="tx1"/>
                </a:solidFill>
                <a:effectLst/>
                <a:latin typeface="メイリオ" panose="020B0604030504040204" pitchFamily="50" charset="-128"/>
                <a:ea typeface="メイリオ" panose="020B0604030504040204" pitchFamily="50" charset="-128"/>
                <a:cs typeface="メイリオ" pitchFamily="50" charset="-128"/>
              </a:defRPr>
            </a:lvl1pPr>
          </a:lstStyle>
          <a:p>
            <a:r>
              <a:rPr lang="en-US" altLang="ja-JP" dirty="0"/>
              <a:t>1-2. </a:t>
            </a:r>
            <a:r>
              <a:rPr lang="ja-JP" altLang="en-US" dirty="0"/>
              <a:t>農業委員会サポートシステムでの地図の活用方法②（ラベル設定）</a:t>
            </a:r>
          </a:p>
        </p:txBody>
      </p:sp>
      <p:pic>
        <p:nvPicPr>
          <p:cNvPr id="25" name="Picture 4" descr="F:\写真\地番.PNG">
            <a:extLst>
              <a:ext uri="{FF2B5EF4-FFF2-40B4-BE49-F238E27FC236}">
                <a16:creationId xmlns:a16="http://schemas.microsoft.com/office/drawing/2014/main" id="{6ECE600F-A9E5-44B0-A20F-567A56630D6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9336" y="1412762"/>
            <a:ext cx="2726198" cy="2952342"/>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a16="http://schemas.microsoft.com/office/drawing/2014/main" id="{92D6E3F0-EC84-4BF5-8651-29E72E756CD0}"/>
              </a:ext>
            </a:extLst>
          </p:cNvPr>
          <p:cNvPicPr>
            <a:picLocks noChangeAspect="1"/>
          </p:cNvPicPr>
          <p:nvPr/>
        </p:nvPicPr>
        <p:blipFill>
          <a:blip r:embed="rId4" cstate="print"/>
          <a:stretch>
            <a:fillRect/>
          </a:stretch>
        </p:blipFill>
        <p:spPr>
          <a:xfrm>
            <a:off x="13394" y="4509120"/>
            <a:ext cx="3346301" cy="2421943"/>
          </a:xfrm>
          <a:prstGeom prst="rect">
            <a:avLst/>
          </a:prstGeom>
        </p:spPr>
      </p:pic>
      <p:pic>
        <p:nvPicPr>
          <p:cNvPr id="6" name="図 5">
            <a:extLst>
              <a:ext uri="{FF2B5EF4-FFF2-40B4-BE49-F238E27FC236}">
                <a16:creationId xmlns:a16="http://schemas.microsoft.com/office/drawing/2014/main" id="{20350795-50F3-4417-878B-F7E76B6F4803}"/>
              </a:ext>
            </a:extLst>
          </p:cNvPr>
          <p:cNvPicPr>
            <a:picLocks noChangeAspect="1"/>
          </p:cNvPicPr>
          <p:nvPr/>
        </p:nvPicPr>
        <p:blipFill>
          <a:blip r:embed="rId5" cstate="print"/>
          <a:stretch>
            <a:fillRect/>
          </a:stretch>
        </p:blipFill>
        <p:spPr>
          <a:xfrm>
            <a:off x="4367808" y="1354858"/>
            <a:ext cx="6583420" cy="3299472"/>
          </a:xfrm>
          <a:prstGeom prst="rect">
            <a:avLst/>
          </a:prstGeom>
        </p:spPr>
      </p:pic>
      <p:sp>
        <p:nvSpPr>
          <p:cNvPr id="32" name="正方形/長方形 31">
            <a:extLst>
              <a:ext uri="{FF2B5EF4-FFF2-40B4-BE49-F238E27FC236}">
                <a16:creationId xmlns:a16="http://schemas.microsoft.com/office/drawing/2014/main" id="{6256D9A3-E584-4D11-A5AA-4A7846417906}"/>
              </a:ext>
            </a:extLst>
          </p:cNvPr>
          <p:cNvSpPr/>
          <p:nvPr/>
        </p:nvSpPr>
        <p:spPr>
          <a:xfrm>
            <a:off x="972102" y="2193888"/>
            <a:ext cx="1379482" cy="18474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33" name="円/楕円 40">
            <a:extLst>
              <a:ext uri="{FF2B5EF4-FFF2-40B4-BE49-F238E27FC236}">
                <a16:creationId xmlns:a16="http://schemas.microsoft.com/office/drawing/2014/main" id="{F66FE95C-C371-491F-8442-96C24FDD03A2}"/>
              </a:ext>
            </a:extLst>
          </p:cNvPr>
          <p:cNvSpPr/>
          <p:nvPr/>
        </p:nvSpPr>
        <p:spPr>
          <a:xfrm>
            <a:off x="446291" y="1970576"/>
            <a:ext cx="183773" cy="24503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4" name="直線矢印コネクタ 33">
            <a:extLst>
              <a:ext uri="{FF2B5EF4-FFF2-40B4-BE49-F238E27FC236}">
                <a16:creationId xmlns:a16="http://schemas.microsoft.com/office/drawing/2014/main" id="{615477EE-BD02-414E-91EC-A37EBEBEAF83}"/>
              </a:ext>
            </a:extLst>
          </p:cNvPr>
          <p:cNvCxnSpPr>
            <a:cxnSpLocks/>
          </p:cNvCxnSpPr>
          <p:nvPr/>
        </p:nvCxnSpPr>
        <p:spPr>
          <a:xfrm flipV="1">
            <a:off x="2693622" y="4005064"/>
            <a:ext cx="2754305" cy="252277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正方形/長方形 34">
            <a:extLst>
              <a:ext uri="{FF2B5EF4-FFF2-40B4-BE49-F238E27FC236}">
                <a16:creationId xmlns:a16="http://schemas.microsoft.com/office/drawing/2014/main" id="{8B22566B-DF15-4433-A894-A3BDA8E52685}"/>
              </a:ext>
            </a:extLst>
          </p:cNvPr>
          <p:cNvSpPr/>
          <p:nvPr/>
        </p:nvSpPr>
        <p:spPr>
          <a:xfrm>
            <a:off x="2207568" y="4128069"/>
            <a:ext cx="324036" cy="2370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36" name="正方形/長方形 35">
            <a:extLst>
              <a:ext uri="{FF2B5EF4-FFF2-40B4-BE49-F238E27FC236}">
                <a16:creationId xmlns:a16="http://schemas.microsoft.com/office/drawing/2014/main" id="{752EF1B4-2E73-4624-BD24-F12228030FC3}"/>
              </a:ext>
            </a:extLst>
          </p:cNvPr>
          <p:cNvSpPr/>
          <p:nvPr/>
        </p:nvSpPr>
        <p:spPr>
          <a:xfrm>
            <a:off x="2531604" y="6527836"/>
            <a:ext cx="324036" cy="2370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37" name="円/楕円 40">
            <a:extLst>
              <a:ext uri="{FF2B5EF4-FFF2-40B4-BE49-F238E27FC236}">
                <a16:creationId xmlns:a16="http://schemas.microsoft.com/office/drawing/2014/main" id="{50D61653-3E4F-4255-AA51-EB855626A806}"/>
              </a:ext>
            </a:extLst>
          </p:cNvPr>
          <p:cNvSpPr/>
          <p:nvPr/>
        </p:nvSpPr>
        <p:spPr>
          <a:xfrm>
            <a:off x="1960636" y="4128069"/>
            <a:ext cx="183773" cy="24503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p>
        </p:txBody>
      </p:sp>
      <p:sp>
        <p:nvSpPr>
          <p:cNvPr id="38" name="円/楕円 40">
            <a:extLst>
              <a:ext uri="{FF2B5EF4-FFF2-40B4-BE49-F238E27FC236}">
                <a16:creationId xmlns:a16="http://schemas.microsoft.com/office/drawing/2014/main" id="{C60BA402-F0CD-474B-88B0-87AF1D996769}"/>
              </a:ext>
            </a:extLst>
          </p:cNvPr>
          <p:cNvSpPr/>
          <p:nvPr/>
        </p:nvSpPr>
        <p:spPr>
          <a:xfrm>
            <a:off x="2246496" y="6506303"/>
            <a:ext cx="183773" cy="24503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p>
        </p:txBody>
      </p:sp>
      <p:sp>
        <p:nvSpPr>
          <p:cNvPr id="15" name="正方形/長方形 14">
            <a:extLst>
              <a:ext uri="{FF2B5EF4-FFF2-40B4-BE49-F238E27FC236}">
                <a16:creationId xmlns:a16="http://schemas.microsoft.com/office/drawing/2014/main" id="{4DF678BB-EA3D-40AD-AF4D-2E10D57E258B}"/>
              </a:ext>
            </a:extLst>
          </p:cNvPr>
          <p:cNvSpPr/>
          <p:nvPr/>
        </p:nvSpPr>
        <p:spPr>
          <a:xfrm>
            <a:off x="630064" y="1914028"/>
            <a:ext cx="162018" cy="2370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sp>
        <p:nvSpPr>
          <p:cNvPr id="16" name="正方形/長方形 15">
            <a:extLst>
              <a:ext uri="{FF2B5EF4-FFF2-40B4-BE49-F238E27FC236}">
                <a16:creationId xmlns:a16="http://schemas.microsoft.com/office/drawing/2014/main" id="{5FC91E4A-8A1E-4941-A587-98903166CE93}"/>
              </a:ext>
            </a:extLst>
          </p:cNvPr>
          <p:cNvSpPr/>
          <p:nvPr/>
        </p:nvSpPr>
        <p:spPr>
          <a:xfrm>
            <a:off x="2084478" y="1931354"/>
            <a:ext cx="162018" cy="2370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003300"/>
              </a:solidFill>
              <a:effectLst>
                <a:outerShdw blurRad="38100" dist="38100" dir="2700000" algn="tl">
                  <a:srgbClr val="000000">
                    <a:alpha val="43137"/>
                  </a:srgbClr>
                </a:outerShdw>
              </a:effectLst>
            </a:endParaRPr>
          </a:p>
        </p:txBody>
      </p:sp>
      <p:pic>
        <p:nvPicPr>
          <p:cNvPr id="17" name="図 16">
            <a:extLst>
              <a:ext uri="{FF2B5EF4-FFF2-40B4-BE49-F238E27FC236}">
                <a16:creationId xmlns:a16="http://schemas.microsoft.com/office/drawing/2014/main" id="{533C003B-69C4-4CFC-A363-82ECA4E24086}"/>
              </a:ext>
            </a:extLst>
          </p:cNvPr>
          <p:cNvPicPr>
            <a:picLocks noChangeAspect="1"/>
          </p:cNvPicPr>
          <p:nvPr/>
        </p:nvPicPr>
        <p:blipFill>
          <a:blip r:embed="rId6" cstate="print"/>
          <a:stretch>
            <a:fillRect/>
          </a:stretch>
        </p:blipFill>
        <p:spPr>
          <a:xfrm>
            <a:off x="9264352" y="5200915"/>
            <a:ext cx="314325" cy="242918"/>
          </a:xfrm>
          <a:prstGeom prst="rect">
            <a:avLst/>
          </a:prstGeom>
        </p:spPr>
      </p:pic>
      <p:sp>
        <p:nvSpPr>
          <p:cNvPr id="18" name="円/楕円 40">
            <a:extLst>
              <a:ext uri="{FF2B5EF4-FFF2-40B4-BE49-F238E27FC236}">
                <a16:creationId xmlns:a16="http://schemas.microsoft.com/office/drawing/2014/main" id="{E2EE544E-4459-4EAD-9309-58352BAE2A2F}"/>
              </a:ext>
            </a:extLst>
          </p:cNvPr>
          <p:cNvSpPr/>
          <p:nvPr/>
        </p:nvSpPr>
        <p:spPr>
          <a:xfrm>
            <a:off x="2290854" y="1923046"/>
            <a:ext cx="183773" cy="24503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9" name="図 18">
            <a:extLst>
              <a:ext uri="{FF2B5EF4-FFF2-40B4-BE49-F238E27FC236}">
                <a16:creationId xmlns:a16="http://schemas.microsoft.com/office/drawing/2014/main" id="{D9DEB15F-B59F-4BEC-B0B1-EEC9247A17DC}"/>
              </a:ext>
            </a:extLst>
          </p:cNvPr>
          <p:cNvPicPr>
            <a:picLocks noChangeAspect="1"/>
          </p:cNvPicPr>
          <p:nvPr/>
        </p:nvPicPr>
        <p:blipFill>
          <a:blip r:embed="rId6" cstate="print"/>
          <a:stretch>
            <a:fillRect/>
          </a:stretch>
        </p:blipFill>
        <p:spPr>
          <a:xfrm>
            <a:off x="8828020" y="5685000"/>
            <a:ext cx="314325" cy="242918"/>
          </a:xfrm>
          <a:prstGeom prst="rect">
            <a:avLst/>
          </a:prstGeom>
        </p:spPr>
      </p:pic>
      <p:sp>
        <p:nvSpPr>
          <p:cNvPr id="20" name="テキスト ボックス 19">
            <a:extLst>
              <a:ext uri="{FF2B5EF4-FFF2-40B4-BE49-F238E27FC236}">
                <a16:creationId xmlns:a16="http://schemas.microsoft.com/office/drawing/2014/main" id="{13B57D1D-C6E2-4AA8-9735-B78DA22AF602}"/>
              </a:ext>
            </a:extLst>
          </p:cNvPr>
          <p:cNvSpPr txBox="1"/>
          <p:nvPr/>
        </p:nvSpPr>
        <p:spPr>
          <a:xfrm>
            <a:off x="313389" y="996871"/>
            <a:ext cx="7003182" cy="33855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地図管理</a:t>
            </a:r>
            <a:r>
              <a:rPr lang="en-US" altLang="ja-JP" sz="1600"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 管理 － スタイル設定で行います。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514620121"/>
      </p:ext>
    </p:extLst>
  </p:cSld>
  <p:clrMapOvr>
    <a:masterClrMapping/>
  </p:clrMapOvr>
</p:sld>
</file>

<file path=ppt/theme/theme1.xml><?xml version="1.0" encoding="utf-8"?>
<a:theme xmlns:a="http://schemas.openxmlformats.org/drawingml/2006/main" name="テンプレート社外_A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D角ゴ Pro B">
      <a:majorFont>
        <a:latin typeface="FOT-UD角ゴ_ラージ Pro B"/>
        <a:ea typeface="FOT-UD角ゴ_ラージ Pro B"/>
        <a:cs typeface=""/>
      </a:majorFont>
      <a:minorFont>
        <a:latin typeface="FOT-UD角ゴ_ラージ Pro B"/>
        <a:ea typeface="FOT-UD角ゴ_ラージ Pro B"/>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Mod val="20000"/>
            <a:lumOff val="80000"/>
          </a:schemeClr>
        </a:solidFill>
        <a:ln>
          <a:noFill/>
        </a:ln>
      </a:spPr>
      <a:bodyPr rtlCol="0" anchor="ctr"/>
      <a:lstStyle>
        <a:defPPr>
          <a:defRPr kumimoji="1" sz="1200" dirty="0">
            <a:solidFill>
              <a:srgbClr val="003300"/>
            </a:solidFill>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FF0000"/>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kumimoji="1" dirty="0" smtClean="0">
            <a:latin typeface="メイリオ" panose="020B0604030504040204" pitchFamily="50" charset="-128"/>
            <a:ea typeface="メイリオ" panose="020B0604030504040204" pitchFamily="50" charset="-128"/>
          </a:defRPr>
        </a:defPPr>
      </a:lst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0ebf91a-a28f-41e4-b1a9-7c3096750837">
      <Terms xmlns="http://schemas.microsoft.com/office/infopath/2007/PartnerControls"/>
    </lcf76f155ced4ddcb4097134ff3c332f>
    <TaxCatchAll xmlns="bf7239d0-b3b1-483e-9dbf-eefe5e06458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507E6CCBF308304CB94E8BBD6895B6F5" ma:contentTypeVersion="13" ma:contentTypeDescription="新しいドキュメントを作成します。" ma:contentTypeScope="" ma:versionID="17797be386c12a3d803ca2dca679ecc5">
  <xsd:schema xmlns:xsd="http://www.w3.org/2001/XMLSchema" xmlns:xs="http://www.w3.org/2001/XMLSchema" xmlns:p="http://schemas.microsoft.com/office/2006/metadata/properties" xmlns:ns2="30ebf91a-a28f-41e4-b1a9-7c3096750837" xmlns:ns3="bf7239d0-b3b1-483e-9dbf-eefe5e06458d" targetNamespace="http://schemas.microsoft.com/office/2006/metadata/properties" ma:root="true" ma:fieldsID="b2cea0ead2f44fc56c147cbdc237ffce" ns2:_="" ns3:_="">
    <xsd:import namespace="30ebf91a-a28f-41e4-b1a9-7c3096750837"/>
    <xsd:import namespace="bf7239d0-b3b1-483e-9dbf-eefe5e06458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ebf91a-a28f-41e4-b1a9-7c30967508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画像タグ" ma:readOnly="false" ma:fieldId="{5cf76f15-5ced-4ddc-b409-7134ff3c332f}" ma:taxonomyMulti="true" ma:sspId="3447d97f-1749-4b48-b9a1-c9c51d962286" ma:termSetId="09814cd3-568e-fe90-9814-8d621ff8fb84" ma:anchorId="fba54fb3-c3e1-fe81-a776-ca4b69148c4d" ma:open="true" ma:isKeyword="false">
      <xsd:complexType>
        <xsd:sequence>
          <xsd:element ref="pc:Terms" minOccurs="0" maxOccurs="1"/>
        </xsd:sequence>
      </xsd:complex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f7239d0-b3b1-483e-9dbf-eefe5e06458d"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7149678-35fe-4f56-8ef8-838594da00a2}" ma:internalName="TaxCatchAll" ma:showField="CatchAllData" ma:web="bf7239d0-b3b1-483e-9dbf-eefe5e06458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A87A694-AAB0-4C7A-8D10-004FF1E76F74}">
  <ds:schemaRefs>
    <ds:schemaRef ds:uri="http://schemas.microsoft.com/sharepoint/v3/contenttype/forms"/>
  </ds:schemaRefs>
</ds:datastoreItem>
</file>

<file path=customXml/itemProps2.xml><?xml version="1.0" encoding="utf-8"?>
<ds:datastoreItem xmlns:ds="http://schemas.openxmlformats.org/officeDocument/2006/customXml" ds:itemID="{CB766811-9CEE-4F11-9AE1-90EDE125DAF8}">
  <ds:schemaRefs>
    <ds:schemaRef ds:uri="http://purl.org/dc/terms/"/>
    <ds:schemaRef ds:uri="http://www.w3.org/XML/1998/namespace"/>
    <ds:schemaRef ds:uri="http://purl.org/dc/dcmitype/"/>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http://schemas.microsoft.com/sharepoint/v3"/>
    <ds:schemaRef ds:uri="http://schemas.microsoft.com/office/2006/metadata/properties"/>
    <ds:schemaRef ds:uri="30ebf91a-a28f-41e4-b1a9-7c3096750837"/>
    <ds:schemaRef ds:uri="bf7239d0-b3b1-483e-9dbf-eefe5e06458d"/>
  </ds:schemaRefs>
</ds:datastoreItem>
</file>

<file path=customXml/itemProps3.xml><?xml version="1.0" encoding="utf-8"?>
<ds:datastoreItem xmlns:ds="http://schemas.openxmlformats.org/officeDocument/2006/customXml" ds:itemID="{9874FF6B-92BC-4A24-BC16-9C436D562F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ebf91a-a28f-41e4-b1a9-7c3096750837"/>
    <ds:schemaRef ds:uri="bf7239d0-b3b1-483e-9dbf-eefe5e0645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25761</TotalTime>
  <Words>11035</Words>
  <Application>Microsoft Office PowerPoint</Application>
  <PresentationFormat>ワイド画面</PresentationFormat>
  <Paragraphs>1243</Paragraphs>
  <Slides>89</Slides>
  <Notes>24</Notes>
  <HiddenSlides>0</HiddenSlides>
  <MMClips>0</MMClips>
  <ScaleCrop>false</ScaleCrop>
  <HeadingPairs>
    <vt:vector size="8" baseType="variant">
      <vt:variant>
        <vt:lpstr>使用されているフォント</vt:lpstr>
      </vt:variant>
      <vt:variant>
        <vt:i4>9</vt:i4>
      </vt:variant>
      <vt:variant>
        <vt:lpstr>テーマ</vt:lpstr>
      </vt:variant>
      <vt:variant>
        <vt:i4>1</vt:i4>
      </vt:variant>
      <vt:variant>
        <vt:lpstr>埋め込まれた OLE サーバー</vt:lpstr>
      </vt:variant>
      <vt:variant>
        <vt:i4>1</vt:i4>
      </vt:variant>
      <vt:variant>
        <vt:lpstr>スライド タイトル</vt:lpstr>
      </vt:variant>
      <vt:variant>
        <vt:i4>89</vt:i4>
      </vt:variant>
    </vt:vector>
  </HeadingPairs>
  <TitlesOfParts>
    <vt:vector size="100" baseType="lpstr">
      <vt:lpstr>FOT-UD角ゴ_ラージ Pro B</vt:lpstr>
      <vt:lpstr>FOT-ハミング Std L</vt:lpstr>
      <vt:lpstr>Meiryo UI</vt:lpstr>
      <vt:lpstr>メイリオ</vt:lpstr>
      <vt:lpstr>游ゴシック</vt:lpstr>
      <vt:lpstr>Arial</vt:lpstr>
      <vt:lpstr>Calibri</vt:lpstr>
      <vt:lpstr>Century</vt:lpstr>
      <vt:lpstr>Wingdings 2</vt:lpstr>
      <vt:lpstr>テンプレート社外_A4</vt:lpstr>
      <vt:lpstr>Worksheet</vt:lpstr>
      <vt:lpstr>農業委員会サポートシステム  操作研修会</vt:lpstr>
      <vt:lpstr>目次 </vt:lpstr>
      <vt:lpstr>システム構成図 </vt:lpstr>
      <vt:lpstr>    １.実務操作_地図管理の操作方法</vt:lpstr>
      <vt:lpstr>1-1. 農業委員会サポートシステムでの地図の活用方法①（地図の色分け、模様の設定）</vt:lpstr>
      <vt:lpstr>PowerPoint プレゼンテーション</vt:lpstr>
      <vt:lpstr>1-1. 農業委員会サポートシステムでの地図の活用方法①（地図の色分け、模様の設定）</vt:lpstr>
      <vt:lpstr>1-1. 農業委員会サポートシステムでの地図の活用方法①（地図の色分け、模様の設定）</vt:lpstr>
      <vt:lpstr>1-2. 農業委員会サポートシステムでの地図の活用方法②（ラベル設定）</vt:lpstr>
      <vt:lpstr>1-3. 農業委員会サポートシステムでの地図の活用方法③（集積シミュレーション）</vt:lpstr>
      <vt:lpstr>1-4. 農業委員会サポートシステムでの地図の活用方法④（地図のレイヤー設定）</vt:lpstr>
      <vt:lpstr>PowerPoint プレゼンテーション</vt:lpstr>
      <vt:lpstr>PowerPoint プレゼンテーション</vt:lpstr>
      <vt:lpstr>PowerPoint プレゼンテーション</vt:lpstr>
      <vt:lpstr>  2.実務操作_利用状況調査・利用意向調査（統合調査）業務</vt:lpstr>
      <vt:lpstr>PowerPoint プレゼンテーション</vt:lpstr>
      <vt:lpstr>PowerPoint プレゼンテーション</vt:lpstr>
      <vt:lpstr>２－１.統合調査結果を入力する前の事前処理　前回の調査結果の保存</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2－３．遊休農地通し番号の採番方法について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2－6．非農地通知書を出力する</vt:lpstr>
      <vt:lpstr>PowerPoint プレゼンテーション</vt:lpstr>
      <vt:lpstr>2－8．報告様式を出力する</vt:lpstr>
      <vt:lpstr>PowerPoint プレゼンテーション</vt:lpstr>
      <vt:lpstr>2－10.遊休農地通し番号の確認・番号の変更について</vt:lpstr>
      <vt:lpstr>2－11．過去の調査結果を確認する</vt:lpstr>
      <vt:lpstr>2－12．前年度と今年度の農業委員会サポートシステムへの調査結果の入力フローまとめ</vt:lpstr>
      <vt:lpstr> 3. 実務操作_ＣＳＶ取込による農地台帳データの更新方法 </vt:lpstr>
      <vt:lpstr>3-1.「一括更新補正」での機能一覧</vt:lpstr>
      <vt:lpstr>3-2．一括更新補正機能を使う（1/4）　機能名：[台帳・地図補正]-[一括更新補正]</vt:lpstr>
      <vt:lpstr>3-2．一括更新補正機能を使う（2/4）　機能名：[台帳・地図補正]-[一括更新補正]</vt:lpstr>
      <vt:lpstr>3-2．一括更新補正機能を使う（3/4）　機能名：[台帳・地図補正]-[一括更新補正]</vt:lpstr>
      <vt:lpstr>3-2．一括更新補正機能を使う（4/4）　機能名：[台帳・地図補正]-[一括更新補正]</vt:lpstr>
      <vt:lpstr>3-3．CSVファイル更新時の注意点（更新と削除に用いるキー項目について）一括更新の手引き：P3</vt:lpstr>
      <vt:lpstr>3-３．CSVファイル更新時の注意点</vt:lpstr>
      <vt:lpstr>3-4．土地データ/世帯員データ/経営体データをCSVで一括更新する</vt:lpstr>
      <vt:lpstr>3-4-1．土地、世帯員、経営体データの一括更新での出力項目設定機能について</vt:lpstr>
      <vt:lpstr>3-4-2．農地法第3条による所有権移転手続き</vt:lpstr>
      <vt:lpstr>3-4-3．農地法第3条による貸借権設定・貸借権移転手続き</vt:lpstr>
      <vt:lpstr>3-4-4．農地法第4条による転用手続き</vt:lpstr>
      <vt:lpstr>3-4-5．農地法第5条による転用手続き</vt:lpstr>
      <vt:lpstr>3-4-6．農地法第18条第6項による解約の手続き</vt:lpstr>
      <vt:lpstr>3-4-7．農業経営基盤強化促進法第19条による農用地利用集積計画の公告の手続き</vt:lpstr>
      <vt:lpstr>3-4-8．農地中間管理機構を介した転貸の手続き(1/2)</vt:lpstr>
      <vt:lpstr>3-4-8．農地中間管理機構を介した転貸の手続き(2/2)</vt:lpstr>
      <vt:lpstr>3-4-9．農地利用集積計画一括方式の手続き</vt:lpstr>
      <vt:lpstr>3-4-10．CSV一括更新の相関性エラー　※留意点</vt:lpstr>
      <vt:lpstr>3-5．土地を一括で登録する</vt:lpstr>
      <vt:lpstr>3-6．土地を一括で削除する</vt:lpstr>
      <vt:lpstr>3-7．世帯員と経営体を一括で登録する</vt:lpstr>
      <vt:lpstr>3-8．世帯員と経営体を一括で削除する</vt:lpstr>
      <vt:lpstr>3-9．地番情報を一括で更新する</vt:lpstr>
      <vt:lpstr>3-9．地番情報を一括で更新する</vt:lpstr>
      <vt:lpstr>3-9．地番情報を一括で更新する</vt:lpstr>
      <vt:lpstr>3-9．地番情報を一括で更新する</vt:lpstr>
      <vt:lpstr>3-9．地番情報を一括で更新する</vt:lpstr>
      <vt:lpstr>3-9．地番情報を一括で更新する</vt:lpstr>
      <vt:lpstr>3-9．地番情報を一括で更新する</vt:lpstr>
      <vt:lpstr>3-9．地番情報を一括で更新する ※留意点</vt:lpstr>
      <vt:lpstr>3-10．一括更新補正機能の活用例（当月に利用権が終了する農地の情報を書き換える）</vt:lpstr>
      <vt:lpstr>3-10．一括更新補正機能の活用例（「農地ナビ」上の農地情報を一括で非表示設定する）</vt:lpstr>
      <vt:lpstr>PowerPoint プレゼンテーション</vt:lpstr>
      <vt:lpstr>（参考）任意項目の設定方法（土地、世帯員、経営体データ共通　1/3）</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3-10．一括更新補正機能の活用例（再アップロード等により貸付適用法が「その他」になっている転用地の補正）</vt:lpstr>
      <vt:lpstr>PowerPoint プレゼンテーション</vt:lpstr>
      <vt:lpstr>PowerPoint プレゼンテーション</vt:lpstr>
      <vt:lpstr>PowerPoint プレゼンテーション</vt:lpstr>
      <vt:lpstr>3-10．一括更新補正機能の活用例（「送付先」を一括で変更する）</vt:lpstr>
      <vt:lpstr>3-10．一括更新補正機能の活用例（「送付先」を一括で変更する）</vt:lpstr>
      <vt:lpstr>3-10．一括更新補正機能の活用例（「送付先」を一括で変更する）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第29回システム分科会 2016/04/19</dc:title>
  <dc:creator>松本　洋隆（SBT　技術　TS　第2技術統括部）</dc:creator>
  <cp:lastModifiedBy>chinokai</cp:lastModifiedBy>
  <cp:revision>1953</cp:revision>
  <cp:lastPrinted>2022-07-21T01:59:21Z</cp:lastPrinted>
  <dcterms:created xsi:type="dcterms:W3CDTF">2016-01-26T08:02:21Z</dcterms:created>
  <dcterms:modified xsi:type="dcterms:W3CDTF">2023-05-30T05:19:31Z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0x010100507E6CCBF308304CB94E8BBD6895B6F5</vt:lpwstr>
  </property>
</Properties>
</file>